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05" r:id="rId2"/>
    <p:sldId id="349" r:id="rId3"/>
    <p:sldId id="392" r:id="rId4"/>
    <p:sldId id="393" r:id="rId5"/>
    <p:sldId id="370" r:id="rId6"/>
    <p:sldId id="372" r:id="rId7"/>
    <p:sldId id="373" r:id="rId8"/>
    <p:sldId id="394" r:id="rId9"/>
    <p:sldId id="395" r:id="rId10"/>
    <p:sldId id="396" r:id="rId11"/>
    <p:sldId id="397" r:id="rId12"/>
    <p:sldId id="398" r:id="rId13"/>
    <p:sldId id="399" r:id="rId14"/>
    <p:sldId id="400" r:id="rId15"/>
    <p:sldId id="401" r:id="rId16"/>
    <p:sldId id="403" r:id="rId17"/>
    <p:sldId id="402" r:id="rId18"/>
    <p:sldId id="404" r:id="rId19"/>
    <p:sldId id="405" r:id="rId20"/>
    <p:sldId id="406" r:id="rId21"/>
    <p:sldId id="407" r:id="rId22"/>
    <p:sldId id="408" r:id="rId23"/>
    <p:sldId id="319" r:id="rId24"/>
    <p:sldId id="313" r:id="rId25"/>
    <p:sldId id="40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BAA"/>
    <a:srgbClr val="F3A8A4"/>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441684-C66A-1042-AC14-65D4D1F57835}" v="2" dt="2024-12-03T04:55:12.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9"/>
    <p:restoredTop sz="94778"/>
  </p:normalViewPr>
  <p:slideViewPr>
    <p:cSldViewPr snapToGrid="0">
      <p:cViewPr varScale="1">
        <p:scale>
          <a:sx n="103" d="100"/>
          <a:sy n="103" d="100"/>
        </p:scale>
        <p:origin x="8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82B2-692E-13B0-DFB7-B8E82D7B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6EF24-E881-AE10-FBF9-E706F9FA1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C9C41-89A3-EF1F-3BB4-4E8FCA229A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8A81C7-4507-E984-FCE2-7DB01437B073}"/>
              </a:ext>
            </a:extLst>
          </p:cNvPr>
          <p:cNvSpPr>
            <a:spLocks noGrp="1"/>
          </p:cNvSpPr>
          <p:nvPr>
            <p:ph type="sldNum" sz="quarter" idx="5"/>
          </p:nvPr>
        </p:nvSpPr>
        <p:spPr/>
        <p:txBody>
          <a:bodyPr/>
          <a:lstStyle/>
          <a:p>
            <a:fld id="{B2FC1EB0-A7BC-F444-8423-7C7A54B48F86}" type="slidenum">
              <a:rPr lang="en-US" smtClean="0"/>
              <a:t>23</a:t>
            </a:fld>
            <a:endParaRPr lang="en-US"/>
          </a:p>
        </p:txBody>
      </p:sp>
    </p:spTree>
    <p:extLst>
      <p:ext uri="{BB962C8B-B14F-4D97-AF65-F5344CB8AC3E}">
        <p14:creationId xmlns:p14="http://schemas.microsoft.com/office/powerpoint/2010/main" val="414115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12/2/24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12/2/24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103371DF-F185-6404-BFA8-F34D57A32C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C49A13-5AA7-2463-3EFD-0305FDFE32FF}"/>
              </a:ext>
            </a:extLst>
          </p:cNvPr>
          <p:cNvSpPr txBox="1"/>
          <p:nvPr/>
        </p:nvSpPr>
        <p:spPr>
          <a:xfrm>
            <a:off x="881605" y="742951"/>
            <a:ext cx="10428790" cy="56784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Good News of the Kingdom</a:t>
            </a:r>
            <a:endParaRPr lang="en-US" sz="1400" dirty="0">
              <a:latin typeface="Beloved Sans" panose="02000505000000020004" pitchFamily="2" charset="77"/>
            </a:endParaRP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“evangelists” (“</a:t>
            </a:r>
            <a:r>
              <a:rPr lang="en-US" sz="3400" dirty="0" err="1">
                <a:latin typeface="Baskerville" panose="02020502070401020303" pitchFamily="18" charset="0"/>
                <a:ea typeface="Baskerville" panose="02020502070401020303" pitchFamily="18" charset="0"/>
              </a:rPr>
              <a:t>euangelion</a:t>
            </a:r>
            <a:r>
              <a:rPr lang="en-US" sz="3400" dirty="0">
                <a:latin typeface="Baskerville" panose="02020502070401020303" pitchFamily="18" charset="0"/>
                <a:ea typeface="Baskerville" panose="02020502070401020303" pitchFamily="18" charset="0"/>
              </a:rPr>
              <a:t>” or “good news”)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Matthew 4:23: Jesus went throughout Galilee, teaching in their synagogues, </a:t>
            </a:r>
            <a:r>
              <a:rPr lang="en-US" sz="3400" b="1" dirty="0">
                <a:latin typeface="Baskerville" panose="02020502070401020303" pitchFamily="18" charset="0"/>
                <a:ea typeface="Baskerville" panose="02020502070401020303" pitchFamily="18" charset="0"/>
              </a:rPr>
              <a:t>proclaiming the good news of the kingdom</a:t>
            </a:r>
            <a:r>
              <a:rPr lang="en-US" sz="3400" dirty="0">
                <a:latin typeface="Baskerville" panose="02020502070401020303" pitchFamily="18" charset="0"/>
                <a:ea typeface="Baskerville" panose="02020502070401020303" pitchFamily="18" charset="0"/>
              </a:rPr>
              <a:t>, and healing every disease and sickness among the people.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Luke 4:43: “But he said, ‘I must </a:t>
            </a:r>
            <a:r>
              <a:rPr lang="en-US" sz="3400" b="1" dirty="0">
                <a:latin typeface="Baskerville" panose="02020502070401020303" pitchFamily="18" charset="0"/>
                <a:ea typeface="Baskerville" panose="02020502070401020303" pitchFamily="18" charset="0"/>
              </a:rPr>
              <a:t>proclaim</a:t>
            </a:r>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the good news of the kingdom of God</a:t>
            </a:r>
            <a:r>
              <a:rPr lang="en-US" sz="3400" dirty="0">
                <a:latin typeface="Baskerville" panose="02020502070401020303" pitchFamily="18" charset="0"/>
                <a:ea typeface="Baskerville" panose="02020502070401020303" pitchFamily="18" charset="0"/>
              </a:rPr>
              <a:t> to the other towns also, because that is why I was sent.’”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Proclaiming the kingdom in both word and deed</a:t>
            </a:r>
          </a:p>
        </p:txBody>
      </p:sp>
    </p:spTree>
    <p:extLst>
      <p:ext uri="{BB962C8B-B14F-4D97-AF65-F5344CB8AC3E}">
        <p14:creationId xmlns:p14="http://schemas.microsoft.com/office/powerpoint/2010/main" val="388624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0146578-C989-A690-812A-D9C5215DDC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1F0CD3-1C25-17BC-6732-1176449003B4}"/>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10:7-8</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7</a:t>
            </a:r>
            <a:r>
              <a:rPr lang="en-US" sz="3700" dirty="0">
                <a:latin typeface="Baskerville" panose="02020502070401020303" pitchFamily="18" charset="0"/>
                <a:ea typeface="Baskerville" panose="02020502070401020303" pitchFamily="18" charset="0"/>
              </a:rPr>
              <a:t> As you go, proclaim this message: ‘The kingdom of heaven has come near.’ </a:t>
            </a:r>
            <a:r>
              <a:rPr lang="en-US" sz="3700" baseline="30000" dirty="0">
                <a:latin typeface="Baskerville" panose="02020502070401020303" pitchFamily="18" charset="0"/>
                <a:ea typeface="Baskerville" panose="02020502070401020303" pitchFamily="18" charset="0"/>
              </a:rPr>
              <a:t>8</a:t>
            </a:r>
            <a:r>
              <a:rPr lang="en-US" sz="3700" dirty="0">
                <a:latin typeface="Baskerville" panose="02020502070401020303" pitchFamily="18" charset="0"/>
                <a:ea typeface="Baskerville" panose="02020502070401020303" pitchFamily="18" charset="0"/>
              </a:rPr>
              <a:t> Heal the sick, raise the dead, cleanse those who have leprosy, drive out demons. Freely you have received; freely give.</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4135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A98EEB6-0728-9FA4-5134-9A483A02D4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45E1BE-40DC-538F-34BA-B62AD3577765}"/>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10:11-15</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11</a:t>
            </a:r>
            <a:r>
              <a:rPr lang="en-US" sz="3700" dirty="0">
                <a:latin typeface="Baskerville" panose="02020502070401020303" pitchFamily="18" charset="0"/>
                <a:ea typeface="Baskerville" panose="02020502070401020303" pitchFamily="18" charset="0"/>
              </a:rPr>
              <a:t> Whatever town or village you enter, search there for some worthy person and stay at their house until you leave. </a:t>
            </a:r>
            <a:r>
              <a:rPr lang="en-US" sz="3700" baseline="30000" dirty="0">
                <a:latin typeface="Baskerville" panose="02020502070401020303" pitchFamily="18" charset="0"/>
                <a:ea typeface="Baskerville" panose="02020502070401020303" pitchFamily="18" charset="0"/>
              </a:rPr>
              <a:t>12</a:t>
            </a:r>
            <a:r>
              <a:rPr lang="en-US" sz="3700" dirty="0">
                <a:latin typeface="Baskerville" panose="02020502070401020303" pitchFamily="18" charset="0"/>
                <a:ea typeface="Baskerville" panose="02020502070401020303" pitchFamily="18" charset="0"/>
              </a:rPr>
              <a:t> As you enter the home, give it your greeting. </a:t>
            </a:r>
            <a:r>
              <a:rPr lang="en-US" sz="3700" baseline="30000" dirty="0">
                <a:latin typeface="Baskerville" panose="02020502070401020303" pitchFamily="18" charset="0"/>
                <a:ea typeface="Baskerville" panose="02020502070401020303" pitchFamily="18" charset="0"/>
              </a:rPr>
              <a:t>13</a:t>
            </a:r>
            <a:r>
              <a:rPr lang="en-US" sz="3700" dirty="0">
                <a:latin typeface="Baskerville" panose="02020502070401020303" pitchFamily="18" charset="0"/>
                <a:ea typeface="Baskerville" panose="02020502070401020303" pitchFamily="18" charset="0"/>
              </a:rPr>
              <a:t> If the home is deserving, let your peace rest on it; if it is not, let your peace return to you. </a:t>
            </a:r>
            <a:r>
              <a:rPr lang="en-US" sz="3700" baseline="30000" dirty="0">
                <a:latin typeface="Baskerville" panose="02020502070401020303" pitchFamily="18" charset="0"/>
                <a:ea typeface="Baskerville" panose="02020502070401020303" pitchFamily="18" charset="0"/>
              </a:rPr>
              <a:t>14</a:t>
            </a:r>
            <a:r>
              <a:rPr lang="en-US" sz="3700" dirty="0">
                <a:latin typeface="Baskerville" panose="02020502070401020303" pitchFamily="18" charset="0"/>
                <a:ea typeface="Baskerville" panose="02020502070401020303" pitchFamily="18" charset="0"/>
              </a:rPr>
              <a:t> If anyone will not welcome you or listen to your words, leave that home or town and shake the dust off your feet.          </a:t>
            </a: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9150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2B00A01-8FF7-660B-DAD4-A019553E30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8A951E-FFC7-1AB5-0C9C-B7A2A0075570}"/>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10:11-15, cont.</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15</a:t>
            </a:r>
            <a:r>
              <a:rPr lang="en-US" sz="3700" dirty="0">
                <a:latin typeface="Baskerville" panose="02020502070401020303" pitchFamily="18" charset="0"/>
                <a:ea typeface="Baskerville" panose="02020502070401020303" pitchFamily="18" charset="0"/>
              </a:rPr>
              <a:t> Truly I tell you, it will be more bearable for Sodom and Gomorrah on the day of judgment than for that town.</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55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9142334-3894-AC8A-4FDE-A59165A068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365E99-DDE5-CCAE-1883-35D198ED40F0}"/>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10:16-25</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16</a:t>
            </a:r>
            <a:r>
              <a:rPr lang="en-US" sz="3700" dirty="0">
                <a:latin typeface="Baskerville" panose="02020502070401020303" pitchFamily="18" charset="0"/>
                <a:ea typeface="Baskerville" panose="02020502070401020303" pitchFamily="18" charset="0"/>
              </a:rPr>
              <a:t> “I am sending you out like sheep among wolves. Therefore be as shrewd as snakes and as innocent as doves. </a:t>
            </a:r>
            <a:r>
              <a:rPr lang="en-US" sz="3700" baseline="30000" dirty="0">
                <a:latin typeface="Baskerville" panose="02020502070401020303" pitchFamily="18" charset="0"/>
                <a:ea typeface="Baskerville" panose="02020502070401020303" pitchFamily="18" charset="0"/>
              </a:rPr>
              <a:t>17</a:t>
            </a:r>
            <a:r>
              <a:rPr lang="en-US" sz="3700" dirty="0">
                <a:latin typeface="Baskerville" panose="02020502070401020303" pitchFamily="18" charset="0"/>
                <a:ea typeface="Baskerville" panose="02020502070401020303" pitchFamily="18" charset="0"/>
              </a:rPr>
              <a:t> Be on your guard; you will be handed over to the local councils and be flogged in the synagogues.   </a:t>
            </a:r>
            <a:r>
              <a:rPr lang="en-US" sz="3700" baseline="30000" dirty="0">
                <a:latin typeface="Baskerville" panose="02020502070401020303" pitchFamily="18" charset="0"/>
                <a:ea typeface="Baskerville" panose="02020502070401020303" pitchFamily="18" charset="0"/>
              </a:rPr>
              <a:t>18</a:t>
            </a:r>
            <a:r>
              <a:rPr lang="en-US" sz="3700" dirty="0">
                <a:latin typeface="Baskerville" panose="02020502070401020303" pitchFamily="18" charset="0"/>
                <a:ea typeface="Baskerville" panose="02020502070401020303" pitchFamily="18" charset="0"/>
              </a:rPr>
              <a:t> On my account you will be brought before governors and kings as witnesses to them and to the Gentiles. </a:t>
            </a:r>
            <a:r>
              <a:rPr lang="en-US" sz="3700" baseline="30000" dirty="0">
                <a:latin typeface="Baskerville" panose="02020502070401020303" pitchFamily="18" charset="0"/>
                <a:ea typeface="Baskerville" panose="02020502070401020303" pitchFamily="18" charset="0"/>
              </a:rPr>
              <a:t>19</a:t>
            </a:r>
            <a:r>
              <a:rPr lang="en-US" sz="3700" dirty="0">
                <a:latin typeface="Baskerville" panose="02020502070401020303" pitchFamily="18" charset="0"/>
                <a:ea typeface="Baskerville" panose="02020502070401020303" pitchFamily="18" charset="0"/>
              </a:rPr>
              <a:t> But when they arrest you, do not worry about what to say or how to say it. At that time you</a:t>
            </a:r>
          </a:p>
        </p:txBody>
      </p:sp>
    </p:spTree>
    <p:extLst>
      <p:ext uri="{BB962C8B-B14F-4D97-AF65-F5344CB8AC3E}">
        <p14:creationId xmlns:p14="http://schemas.microsoft.com/office/powerpoint/2010/main" val="2650735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B38C310-C572-3573-0AE1-01F08B68CB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43E471-32AC-E31A-5210-A1A411D8AAFC}"/>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10:16-25, cont.</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will be given what to say, </a:t>
            </a:r>
            <a:r>
              <a:rPr lang="en-US" sz="3700" baseline="30000" dirty="0">
                <a:latin typeface="Baskerville" panose="02020502070401020303" pitchFamily="18" charset="0"/>
                <a:ea typeface="Baskerville" panose="02020502070401020303" pitchFamily="18" charset="0"/>
              </a:rPr>
              <a:t>20</a:t>
            </a:r>
            <a:r>
              <a:rPr lang="en-US" sz="3700" dirty="0">
                <a:latin typeface="Baskerville" panose="02020502070401020303" pitchFamily="18" charset="0"/>
                <a:ea typeface="Baskerville" panose="02020502070401020303" pitchFamily="18" charset="0"/>
              </a:rPr>
              <a:t> for it will not be you speaking, but the Spirit of your Father speaking through you.</a:t>
            </a:r>
          </a:p>
          <a:p>
            <a:endParaRPr lang="en-US" sz="3700" dirty="0">
              <a:latin typeface="Baskerville" panose="02020502070401020303" pitchFamily="18" charset="0"/>
              <a:ea typeface="Baskerville" panose="02020502070401020303" pitchFamily="18" charset="0"/>
            </a:endParaRPr>
          </a:p>
          <a:p>
            <a:r>
              <a:rPr lang="en-US" sz="3700" baseline="30000" dirty="0">
                <a:latin typeface="Baskerville" panose="02020502070401020303" pitchFamily="18" charset="0"/>
                <a:ea typeface="Baskerville" panose="02020502070401020303" pitchFamily="18" charset="0"/>
              </a:rPr>
              <a:t>21</a:t>
            </a:r>
            <a:r>
              <a:rPr lang="en-US" sz="3700" dirty="0">
                <a:latin typeface="Baskerville" panose="02020502070401020303" pitchFamily="18" charset="0"/>
                <a:ea typeface="Baskerville" panose="02020502070401020303" pitchFamily="18" charset="0"/>
              </a:rPr>
              <a:t> “Brother will betray brother to death, and a father his child; children will rebel against their parents and have them put to death. </a:t>
            </a:r>
            <a:r>
              <a:rPr lang="en-US" sz="3700" baseline="30000" dirty="0">
                <a:latin typeface="Baskerville" panose="02020502070401020303" pitchFamily="18" charset="0"/>
                <a:ea typeface="Baskerville" panose="02020502070401020303" pitchFamily="18" charset="0"/>
              </a:rPr>
              <a:t>22</a:t>
            </a:r>
            <a:r>
              <a:rPr lang="en-US" sz="3700" dirty="0">
                <a:latin typeface="Baskerville" panose="02020502070401020303" pitchFamily="18" charset="0"/>
                <a:ea typeface="Baskerville" panose="02020502070401020303" pitchFamily="18" charset="0"/>
              </a:rPr>
              <a:t> You will be hated by everyone because of me, but the one who stands firm</a:t>
            </a:r>
          </a:p>
        </p:txBody>
      </p:sp>
    </p:spTree>
    <p:extLst>
      <p:ext uri="{BB962C8B-B14F-4D97-AF65-F5344CB8AC3E}">
        <p14:creationId xmlns:p14="http://schemas.microsoft.com/office/powerpoint/2010/main" val="24229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16EF46A-9AA3-DF22-2196-F82EBF911D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AD57981-C14A-7ADB-4990-7A8E71503A49}"/>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10:16-25, cont.</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to the end will be saved. </a:t>
            </a:r>
            <a:r>
              <a:rPr lang="en-US" sz="3700" baseline="30000" dirty="0">
                <a:latin typeface="Baskerville" panose="02020502070401020303" pitchFamily="18" charset="0"/>
                <a:ea typeface="Baskerville" panose="02020502070401020303" pitchFamily="18" charset="0"/>
              </a:rPr>
              <a:t>23</a:t>
            </a:r>
            <a:r>
              <a:rPr lang="en-US" sz="3700" dirty="0">
                <a:latin typeface="Baskerville" panose="02020502070401020303" pitchFamily="18" charset="0"/>
                <a:ea typeface="Baskerville" panose="02020502070401020303" pitchFamily="18" charset="0"/>
              </a:rPr>
              <a:t> When you are persecuted in one place, flee to another. Truly I tell you, you will not finish going through the towns of Israel before the Son of Man comes. </a:t>
            </a:r>
          </a:p>
          <a:p>
            <a:endParaRPr lang="en-US" sz="3700" dirty="0">
              <a:latin typeface="Baskerville" panose="02020502070401020303" pitchFamily="18" charset="0"/>
              <a:ea typeface="Baskerville" panose="02020502070401020303" pitchFamily="18" charset="0"/>
            </a:endParaRPr>
          </a:p>
          <a:p>
            <a:r>
              <a:rPr lang="en-US" sz="3700" baseline="30000" dirty="0">
                <a:latin typeface="Baskerville" panose="02020502070401020303" pitchFamily="18" charset="0"/>
                <a:ea typeface="Baskerville" panose="02020502070401020303" pitchFamily="18" charset="0"/>
              </a:rPr>
              <a:t>24</a:t>
            </a:r>
            <a:r>
              <a:rPr lang="en-US" sz="3700" dirty="0">
                <a:latin typeface="Baskerville" panose="02020502070401020303" pitchFamily="18" charset="0"/>
                <a:ea typeface="Baskerville" panose="02020502070401020303" pitchFamily="18" charset="0"/>
              </a:rPr>
              <a:t> “The student is not above the teacher, nor a servant above his master. </a:t>
            </a:r>
            <a:r>
              <a:rPr lang="en-US" sz="3700" baseline="30000" dirty="0">
                <a:latin typeface="Baskerville" panose="02020502070401020303" pitchFamily="18" charset="0"/>
                <a:ea typeface="Baskerville" panose="02020502070401020303" pitchFamily="18" charset="0"/>
              </a:rPr>
              <a:t>25</a:t>
            </a:r>
            <a:r>
              <a:rPr lang="en-US" sz="3700" dirty="0">
                <a:latin typeface="Baskerville" panose="02020502070401020303" pitchFamily="18" charset="0"/>
                <a:ea typeface="Baskerville" panose="02020502070401020303" pitchFamily="18" charset="0"/>
              </a:rPr>
              <a:t> It is enough for students to be like their teachers, and servants like their masters. If the</a:t>
            </a:r>
          </a:p>
        </p:txBody>
      </p:sp>
    </p:spTree>
    <p:extLst>
      <p:ext uri="{BB962C8B-B14F-4D97-AF65-F5344CB8AC3E}">
        <p14:creationId xmlns:p14="http://schemas.microsoft.com/office/powerpoint/2010/main" val="2519489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6B991E3-053E-9739-7ECD-0F179F06180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AF71C4-18CB-181E-C069-63D262C9E616}"/>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10:16-25, cont.</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head of the house has been called </a:t>
            </a:r>
            <a:r>
              <a:rPr lang="en-US" sz="3700" dirty="0" err="1">
                <a:latin typeface="Baskerville" panose="02020502070401020303" pitchFamily="18" charset="0"/>
                <a:ea typeface="Baskerville" panose="02020502070401020303" pitchFamily="18" charset="0"/>
              </a:rPr>
              <a:t>Beelzebul</a:t>
            </a:r>
            <a:r>
              <a:rPr lang="en-US" sz="3700" dirty="0">
                <a:latin typeface="Baskerville" panose="02020502070401020303" pitchFamily="18" charset="0"/>
                <a:ea typeface="Baskerville" panose="02020502070401020303" pitchFamily="18" charset="0"/>
              </a:rPr>
              <a:t>, how much more the members of his household!</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5886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73037DB-6F8F-F3E3-1316-BC9369A81B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14560E-9DC1-1F23-C6C9-A23558F54165}"/>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10:26-31</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26</a:t>
            </a:r>
            <a:r>
              <a:rPr lang="en-US" sz="3700" dirty="0">
                <a:latin typeface="Baskerville" panose="02020502070401020303" pitchFamily="18" charset="0"/>
                <a:ea typeface="Baskerville" panose="02020502070401020303" pitchFamily="18" charset="0"/>
              </a:rPr>
              <a:t> “So do not be afraid of them, for there is nothing concealed that will not be disclosed, or hidden that will not be made known. </a:t>
            </a:r>
            <a:r>
              <a:rPr lang="en-US" sz="3700" baseline="30000" dirty="0">
                <a:latin typeface="Baskerville" panose="02020502070401020303" pitchFamily="18" charset="0"/>
                <a:ea typeface="Baskerville" panose="02020502070401020303" pitchFamily="18" charset="0"/>
              </a:rPr>
              <a:t>27</a:t>
            </a:r>
            <a:r>
              <a:rPr lang="en-US" sz="3700" dirty="0">
                <a:latin typeface="Baskerville" panose="02020502070401020303" pitchFamily="18" charset="0"/>
                <a:ea typeface="Baskerville" panose="02020502070401020303" pitchFamily="18" charset="0"/>
              </a:rPr>
              <a:t> What I tell you in the dark, speak in the daylight; what is whispered in your ear, proclaim from the roofs. </a:t>
            </a:r>
            <a:r>
              <a:rPr lang="en-US" sz="3700" baseline="30000" dirty="0">
                <a:latin typeface="Baskerville" panose="02020502070401020303" pitchFamily="18" charset="0"/>
                <a:ea typeface="Baskerville" panose="02020502070401020303" pitchFamily="18" charset="0"/>
              </a:rPr>
              <a:t>28</a:t>
            </a:r>
            <a:r>
              <a:rPr lang="en-US" sz="3700" dirty="0">
                <a:latin typeface="Baskerville" panose="02020502070401020303" pitchFamily="18" charset="0"/>
                <a:ea typeface="Baskerville" panose="02020502070401020303" pitchFamily="18" charset="0"/>
              </a:rPr>
              <a:t> Do not be afraid of those who kill the body but cannot kill the soul. Rather, be afraid of the One who can destroy both soul and body in hell. </a:t>
            </a:r>
            <a:r>
              <a:rPr lang="en-US" sz="3700" baseline="30000" dirty="0">
                <a:latin typeface="Baskerville" panose="02020502070401020303" pitchFamily="18" charset="0"/>
                <a:ea typeface="Baskerville" panose="02020502070401020303" pitchFamily="18" charset="0"/>
              </a:rPr>
              <a:t>29</a:t>
            </a:r>
            <a:r>
              <a:rPr lang="en-US" sz="3700" dirty="0">
                <a:latin typeface="Baskerville" panose="02020502070401020303" pitchFamily="18" charset="0"/>
                <a:ea typeface="Baskerville" panose="02020502070401020303" pitchFamily="18" charset="0"/>
              </a:rPr>
              <a:t> Are not two sparrows sold for</a:t>
            </a:r>
          </a:p>
        </p:txBody>
      </p:sp>
    </p:spTree>
    <p:extLst>
      <p:ext uri="{BB962C8B-B14F-4D97-AF65-F5344CB8AC3E}">
        <p14:creationId xmlns:p14="http://schemas.microsoft.com/office/powerpoint/2010/main" val="2441220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5C8F550-1A21-7416-21B1-613E2E6292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171257-B5D6-D514-F3DA-C9BAF33889A5}"/>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10:26-31, cont.</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a penny? Yet not one of them will fall to the ground outside your Father’s care. </a:t>
            </a:r>
            <a:r>
              <a:rPr lang="en-US" sz="3700" baseline="30000" dirty="0">
                <a:latin typeface="Baskerville" panose="02020502070401020303" pitchFamily="18" charset="0"/>
                <a:ea typeface="Baskerville" panose="02020502070401020303" pitchFamily="18" charset="0"/>
              </a:rPr>
              <a:t>30</a:t>
            </a:r>
            <a:r>
              <a:rPr lang="en-US" sz="3700" dirty="0">
                <a:latin typeface="Baskerville" panose="02020502070401020303" pitchFamily="18" charset="0"/>
                <a:ea typeface="Baskerville" panose="02020502070401020303" pitchFamily="18" charset="0"/>
              </a:rPr>
              <a:t> And even the very hairs of your head are all numbered. </a:t>
            </a:r>
            <a:r>
              <a:rPr lang="en-US" sz="3700" baseline="30000" dirty="0">
                <a:latin typeface="Baskerville" panose="02020502070401020303" pitchFamily="18" charset="0"/>
                <a:ea typeface="Baskerville" panose="02020502070401020303" pitchFamily="18" charset="0"/>
              </a:rPr>
              <a:t>31</a:t>
            </a:r>
            <a:r>
              <a:rPr lang="en-US" sz="3700" dirty="0">
                <a:latin typeface="Baskerville" panose="02020502070401020303" pitchFamily="18" charset="0"/>
                <a:ea typeface="Baskerville" panose="02020502070401020303" pitchFamily="18" charset="0"/>
              </a:rPr>
              <a:t> So don’t be afraid; you are worth more than many sparrows. …</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903991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F148131-D638-2B22-49B4-7ADEDA0E64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6B1A50-93CE-4317-6AFA-74009BF687B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9:35-10:42: “the Missionary Discourse”</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second of five major sermons </a:t>
            </a:r>
          </a:p>
          <a:p>
            <a:pPr marL="1200150" lvl="1" indent="-7429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5–7; </a:t>
            </a:r>
            <a:r>
              <a:rPr lang="en-US" sz="4000" b="1"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13; 18; 24–25</a:t>
            </a:r>
          </a:p>
          <a:p>
            <a:pPr marL="742950" indent="-7429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indent="-7429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indent="-7429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indent="-7429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3421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1740FD79-5E70-C9F9-1134-0758F7555CC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A710AF-ECD2-857C-18F4-AABA98AF9859}"/>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10:37-39</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37</a:t>
            </a:r>
            <a:r>
              <a:rPr lang="en-US" sz="3700" dirty="0">
                <a:latin typeface="Baskerville" panose="02020502070401020303" pitchFamily="18" charset="0"/>
                <a:ea typeface="Baskerville" panose="02020502070401020303" pitchFamily="18" charset="0"/>
              </a:rPr>
              <a:t> “Anyone who loves their father or mother more than me is not worthy of me; anyone who loves their son or daughter more than me is not worthy of me.   </a:t>
            </a:r>
            <a:r>
              <a:rPr lang="en-US" sz="3700" baseline="30000" dirty="0">
                <a:latin typeface="Baskerville" panose="02020502070401020303" pitchFamily="18" charset="0"/>
                <a:ea typeface="Baskerville" panose="02020502070401020303" pitchFamily="18" charset="0"/>
              </a:rPr>
              <a:t>38</a:t>
            </a:r>
            <a:r>
              <a:rPr lang="en-US" sz="3700" dirty="0">
                <a:latin typeface="Baskerville" panose="02020502070401020303" pitchFamily="18" charset="0"/>
                <a:ea typeface="Baskerville" panose="02020502070401020303" pitchFamily="18" charset="0"/>
              </a:rPr>
              <a:t> Whoever does not take up their cross and follow me is not worthy of me. </a:t>
            </a:r>
            <a:r>
              <a:rPr lang="en-US" sz="3700" baseline="30000" dirty="0">
                <a:latin typeface="Baskerville" panose="02020502070401020303" pitchFamily="18" charset="0"/>
                <a:ea typeface="Baskerville" panose="02020502070401020303" pitchFamily="18" charset="0"/>
              </a:rPr>
              <a:t>39 </a:t>
            </a:r>
            <a:r>
              <a:rPr lang="en-US" sz="3700" dirty="0">
                <a:latin typeface="Baskerville" panose="02020502070401020303" pitchFamily="18" charset="0"/>
                <a:ea typeface="Baskerville" panose="02020502070401020303" pitchFamily="18" charset="0"/>
              </a:rPr>
              <a:t>Whoever finds their life will lose it, and whoever loses their life for my sake will find it.</a:t>
            </a: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7829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05407978-1928-3F80-A065-D4C4608DE5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8BDC95-5A77-9C3A-22D9-9BB13BC6432F}"/>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dirty="0">
                <a:latin typeface="Baskerville" panose="02020502070401020303" pitchFamily="18" charset="0"/>
                <a:ea typeface="Baskerville" panose="02020502070401020303" pitchFamily="18" charset="0"/>
              </a:rPr>
              <a:t>“Costly grace is the treasure hidden in the field; for the sake of it a man will go and sell all that he has. It is the pearl of great price to buy which the merchant will sell all his goods. … Costly grace is the gospel which must be sought again and again, the gift which must be asked for, the door at which a man must knock. Such grace is costly because it calls us to follow, and it is grace because it calls us to follow Jesus Christ. It is costly because it costs a man his life, and it is grace because it gives a man the only true life.”--Dietrich Bonhoeffer, </a:t>
            </a:r>
            <a:r>
              <a:rPr lang="en-US" sz="3400" i="1" dirty="0">
                <a:latin typeface="Baskerville" panose="02020502070401020303" pitchFamily="18" charset="0"/>
                <a:ea typeface="Baskerville" panose="02020502070401020303" pitchFamily="18" charset="0"/>
              </a:rPr>
              <a:t>The Cost of Discipleship</a:t>
            </a:r>
          </a:p>
        </p:txBody>
      </p:sp>
    </p:spTree>
    <p:extLst>
      <p:ext uri="{BB962C8B-B14F-4D97-AF65-F5344CB8AC3E}">
        <p14:creationId xmlns:p14="http://schemas.microsoft.com/office/powerpoint/2010/main" val="55784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FD3E9FF-1CFA-B12D-A137-2C2831D9EB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9C123B-7E75-F28C-E1BD-A563AD17F289}"/>
              </a:ext>
            </a:extLst>
          </p:cNvPr>
          <p:cNvSpPr txBox="1"/>
          <p:nvPr/>
        </p:nvSpPr>
        <p:spPr>
          <a:xfrm>
            <a:off x="881605" y="742951"/>
            <a:ext cx="10428790" cy="509370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Questions</a:t>
            </a:r>
            <a:endParaRPr lang="en-US" sz="1400" dirty="0">
              <a:latin typeface="Beloved Sans" panose="02000505000000020004" pitchFamily="2" charset="77"/>
            </a:endParaRPr>
          </a:p>
          <a:p>
            <a:endParaRPr lang="en-US" sz="37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What has your discipleship cost you? </a:t>
            </a:r>
          </a:p>
          <a:p>
            <a:r>
              <a:rPr lang="en-US" sz="4000" dirty="0">
                <a:latin typeface="Baskerville" panose="02020502070401020303" pitchFamily="18" charset="0"/>
                <a:ea typeface="Baskerville" panose="02020502070401020303" pitchFamily="18" charset="0"/>
              </a:rPr>
              <a:t>What is your discipleship costing you right now? What might it cost you in the future?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42148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614FBA8-D3B8-0616-8892-CA269A82B8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73A68E-40B3-9E18-F844-43CF9241795E}"/>
              </a:ext>
            </a:extLst>
          </p:cNvPr>
          <p:cNvSpPr txBox="1"/>
          <p:nvPr/>
        </p:nvSpPr>
        <p:spPr>
          <a:xfrm>
            <a:off x="881605" y="651316"/>
            <a:ext cx="10428790" cy="5555367"/>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endParaRPr lang="en-US" sz="6000" dirty="0">
              <a:latin typeface="Beloved Sans" panose="02000505000000020004" pitchFamily="2" charset="77"/>
            </a:endParaRPr>
          </a:p>
          <a:p>
            <a:pPr algn="ctr"/>
            <a:r>
              <a:rPr lang="en-US" sz="6000" dirty="0">
                <a:latin typeface="Beloved Sans" panose="02000505000000020004" pitchFamily="2" charset="77"/>
              </a:rPr>
              <a:t>Prayer</a:t>
            </a:r>
          </a:p>
          <a:p>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2769237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299EB6-57C8-51F4-144E-5AAEADEE14AD}"/>
              </a:ext>
            </a:extLst>
          </p:cNvPr>
          <p:cNvSpPr txBox="1"/>
          <p:nvPr/>
        </p:nvSpPr>
        <p:spPr>
          <a:xfrm>
            <a:off x="881605" y="859065"/>
            <a:ext cx="10428790" cy="5201424"/>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for bringing Food Bank items!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Starting in January: New Women’s Book Group</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Tuesdays in the café: 12:00-12:15 for fellowship/BYO lunch; 12:15-1:30 for discussion; follows the Bible study schedule</a:t>
            </a:r>
          </a:p>
          <a:p>
            <a:pPr marL="742950" lvl="1" indent="-285750">
              <a:buFont typeface="Arial" panose="020B0604020202020204" pitchFamily="34" charset="0"/>
              <a:buChar char="•"/>
            </a:pPr>
            <a:r>
              <a:rPr lang="en-US" sz="3400" i="1" dirty="0">
                <a:latin typeface="Baskerville" panose="02020502070401020303" pitchFamily="18" charset="0"/>
                <a:ea typeface="Baskerville" panose="02020502070401020303" pitchFamily="18" charset="0"/>
              </a:rPr>
              <a:t>Brave by Faith: God-Sized Confidence in a Post-Christian World </a:t>
            </a:r>
            <a:r>
              <a:rPr lang="en-US" sz="3400" dirty="0">
                <a:latin typeface="Baskerville" panose="02020502070401020303" pitchFamily="18" charset="0"/>
                <a:ea typeface="Baskerville" panose="02020502070401020303" pitchFamily="18" charset="0"/>
              </a:rPr>
              <a:t>by Alistair Begg</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Signup link available on </a:t>
            </a:r>
            <a:r>
              <a:rPr lang="en-US" sz="3400" dirty="0" err="1">
                <a:latin typeface="Baskerville" panose="02020502070401020303" pitchFamily="18" charset="0"/>
                <a:ea typeface="Baskerville" panose="02020502070401020303" pitchFamily="18" charset="0"/>
              </a:rPr>
              <a:t>grace.org</a:t>
            </a:r>
            <a:r>
              <a:rPr lang="en-US" sz="3400" dirty="0">
                <a:latin typeface="Baskerville" panose="02020502070401020303" pitchFamily="18" charset="0"/>
                <a:ea typeface="Baskerville" panose="02020502070401020303" pitchFamily="18" charset="0"/>
              </a:rPr>
              <a:t>/</a:t>
            </a:r>
            <a:r>
              <a:rPr lang="en-US" sz="3400" dirty="0" err="1">
                <a:latin typeface="Baskerville" panose="02020502070401020303" pitchFamily="18" charset="0"/>
                <a:ea typeface="Baskerville" panose="02020502070401020303" pitchFamily="18" charset="0"/>
              </a:rPr>
              <a:t>lexwomensgroups</a:t>
            </a: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8710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2A19EB2-C36B-E9FE-770B-5586E94217E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7AE12E-0D11-7DD1-270C-64FC61816E0A}"/>
              </a:ext>
            </a:extLst>
          </p:cNvPr>
          <p:cNvSpPr txBox="1"/>
          <p:nvPr/>
        </p:nvSpPr>
        <p:spPr>
          <a:xfrm>
            <a:off x="881605" y="859065"/>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Lots of volunteers needed for Jingle Jam and Candlelight Christmas Eve services!</a:t>
            </a:r>
          </a:p>
          <a:p>
            <a:pPr marL="742950" lvl="1" indent="-285750">
              <a:buFont typeface="Arial" panose="020B0604020202020204" pitchFamily="34" charset="0"/>
              <a:buChar char="•"/>
            </a:pPr>
            <a:r>
              <a:rPr lang="en-US" sz="3600" dirty="0" err="1">
                <a:latin typeface="Baskerville" panose="02020502070401020303" pitchFamily="18" charset="0"/>
                <a:ea typeface="Baskerville" panose="02020502070401020303" pitchFamily="18" charset="0"/>
              </a:rPr>
              <a:t>grace.org</a:t>
            </a:r>
            <a:r>
              <a:rPr lang="en-US" sz="3600" dirty="0">
                <a:latin typeface="Baskerville" panose="02020502070401020303" pitchFamily="18" charset="0"/>
                <a:ea typeface="Baskerville" panose="02020502070401020303" pitchFamily="18" charset="0"/>
              </a:rPr>
              <a:t>/volunteer; click on “Christmas Volunteer Opportunities!”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Christmas Celebration!!!</a:t>
            </a:r>
          </a:p>
          <a:p>
            <a:pPr marL="742950" lvl="1" indent="-28575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Your leaders have all the info!</a:t>
            </a:r>
          </a:p>
          <a:p>
            <a:pPr marL="742950" lvl="1" indent="-28575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Blessing Project: Place of Promise, children in foster care (through Plain </a:t>
            </a:r>
            <a:r>
              <a:rPr lang="en-US" sz="3600" dirty="0" err="1">
                <a:latin typeface="Baskerville" panose="02020502070401020303" pitchFamily="18" charset="0"/>
                <a:ea typeface="Baskerville" panose="02020502070401020303" pitchFamily="18" charset="0"/>
              </a:rPr>
              <a:t>Jaine</a:t>
            </a:r>
            <a:r>
              <a:rPr lang="en-US" sz="3600" dirty="0">
                <a:latin typeface="Baskerville" panose="02020502070401020303" pitchFamily="18" charset="0"/>
                <a:ea typeface="Baskerville" panose="02020502070401020303" pitchFamily="18" charset="0"/>
              </a:rPr>
              <a:t> Foundation)</a:t>
            </a:r>
          </a:p>
        </p:txBody>
      </p:sp>
    </p:spTree>
    <p:extLst>
      <p:ext uri="{BB962C8B-B14F-4D97-AF65-F5344CB8AC3E}">
        <p14:creationId xmlns:p14="http://schemas.microsoft.com/office/powerpoint/2010/main" val="930228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41C5937-019A-4D7F-FD20-EC6542C1CB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0BCF0B-4E32-3782-4A8A-D4AE5AD8B644}"/>
              </a:ext>
            </a:extLst>
          </p:cNvPr>
          <p:cNvSpPr txBox="1"/>
          <p:nvPr/>
        </p:nvSpPr>
        <p:spPr>
          <a:xfrm>
            <a:off x="881605" y="742951"/>
            <a:ext cx="10428790" cy="529375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 cont.</a:t>
            </a:r>
            <a:endParaRPr lang="en-US" sz="1400" dirty="0">
              <a:latin typeface="Beloved Sans" panose="02000505000000020004" pitchFamily="2" charset="77"/>
            </a:endParaRPr>
          </a:p>
          <a:p>
            <a:pPr marL="742950" indent="-74295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10:1-4: “Commissioning the Twelve for Mission”</a:t>
            </a:r>
          </a:p>
          <a:p>
            <a:pPr marL="742950" indent="-74295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10:5-15: “Instructions for the Short-Term Mission to Israel”</a:t>
            </a:r>
          </a:p>
          <a:p>
            <a:pPr marL="742950" indent="-74295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10:16-23: “Instructions for the Long-Term Mission to the World”</a:t>
            </a:r>
          </a:p>
          <a:p>
            <a:pPr marL="742950" indent="-74295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10:24-42: “Characteristics of Missionary Disciples”</a:t>
            </a:r>
          </a:p>
          <a:p>
            <a:pPr marL="742950" indent="-74295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2746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667F2E9-7ECD-9CDC-5E79-3222884435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5B486A-27C7-DC50-1262-8DC9FDEE5640}"/>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9:35-38 </a:t>
            </a:r>
            <a:endParaRPr lang="en-US" sz="1400" dirty="0">
              <a:latin typeface="Beloved Sans" panose="02000505000000020004" pitchFamily="2" charset="77"/>
            </a:endParaRPr>
          </a:p>
          <a:p>
            <a:r>
              <a:rPr lang="en-US" sz="3700" b="1" dirty="0">
                <a:latin typeface="Baskerville" panose="02020502070401020303" pitchFamily="18" charset="0"/>
                <a:ea typeface="Baskerville" panose="02020502070401020303" pitchFamily="18" charset="0"/>
              </a:rPr>
              <a:t>The Workers Are Few</a:t>
            </a:r>
          </a:p>
          <a:p>
            <a:r>
              <a:rPr lang="en-US" sz="3700" baseline="30000" dirty="0">
                <a:latin typeface="Baskerville" panose="02020502070401020303" pitchFamily="18" charset="0"/>
                <a:ea typeface="Baskerville" panose="02020502070401020303" pitchFamily="18" charset="0"/>
              </a:rPr>
              <a:t>35</a:t>
            </a:r>
            <a:r>
              <a:rPr lang="en-US" sz="3700" dirty="0">
                <a:latin typeface="Baskerville" panose="02020502070401020303" pitchFamily="18" charset="0"/>
                <a:ea typeface="Baskerville" panose="02020502070401020303" pitchFamily="18" charset="0"/>
              </a:rPr>
              <a:t> Jesus went through all the towns and villages, teaching in their synagogues, proclaiming the good news of the kingdom and healing every disease and sickness. </a:t>
            </a:r>
            <a:r>
              <a:rPr lang="en-US" sz="3700" baseline="30000" dirty="0">
                <a:latin typeface="Baskerville" panose="02020502070401020303" pitchFamily="18" charset="0"/>
                <a:ea typeface="Baskerville" panose="02020502070401020303" pitchFamily="18" charset="0"/>
              </a:rPr>
              <a:t>36</a:t>
            </a:r>
            <a:r>
              <a:rPr lang="en-US" sz="3700" dirty="0">
                <a:latin typeface="Baskerville" panose="02020502070401020303" pitchFamily="18" charset="0"/>
                <a:ea typeface="Baskerville" panose="02020502070401020303" pitchFamily="18" charset="0"/>
              </a:rPr>
              <a:t> When he saw the crowds, he had compassion on them, because they were harassed and helpless, like sheep without a shepherd. </a:t>
            </a:r>
            <a:r>
              <a:rPr lang="en-US" sz="3700" baseline="30000" dirty="0">
                <a:latin typeface="Baskerville" panose="02020502070401020303" pitchFamily="18" charset="0"/>
                <a:ea typeface="Baskerville" panose="02020502070401020303" pitchFamily="18" charset="0"/>
              </a:rPr>
              <a:t>37</a:t>
            </a:r>
            <a:r>
              <a:rPr lang="en-US" sz="3700" dirty="0">
                <a:latin typeface="Baskerville" panose="02020502070401020303" pitchFamily="18" charset="0"/>
                <a:ea typeface="Baskerville" panose="02020502070401020303" pitchFamily="18" charset="0"/>
              </a:rPr>
              <a:t> Then he</a:t>
            </a: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767574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C8B3745-DB28-2AF8-8737-3DEEFEA88B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3DB5DB-0243-E1D7-0A08-64BDE337B379}"/>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9:35-38, cont. </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said to his disciples, “The harvest is plentiful but the workers are few. </a:t>
            </a:r>
            <a:r>
              <a:rPr lang="en-US" sz="3700" baseline="30000" dirty="0">
                <a:latin typeface="Baskerville" panose="02020502070401020303" pitchFamily="18" charset="0"/>
                <a:ea typeface="Baskerville" panose="02020502070401020303" pitchFamily="18" charset="0"/>
              </a:rPr>
              <a:t>38</a:t>
            </a:r>
            <a:r>
              <a:rPr lang="en-US" sz="3700" dirty="0">
                <a:latin typeface="Baskerville" panose="02020502070401020303" pitchFamily="18" charset="0"/>
                <a:ea typeface="Baskerville" panose="02020502070401020303" pitchFamily="18" charset="0"/>
              </a:rPr>
              <a:t> Ask the Lord of the harvest, therefore, to send out workers into his harvest field.”</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2768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8CD4A21-1B8D-B579-7FEC-BA4B1988E4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A3DC3B-B43C-73EA-AE28-9B056187CB35}"/>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Numbers 27:16-17</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“May the Lord, the God who gives breath to all living things, appoint someone over this community to go out and come in before them, one who will lead them out and bring them in, so the Lord’s people will not be like sheep without a shepherd.”</a:t>
            </a: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4049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F4F8A74-6A17-C538-C0D3-2B291F60B6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32F8A8-5D98-E542-2614-2133FEB25B60}"/>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10:1-4</a:t>
            </a:r>
            <a:endParaRPr lang="en-US" sz="1400" dirty="0">
              <a:latin typeface="Beloved Sans" panose="02000505000000020004" pitchFamily="2" charset="77"/>
            </a:endParaRPr>
          </a:p>
          <a:p>
            <a:r>
              <a:rPr lang="en-US" sz="3700" b="1" dirty="0">
                <a:latin typeface="Baskerville" panose="02020502070401020303" pitchFamily="18" charset="0"/>
                <a:ea typeface="Baskerville" panose="02020502070401020303" pitchFamily="18" charset="0"/>
              </a:rPr>
              <a:t>Jesus Sends Out the Twelve</a:t>
            </a:r>
            <a:endParaRPr lang="en-US" sz="3700" dirty="0">
              <a:latin typeface="Baskerville" panose="02020502070401020303" pitchFamily="18" charset="0"/>
              <a:ea typeface="Baskerville" panose="02020502070401020303" pitchFamily="18" charset="0"/>
            </a:endParaRPr>
          </a:p>
          <a:p>
            <a:r>
              <a:rPr lang="en-US" sz="3700" b="1" dirty="0">
                <a:latin typeface="Baskerville" panose="02020502070401020303" pitchFamily="18" charset="0"/>
                <a:ea typeface="Baskerville" panose="02020502070401020303" pitchFamily="18" charset="0"/>
              </a:rPr>
              <a:t>10</a:t>
            </a:r>
            <a:r>
              <a:rPr lang="en-US" sz="3700" dirty="0">
                <a:latin typeface="Baskerville" panose="02020502070401020303" pitchFamily="18" charset="0"/>
                <a:ea typeface="Baskerville" panose="02020502070401020303" pitchFamily="18" charset="0"/>
              </a:rPr>
              <a:t> Jesus called his twelve disciples to him and gave them authority to drive out impure spirits and to heal every disease and sickness.</a:t>
            </a:r>
          </a:p>
          <a:p>
            <a:endParaRPr lang="en-US" sz="3700" dirty="0">
              <a:latin typeface="Baskerville" panose="02020502070401020303" pitchFamily="18" charset="0"/>
              <a:ea typeface="Baskerville" panose="02020502070401020303" pitchFamily="18" charset="0"/>
            </a:endParaRPr>
          </a:p>
          <a:p>
            <a:r>
              <a:rPr lang="en-US" sz="3700" baseline="30000" dirty="0">
                <a:latin typeface="Baskerville" panose="02020502070401020303" pitchFamily="18" charset="0"/>
                <a:ea typeface="Baskerville" panose="02020502070401020303" pitchFamily="18" charset="0"/>
              </a:rPr>
              <a:t>2</a:t>
            </a:r>
            <a:r>
              <a:rPr lang="en-US" sz="3700" dirty="0">
                <a:latin typeface="Baskerville" panose="02020502070401020303" pitchFamily="18" charset="0"/>
                <a:ea typeface="Baskerville" panose="02020502070401020303" pitchFamily="18" charset="0"/>
              </a:rPr>
              <a:t> These are the names of the twelve apostles: first, Simon (who is called Peter) and his brother Andrew; James son of Zebedee, and his brother John; </a:t>
            </a:r>
            <a:r>
              <a:rPr lang="en-US" sz="3700" baseline="30000" dirty="0">
                <a:latin typeface="Baskerville" panose="02020502070401020303" pitchFamily="18" charset="0"/>
                <a:ea typeface="Baskerville" panose="02020502070401020303" pitchFamily="18" charset="0"/>
              </a:rPr>
              <a:t>3</a:t>
            </a:r>
            <a:r>
              <a:rPr lang="en-US" sz="3700" dirty="0">
                <a:latin typeface="Baskerville" panose="02020502070401020303" pitchFamily="18" charset="0"/>
                <a:ea typeface="Baskerville" panose="02020502070401020303" pitchFamily="18" charset="0"/>
              </a:rPr>
              <a:t> Philip</a:t>
            </a:r>
          </a:p>
        </p:txBody>
      </p:sp>
    </p:spTree>
    <p:extLst>
      <p:ext uri="{BB962C8B-B14F-4D97-AF65-F5344CB8AC3E}">
        <p14:creationId xmlns:p14="http://schemas.microsoft.com/office/powerpoint/2010/main" val="64082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4B83C60-8EB7-18B9-3766-D6179F708D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77CE8F-210E-B91E-E809-C8F9E8C6E70F}"/>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10:1-4, cont.</a:t>
            </a:r>
            <a:endParaRPr lang="en-US" sz="1400" dirty="0">
              <a:latin typeface="Beloved Sans" panose="02000505000000020004" pitchFamily="2" charset="77"/>
            </a:endParaRPr>
          </a:p>
          <a:p>
            <a:r>
              <a:rPr lang="en-US" sz="3700" dirty="0">
                <a:latin typeface="Baskerville" panose="02020502070401020303" pitchFamily="18" charset="0"/>
                <a:ea typeface="Baskerville" panose="02020502070401020303" pitchFamily="18" charset="0"/>
              </a:rPr>
              <a:t>and Bartholomew; Thomas and Matthew the tax collector; James son of Alphaeus, and Thaddaeus;      </a:t>
            </a:r>
            <a:r>
              <a:rPr lang="en-US" sz="3700" baseline="30000" dirty="0">
                <a:latin typeface="Baskerville" panose="02020502070401020303" pitchFamily="18" charset="0"/>
                <a:ea typeface="Baskerville" panose="02020502070401020303" pitchFamily="18" charset="0"/>
              </a:rPr>
              <a:t>4</a:t>
            </a:r>
            <a:r>
              <a:rPr lang="en-US" sz="3700" dirty="0">
                <a:latin typeface="Baskerville" panose="02020502070401020303" pitchFamily="18" charset="0"/>
                <a:ea typeface="Baskerville" panose="02020502070401020303" pitchFamily="18" charset="0"/>
              </a:rPr>
              <a:t> Simon the Zealot and Judas Iscariot, who betrayed him.</a:t>
            </a:r>
          </a:p>
          <a:p>
            <a:endParaRPr lang="en-US" sz="3700" dirty="0">
              <a:latin typeface="Baskerville" panose="02020502070401020303" pitchFamily="18" charset="0"/>
              <a:ea typeface="Baskerville" panose="02020502070401020303" pitchFamily="18" charset="0"/>
            </a:endParaRPr>
          </a:p>
          <a:p>
            <a:pPr lvl="1"/>
            <a:endParaRPr lang="en-US" sz="3700" dirty="0">
              <a:latin typeface="Baskerville" panose="02020502070401020303" pitchFamily="18" charset="0"/>
              <a:ea typeface="Baskerville" panose="02020502070401020303" pitchFamily="18" charset="0"/>
            </a:endParaRPr>
          </a:p>
          <a:p>
            <a:pPr lvl="1"/>
            <a:endParaRPr lang="en-US" sz="3700" dirty="0">
              <a:latin typeface="Baskerville" panose="02020502070401020303" pitchFamily="18" charset="0"/>
              <a:ea typeface="Baskerville" panose="02020502070401020303" pitchFamily="18" charset="0"/>
            </a:endParaRPr>
          </a:p>
          <a:p>
            <a:pPr lvl="1"/>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311402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430C782-3277-8DE8-4260-8D3CAFB419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81EDA7-4E42-FEE3-09E6-EBC08EC1D43A}"/>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10:5-8</a:t>
            </a:r>
            <a:endParaRPr lang="en-US" sz="1400" dirty="0">
              <a:latin typeface="Beloved Sans" panose="02000505000000020004" pitchFamily="2" charset="77"/>
            </a:endParaRPr>
          </a:p>
          <a:p>
            <a:r>
              <a:rPr lang="en-US" sz="3700" baseline="30000" dirty="0">
                <a:latin typeface="Baskerville" panose="02020502070401020303" pitchFamily="18" charset="0"/>
                <a:ea typeface="Baskerville" panose="02020502070401020303" pitchFamily="18" charset="0"/>
              </a:rPr>
              <a:t>5</a:t>
            </a:r>
            <a:r>
              <a:rPr lang="en-US" sz="3700" dirty="0">
                <a:latin typeface="Baskerville" panose="02020502070401020303" pitchFamily="18" charset="0"/>
                <a:ea typeface="Baskerville" panose="02020502070401020303" pitchFamily="18" charset="0"/>
              </a:rPr>
              <a:t> These twelve Jesus sent out with the following instructions: “Do not go among the Gentiles or enter any town of the Samaritans. </a:t>
            </a:r>
            <a:r>
              <a:rPr lang="en-US" sz="3700" baseline="30000" dirty="0">
                <a:latin typeface="Baskerville" panose="02020502070401020303" pitchFamily="18" charset="0"/>
                <a:ea typeface="Baskerville" panose="02020502070401020303" pitchFamily="18" charset="0"/>
              </a:rPr>
              <a:t>6</a:t>
            </a:r>
            <a:r>
              <a:rPr lang="en-US" sz="3700" dirty="0">
                <a:latin typeface="Baskerville" panose="02020502070401020303" pitchFamily="18" charset="0"/>
                <a:ea typeface="Baskerville" panose="02020502070401020303" pitchFamily="18" charset="0"/>
              </a:rPr>
              <a:t> Go rather to the lost sheep of Israel. </a:t>
            </a:r>
            <a:r>
              <a:rPr lang="en-US" sz="3700" baseline="30000" dirty="0">
                <a:latin typeface="Baskerville" panose="02020502070401020303" pitchFamily="18" charset="0"/>
                <a:ea typeface="Baskerville" panose="02020502070401020303" pitchFamily="18" charset="0"/>
              </a:rPr>
              <a:t>7</a:t>
            </a:r>
            <a:r>
              <a:rPr lang="en-US" sz="3700" dirty="0">
                <a:latin typeface="Baskerville" panose="02020502070401020303" pitchFamily="18" charset="0"/>
                <a:ea typeface="Baskerville" panose="02020502070401020303" pitchFamily="18" charset="0"/>
              </a:rPr>
              <a:t> As you go, proclaim this message: ‘The kingdom of heaven has come near.’ </a:t>
            </a:r>
            <a:r>
              <a:rPr lang="en-US" sz="3700" baseline="30000" dirty="0">
                <a:latin typeface="Baskerville" panose="02020502070401020303" pitchFamily="18" charset="0"/>
                <a:ea typeface="Baskerville" panose="02020502070401020303" pitchFamily="18" charset="0"/>
              </a:rPr>
              <a:t>8</a:t>
            </a:r>
            <a:r>
              <a:rPr lang="en-US" sz="3700" dirty="0">
                <a:latin typeface="Baskerville" panose="02020502070401020303" pitchFamily="18" charset="0"/>
                <a:ea typeface="Baskerville" panose="02020502070401020303" pitchFamily="18" charset="0"/>
              </a:rPr>
              <a:t> Heal the sick, raise the dead, cleanse those who have leprosy, drive out demons. Freely you have received; freely give.</a:t>
            </a:r>
          </a:p>
        </p:txBody>
      </p:sp>
    </p:spTree>
    <p:extLst>
      <p:ext uri="{BB962C8B-B14F-4D97-AF65-F5344CB8AC3E}">
        <p14:creationId xmlns:p14="http://schemas.microsoft.com/office/powerpoint/2010/main" val="163721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24542</TotalTime>
  <Words>1453</Words>
  <Application>Microsoft Macintosh PowerPoint</Application>
  <PresentationFormat>Widescreen</PresentationFormat>
  <Paragraphs>97</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5</cp:revision>
  <dcterms:created xsi:type="dcterms:W3CDTF">2023-09-23T01:00:28Z</dcterms:created>
  <dcterms:modified xsi:type="dcterms:W3CDTF">2024-12-03T14:17:07Z</dcterms:modified>
</cp:coreProperties>
</file>