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6"/>
  </p:notesMasterIdLst>
  <p:sldIdLst>
    <p:sldId id="474" r:id="rId2"/>
    <p:sldId id="473" r:id="rId3"/>
    <p:sldId id="480" r:id="rId4"/>
    <p:sldId id="475" r:id="rId5"/>
    <p:sldId id="484" r:id="rId6"/>
    <p:sldId id="476" r:id="rId7"/>
    <p:sldId id="485" r:id="rId8"/>
    <p:sldId id="478" r:id="rId9"/>
    <p:sldId id="479" r:id="rId10"/>
    <p:sldId id="483" r:id="rId11"/>
    <p:sldId id="529" r:id="rId12"/>
    <p:sldId id="482" r:id="rId13"/>
    <p:sldId id="486" r:id="rId14"/>
    <p:sldId id="481" r:id="rId15"/>
    <p:sldId id="528" r:id="rId16"/>
    <p:sldId id="530" r:id="rId17"/>
    <p:sldId id="489" r:id="rId18"/>
    <p:sldId id="495" r:id="rId19"/>
    <p:sldId id="496" r:id="rId20"/>
    <p:sldId id="497" r:id="rId21"/>
    <p:sldId id="498" r:id="rId22"/>
    <p:sldId id="499" r:id="rId23"/>
    <p:sldId id="500" r:id="rId24"/>
    <p:sldId id="501" r:id="rId25"/>
    <p:sldId id="502" r:id="rId26"/>
    <p:sldId id="503" r:id="rId27"/>
    <p:sldId id="504" r:id="rId28"/>
    <p:sldId id="491" r:id="rId29"/>
    <p:sldId id="492" r:id="rId30"/>
    <p:sldId id="534" r:id="rId31"/>
    <p:sldId id="493" r:id="rId32"/>
    <p:sldId id="505" r:id="rId33"/>
    <p:sldId id="506" r:id="rId34"/>
    <p:sldId id="507" r:id="rId35"/>
    <p:sldId id="508" r:id="rId36"/>
    <p:sldId id="509" r:id="rId37"/>
    <p:sldId id="510" r:id="rId38"/>
    <p:sldId id="511" r:id="rId39"/>
    <p:sldId id="512" r:id="rId40"/>
    <p:sldId id="531" r:id="rId41"/>
    <p:sldId id="490" r:id="rId42"/>
    <p:sldId id="513" r:id="rId43"/>
    <p:sldId id="514" r:id="rId44"/>
    <p:sldId id="515" r:id="rId45"/>
    <p:sldId id="516" r:id="rId46"/>
    <p:sldId id="517" r:id="rId47"/>
    <p:sldId id="518" r:id="rId48"/>
    <p:sldId id="519" r:id="rId49"/>
    <p:sldId id="520" r:id="rId50"/>
    <p:sldId id="521" r:id="rId51"/>
    <p:sldId id="522" r:id="rId52"/>
    <p:sldId id="523" r:id="rId53"/>
    <p:sldId id="524" r:id="rId54"/>
    <p:sldId id="525" r:id="rId55"/>
    <p:sldId id="526" r:id="rId56"/>
    <p:sldId id="527" r:id="rId57"/>
    <p:sldId id="285" r:id="rId58"/>
    <p:sldId id="487" r:id="rId59"/>
    <p:sldId id="458" r:id="rId60"/>
    <p:sldId id="459" r:id="rId61"/>
    <p:sldId id="460" r:id="rId62"/>
    <p:sldId id="461" r:id="rId63"/>
    <p:sldId id="462" r:id="rId64"/>
    <p:sldId id="463" r:id="rId65"/>
    <p:sldId id="464" r:id="rId66"/>
    <p:sldId id="467" r:id="rId67"/>
    <p:sldId id="465" r:id="rId68"/>
    <p:sldId id="468" r:id="rId69"/>
    <p:sldId id="466" r:id="rId70"/>
    <p:sldId id="470" r:id="rId71"/>
    <p:sldId id="469" r:id="rId72"/>
    <p:sldId id="471" r:id="rId73"/>
    <p:sldId id="472" r:id="rId74"/>
    <p:sldId id="488" r:id="rId7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750"/>
    <a:srgbClr val="F0F6FB"/>
    <a:srgbClr val="81CEC7"/>
    <a:srgbClr val="FFFFFF"/>
    <a:srgbClr val="F0FAFE"/>
    <a:srgbClr val="3C476C"/>
    <a:srgbClr val="A3D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80544"/>
  </p:normalViewPr>
  <p:slideViewPr>
    <p:cSldViewPr snapToGrid="0">
      <p:cViewPr varScale="1">
        <p:scale>
          <a:sx n="102" d="100"/>
          <a:sy n="102" d="100"/>
        </p:scale>
        <p:origin x="12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75DC07-4C77-3546-9C14-134C2CFDBF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3834B3-07E1-244F-9ABE-3B51C1B3CE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BBEF90-BDDE-7C4E-A473-6FB96CEDA996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7EC395-063C-AD46-9DC9-4E97F5D108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013045-320D-7E41-A5AD-34CEF814F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349B0-47F5-ED44-A60B-5356AAE15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7AA3F-CBB2-0542-97FA-A4AD59E40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926D7BA-A723-C64C-BB6F-F9D6358C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5785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8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4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412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13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63117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25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8134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523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01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866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22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www.grace.org</a:t>
            </a:r>
            <a:r>
              <a:rPr lang="en-US" dirty="0"/>
              <a:t>/</a:t>
            </a:r>
            <a:r>
              <a:rPr lang="en-US" dirty="0" err="1"/>
              <a:t>groupleaders</a:t>
            </a:r>
            <a:r>
              <a:rPr lang="en-US" dirty="0"/>
              <a:t>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6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www.grace.org</a:t>
            </a:r>
            <a:r>
              <a:rPr lang="en-US" dirty="0"/>
              <a:t>/</a:t>
            </a:r>
            <a:r>
              <a:rPr lang="en-US" dirty="0" err="1"/>
              <a:t>groupleaders</a:t>
            </a:r>
            <a:r>
              <a:rPr lang="en-US" dirty="0"/>
              <a:t>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74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046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01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28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0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2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9209"/>
            <a:ext cx="9144000" cy="2620055"/>
          </a:xfrm>
        </p:spPr>
        <p:txBody>
          <a:bodyPr anchor="b"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39265"/>
            <a:ext cx="9144000" cy="1188789"/>
          </a:xfrm>
        </p:spPr>
        <p:txBody>
          <a:bodyPr>
            <a:normAutofit/>
          </a:bodyPr>
          <a:lstStyle>
            <a:lvl1pPr marL="0" indent="0" algn="ctr">
              <a:buNone/>
              <a:defRPr sz="2600" b="1" i="0">
                <a:solidFill>
                  <a:schemeClr val="bg1"/>
                </a:solidFill>
                <a:latin typeface="Avenir Heavy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6D188-D6DF-594D-BCCD-0FC456E5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1804-31B4-B94B-81E5-2F70F7FFC90E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C3DDC-0E5C-0047-ADB2-F4C53096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05F44-A8E5-1F4E-993E-530C1EB6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1F49C-6016-2A4A-B148-C0591F913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2286B7-3706-FE43-BC1B-C9842CEF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6B811-AC54-3B45-B9EC-CE0B1DC06CD2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408964-93CD-9145-8ABE-B61207AE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DF6CEA-D902-5A4A-A102-8A83284E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5B309-B93C-C241-8CC2-2C72A3BE0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7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4FB77-658F-B24D-B1BA-1A49ED6C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F2A89-195E-D841-82E5-EEB5BD9B0D9B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7D0A0-BE57-904A-936F-484187EEC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C0545-BA16-6F41-9ED9-AADA23BE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D2B7-DC0E-DD4C-9129-1EAC18033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8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90044-1CD5-104D-8EBD-AE2C3886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EFA21-6EA9-0747-9444-03FAA7459D8A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9C60C-E7B0-2645-86D7-A3A9ED463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C400A-5B0C-C047-935B-30D99A6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3E93-8CF5-634C-B74D-A050C568AA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7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600" b="0" i="0">
                <a:latin typeface="Avenir Medium" panose="02000503020000020003" pitchFamily="2" charset="0"/>
              </a:defRPr>
            </a:lvl1pPr>
            <a:lvl2pPr marL="457200" indent="0">
              <a:buFontTx/>
              <a:buNone/>
              <a:defRPr b="0" i="0">
                <a:latin typeface="Avenir Medium" panose="02000503020000020003" pitchFamily="2" charset="0"/>
              </a:defRPr>
            </a:lvl2pPr>
            <a:lvl3pPr marL="914400" indent="0">
              <a:buFontTx/>
              <a:buNone/>
              <a:defRPr b="0" i="0">
                <a:latin typeface="Avenir Medium" panose="02000503020000020003" pitchFamily="2" charset="0"/>
              </a:defRPr>
            </a:lvl3pPr>
            <a:lvl4pPr marL="1371600" indent="0">
              <a:buFontTx/>
              <a:buNone/>
              <a:defRPr b="0" i="0">
                <a:latin typeface="Avenir Medium" panose="02000503020000020003" pitchFamily="2" charset="0"/>
              </a:defRPr>
            </a:lvl4pPr>
            <a:lvl5pPr marL="1828800" indent="0">
              <a:buFontTx/>
              <a:buNone/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51BDD-ACFD-B346-A8C3-DB109099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E3F42-1D29-5E4A-BD1E-A667AA050FA4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38BEC-AF24-7447-9CE7-DFEC63282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D5B8F-78D1-824B-9B83-A5905D36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A13A8-A3DF-5D42-9800-4A37C216F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5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enter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ctr">
              <a:buFontTx/>
              <a:buNone/>
              <a:defRPr sz="2600" b="0" i="0">
                <a:latin typeface="Avenir Medium" panose="02000503020000020003" pitchFamily="2" charset="0"/>
              </a:defRPr>
            </a:lvl1pPr>
            <a:lvl2pPr marL="457200" indent="0" algn="ctr">
              <a:buFontTx/>
              <a:buNone/>
              <a:defRPr b="0" i="0">
                <a:latin typeface="Avenir Medium" panose="02000503020000020003" pitchFamily="2" charset="0"/>
              </a:defRPr>
            </a:lvl2pPr>
            <a:lvl3pPr marL="914400" indent="0" algn="ctr">
              <a:buFontTx/>
              <a:buNone/>
              <a:defRPr b="0" i="0">
                <a:latin typeface="Avenir Medium" panose="02000503020000020003" pitchFamily="2" charset="0"/>
              </a:defRPr>
            </a:lvl3pPr>
            <a:lvl4pPr marL="1371600" indent="0" algn="ctr">
              <a:buFontTx/>
              <a:buNone/>
              <a:defRPr b="0" i="0">
                <a:latin typeface="Avenir Medium" panose="02000503020000020003" pitchFamily="2" charset="0"/>
              </a:defRPr>
            </a:lvl4pPr>
            <a:lvl5pPr marL="1828800" indent="0" algn="ctr">
              <a:buFontTx/>
              <a:buNone/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0AF67-D514-A945-BA11-07C738425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8A4E0-EA21-4A44-BC93-1820B48BBE5A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DD9AC-2022-0040-AA14-35CE4712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E6B2B-2784-A148-873F-A9BB9D7DF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C38B9-8F5C-6445-B61D-37B80C6DD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6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 b="1" i="0"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Avenir Heavy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48B74-9E60-A946-912B-DCC51431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83174-59C9-B740-BD5C-C0FAAA3A28DB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405C1-0F77-9641-B547-388FC380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CF272-CEAF-D94E-AFFE-576A73D7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FA377-E8CC-DF4F-A64C-082D64E88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6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Soleil" panose="02000503030000020004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600" b="0" i="0">
                <a:latin typeface="Soleil" panose="02000503030000020004" pitchFamily="2" charset="77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600" b="0" i="0">
                <a:latin typeface="Soleil" panose="02000503030000020004" pitchFamily="2" charset="77"/>
              </a:defRPr>
            </a:lvl1pPr>
            <a:lvl2pPr>
              <a:defRPr b="0" i="0">
                <a:latin typeface="Soleil" panose="02000503030000020004" pitchFamily="2" charset="77"/>
              </a:defRPr>
            </a:lvl2pPr>
            <a:lvl3pPr>
              <a:defRPr b="0" i="0">
                <a:latin typeface="Soleil" panose="02000503030000020004" pitchFamily="2" charset="77"/>
              </a:defRPr>
            </a:lvl3pPr>
            <a:lvl4pPr>
              <a:defRPr b="0" i="0">
                <a:latin typeface="Soleil" panose="02000503030000020004" pitchFamily="2" charset="77"/>
              </a:defRPr>
            </a:lvl4pPr>
            <a:lvl5pPr>
              <a:defRPr b="0" i="0">
                <a:latin typeface="Soleil" panose="02000503030000020004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A1D4A4-9C17-9F4C-919C-246A1AC37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AB7A2-00F9-3647-9E28-EECABED55BAD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9194E0-61C9-D442-81F0-54239054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B86DFE-9CF4-2B43-B278-3DE85DD3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610C-EF98-E544-8C76-0B08ECE18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2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600" b="1" i="0">
                <a:latin typeface="Avenir Heavy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600" b="0" i="0">
                <a:latin typeface="Avenir Medium" panose="02000503020000020003" pitchFamily="2" charset="0"/>
              </a:defRPr>
            </a:lvl1pPr>
            <a:lvl2pPr>
              <a:defRPr b="0" i="0">
                <a:latin typeface="Avenir Medium" panose="02000503020000020003" pitchFamily="2" charset="0"/>
              </a:defRPr>
            </a:lvl2pPr>
            <a:lvl3pPr>
              <a:defRPr b="0" i="0">
                <a:latin typeface="Avenir Medium" panose="02000503020000020003" pitchFamily="2" charset="0"/>
              </a:defRPr>
            </a:lvl3pPr>
            <a:lvl4pPr>
              <a:defRPr b="0" i="0">
                <a:latin typeface="Avenir Medium" panose="02000503020000020003" pitchFamily="2" charset="0"/>
              </a:defRPr>
            </a:lvl4pPr>
            <a:lvl5pPr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 i="0">
                <a:latin typeface="Avenir Heavy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600" b="1" i="0">
                <a:latin typeface="Avenir Heavy" panose="02000503020000020003" pitchFamily="2" charset="0"/>
              </a:defRPr>
            </a:lvl1pPr>
            <a:lvl2pPr>
              <a:defRPr b="1" i="0">
                <a:latin typeface="Avenir Heavy" panose="02000503020000020003" pitchFamily="2" charset="0"/>
              </a:defRPr>
            </a:lvl2pPr>
            <a:lvl3pPr>
              <a:defRPr b="1" i="0">
                <a:latin typeface="Avenir Heavy" panose="02000503020000020003" pitchFamily="2" charset="0"/>
              </a:defRPr>
            </a:lvl3pPr>
            <a:lvl4pPr>
              <a:defRPr b="1" i="0">
                <a:latin typeface="Avenir Heavy" panose="02000503020000020003" pitchFamily="2" charset="0"/>
              </a:defRPr>
            </a:lvl4pPr>
            <a:lvl5pPr>
              <a:defRPr b="1" i="0">
                <a:latin typeface="Avenir Heavy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671217-DB79-F842-8FA7-819DFDFE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FA891-DF1F-3945-ABA0-ECED93CC8DC7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D61E47-7E1C-304F-9FA4-FAB890315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87D6C-81CE-424C-A21E-234E0438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5ABA8-1536-9A4B-B798-85FD5C1C4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7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D3851DE-5D8B-7545-A87B-4BABBF2D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A21A-E37B-CF4A-B14C-F35AA4B8A0D0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DD0EB1E-88E7-7548-B2B4-C56CEC34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90B156-CAC5-894E-A83D-CCC7B91F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EAB46-92A5-4243-89EA-AEDB91CD2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D0C5C2-F464-F449-BA47-4D506CE2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151A-0FE2-2146-A5BE-5990054D1DD7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9B1E33B-2AEA-3642-852F-ABE9DB761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85A161-64A4-5940-93FA-82B2B507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629F1-EFBE-4241-8F8E-5D36CD64E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Soleil" panose="02000503030000020004" pitchFamily="2" charset="77"/>
              </a:defRPr>
            </a:lvl1pPr>
            <a:lvl2pPr>
              <a:defRPr sz="2800" b="0" i="0">
                <a:latin typeface="Soleil" panose="02000503030000020004" pitchFamily="2" charset="77"/>
              </a:defRPr>
            </a:lvl2pPr>
            <a:lvl3pPr>
              <a:defRPr sz="2400" b="0" i="0">
                <a:latin typeface="Soleil" panose="02000503030000020004" pitchFamily="2" charset="77"/>
              </a:defRPr>
            </a:lvl3pPr>
            <a:lvl4pPr>
              <a:defRPr sz="2000" b="0" i="0">
                <a:latin typeface="Soleil" panose="02000503030000020004" pitchFamily="2" charset="77"/>
              </a:defRPr>
            </a:lvl4pPr>
            <a:lvl5pPr>
              <a:defRPr sz="2000" b="0" i="0">
                <a:latin typeface="Soleil" panose="02000503030000020004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Soleil" panose="02000503030000020004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5EDDD3B-5A6C-1440-988D-06539202E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EF847-5C52-7F44-9F5B-6202B925FCD4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D9C481-7990-B747-B8D8-DEF7E2AA1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A67053-D796-3E4C-B5B6-2ED2EF89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88608-92C7-4C40-9D0F-008FE2B4F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3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/>
            </a:gs>
            <a:gs pos="60000">
              <a:srgbClr val="135F94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206AB5F-1611-AB45-8D98-BE58734091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CF07A5E-1722-D545-AA76-56580CD34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4C403-4853-4C46-B681-006BF438B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fld id="{63D5EF9E-A2D4-7F48-AA8A-57F1889854E8}" type="datetimeFigureOut">
              <a:rPr lang="en-US"/>
              <a:pPr>
                <a:defRPr/>
              </a:pPr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B4E80-939A-FD4E-ACE0-AFB62F6E0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71963-C293-434F-A76E-CE3EDEDB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fld id="{C3535DDB-E139-2C4C-8D10-3453A3512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Icon&#10;&#10;Description automatically generated">
            <a:extLst>
              <a:ext uri="{FF2B5EF4-FFF2-40B4-BE49-F238E27FC236}">
                <a16:creationId xmlns:a16="http://schemas.microsoft.com/office/drawing/2014/main" id="{BB11C6CE-1E3E-694D-AB09-117C3E8F2F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400" y="6176963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Soleil" panose="02000503030000020004" pitchFamily="2" charset="77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defRPr sz="26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1pPr>
      <a:lvl2pPr marL="4572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24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2pPr>
      <a:lvl3pPr marL="9144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20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3pPr>
      <a:lvl4pPr marL="1371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4pPr>
      <a:lvl5pPr marL="18288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.org/groupleader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.org/groupleader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gif"/><Relationship Id="rId5" Type="http://schemas.openxmlformats.org/officeDocument/2006/relationships/hyperlink" Target="https://grace.org/studyguide" TargetMode="External"/><Relationship Id="rId4" Type="http://schemas.openxmlformats.org/officeDocument/2006/relationships/hyperlink" Target="https://grace.org/jr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mailto:groups@grace.org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ww.gracechapelma.ccb.com/" TargetMode="Externa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www.gracechapelma.ccb.com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66A0378A-7193-9C40-842D-B3FE83D7BD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38238" y="4056063"/>
            <a:ext cx="9915525" cy="8715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F1F6FC"/>
                </a:solidFill>
              </a:rPr>
              <a:t>Group Leader Winter(</a:t>
            </a:r>
            <a:r>
              <a:rPr lang="en-US" altLang="en-US" sz="3600" dirty="0" err="1">
                <a:solidFill>
                  <a:srgbClr val="F1F6FC"/>
                </a:solidFill>
              </a:rPr>
              <a:t>ish</a:t>
            </a:r>
            <a:r>
              <a:rPr lang="en-US" altLang="en-US" sz="3600" dirty="0">
                <a:solidFill>
                  <a:srgbClr val="F1F6FC"/>
                </a:solidFill>
              </a:rPr>
              <a:t>) Training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r>
              <a:rPr lang="en-US" altLang="en-US" sz="3200" dirty="0">
                <a:solidFill>
                  <a:srgbClr val="FCD83C"/>
                </a:solidFill>
              </a:rPr>
              <a:t>What All Group Leaders Need to Know</a:t>
            </a: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33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5379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The Opportunity Before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0941"/>
            <a:ext cx="10291763" cy="4961679"/>
          </a:xfrm>
        </p:spPr>
        <p:txBody>
          <a:bodyPr/>
          <a:lstStyle/>
          <a:p>
            <a:r>
              <a:rPr lang="en-US" sz="3200" dirty="0"/>
              <a:t>- “What I mean is this: One of you says, “I follow Paul”;  another, “I follow Apollos”; another, “I follow Cephas”; still another, “I follow Christ.”</a:t>
            </a:r>
          </a:p>
          <a:p>
            <a:r>
              <a:rPr lang="en-US" sz="3200" dirty="0"/>
              <a:t>	I Corinthians 1:12</a:t>
            </a:r>
          </a:p>
          <a:p>
            <a:r>
              <a:rPr lang="en-US" sz="3200" dirty="0"/>
              <a:t>- “Everyone did what was right in their own eyes …”</a:t>
            </a:r>
          </a:p>
          <a:p>
            <a:r>
              <a:rPr lang="en-US" sz="3200" dirty="0"/>
              <a:t>	Judges 21:25</a:t>
            </a:r>
          </a:p>
          <a:p>
            <a:r>
              <a:rPr lang="en-US" sz="3200" dirty="0"/>
              <a:t>- “And knowing their thoughts Jesus said to them, “Any kingdom divided against itself is laid waste; and any city or house divided against itself will not stand”</a:t>
            </a:r>
            <a:br>
              <a:rPr lang="en-US" sz="3200" dirty="0"/>
            </a:br>
            <a:r>
              <a:rPr lang="en-US" sz="3200" dirty="0"/>
              <a:t>	Matthew 12:25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42565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uple of framed pictures on a wall&#10;&#10;Description automatically generated">
            <a:extLst>
              <a:ext uri="{FF2B5EF4-FFF2-40B4-BE49-F238E27FC236}">
                <a16:creationId xmlns:a16="http://schemas.microsoft.com/office/drawing/2014/main" id="{C544C84E-F9D8-E81E-2D39-F66F387CFD4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03104" y="38101"/>
            <a:ext cx="8658898" cy="6819899"/>
          </a:xfrm>
        </p:spPr>
      </p:pic>
    </p:spTree>
    <p:extLst>
      <p:ext uri="{BB962C8B-B14F-4D97-AF65-F5344CB8AC3E}">
        <p14:creationId xmlns:p14="http://schemas.microsoft.com/office/powerpoint/2010/main" val="753996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Opportunity Before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Leading in transition</a:t>
            </a:r>
          </a:p>
          <a:p>
            <a:r>
              <a:rPr lang="en-US" sz="3200" dirty="0"/>
              <a:t>	- Modeling Openness</a:t>
            </a:r>
          </a:p>
          <a:p>
            <a:r>
              <a:rPr lang="en-US" sz="3200" dirty="0"/>
              <a:t>	- Willing to Trust</a:t>
            </a:r>
          </a:p>
          <a:p>
            <a:r>
              <a:rPr lang="en-US" sz="3200" dirty="0"/>
              <a:t>	- Listening to Others</a:t>
            </a:r>
          </a:p>
          <a:p>
            <a:r>
              <a:rPr lang="en-US" sz="3200" dirty="0"/>
              <a:t>	- Mediating when Possible</a:t>
            </a:r>
          </a:p>
          <a:p>
            <a:r>
              <a:rPr lang="en-US" sz="3200" dirty="0"/>
              <a:t>	- Following up with Care</a:t>
            </a:r>
          </a:p>
          <a:p>
            <a:r>
              <a:rPr lang="en-US" sz="3200" dirty="0"/>
              <a:t>	- Praying for Resolve</a:t>
            </a:r>
          </a:p>
          <a:p>
            <a:r>
              <a:rPr lang="en-US" sz="3200" dirty="0"/>
              <a:t>	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44755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Opportunity Before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4400" dirty="0"/>
              <a:t>To Pursue Unity</a:t>
            </a:r>
          </a:p>
          <a:p>
            <a:pPr marL="457200" indent="-457200">
              <a:buFontTx/>
              <a:buChar char="-"/>
            </a:pPr>
            <a:r>
              <a:rPr lang="en-US" sz="4400" dirty="0"/>
              <a:t>To Be Surrendered</a:t>
            </a:r>
          </a:p>
          <a:p>
            <a:pPr marL="457200" indent="-457200">
              <a:buFontTx/>
              <a:buChar char="-"/>
            </a:pPr>
            <a:r>
              <a:rPr lang="en-US" sz="4400" dirty="0"/>
              <a:t>To Seek First the Kingdom of God</a:t>
            </a:r>
          </a:p>
          <a:p>
            <a:pPr marL="457200" indent="-457200">
              <a:buFontTx/>
              <a:buChar char="-"/>
            </a:pPr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	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2723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Keys to Being a Non-Anxious Presence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Commit to Spiritual Practices such as being prayerful and being anchored in Scripture. 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Realize that many concerns, critiques, and criticisms are often a mixture of truth and anxiety. And that is human.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Receive as a Learner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Be as Non-Defensive as possible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Ask yourself, “Is the Holy Spirit trying to tell me something?”</a:t>
            </a:r>
          </a:p>
        </p:txBody>
      </p:sp>
    </p:spTree>
    <p:extLst>
      <p:ext uri="{BB962C8B-B14F-4D97-AF65-F5344CB8AC3E}">
        <p14:creationId xmlns:p14="http://schemas.microsoft.com/office/powerpoint/2010/main" val="392106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C784D1-CB4D-B118-9574-C885AAEDFE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20465" y="563732"/>
            <a:ext cx="4075535" cy="5730533"/>
          </a:xfrm>
        </p:spPr>
      </p:pic>
      <p:pic>
        <p:nvPicPr>
          <p:cNvPr id="6" name="Picture 5" descr="Two men standing together smiling&#10;&#10;Description automatically generated">
            <a:extLst>
              <a:ext uri="{FF2B5EF4-FFF2-40B4-BE49-F238E27FC236}">
                <a16:creationId xmlns:a16="http://schemas.microsoft.com/office/drawing/2014/main" id="{D39DF2FB-3694-E0D2-D246-763B5A8B1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127" y="1381090"/>
            <a:ext cx="4194002" cy="409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42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What and Why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Group Life Vision: </a:t>
            </a:r>
          </a:p>
          <a:p>
            <a:r>
              <a:rPr lang="en-US" sz="3200" dirty="0"/>
              <a:t>	“Small groups of people practicing the way of 	Jesus together.”</a:t>
            </a:r>
          </a:p>
          <a:p>
            <a:endParaRPr lang="en-US" sz="3200" dirty="0"/>
          </a:p>
          <a:p>
            <a:r>
              <a:rPr lang="en-US" sz="3200" dirty="0"/>
              <a:t>Group Life Values:</a:t>
            </a:r>
          </a:p>
          <a:p>
            <a:r>
              <a:rPr lang="en-US" sz="3200" dirty="0"/>
              <a:t>	Spiritual Formation</a:t>
            </a:r>
          </a:p>
          <a:p>
            <a:r>
              <a:rPr lang="en-US" sz="3200" dirty="0"/>
              <a:t>	Strengthening Relationships</a:t>
            </a:r>
          </a:p>
          <a:p>
            <a:r>
              <a:rPr lang="en-US" sz="3200" dirty="0"/>
              <a:t>	Missional Living</a:t>
            </a:r>
          </a:p>
        </p:txBody>
      </p:sp>
    </p:spTree>
    <p:extLst>
      <p:ext uri="{BB962C8B-B14F-4D97-AF65-F5344CB8AC3E}">
        <p14:creationId xmlns:p14="http://schemas.microsoft.com/office/powerpoint/2010/main" val="3499718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75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A4D229-84FF-D7BC-5E72-F7C68AA4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2919"/>
            <a:ext cx="5394762" cy="1600200"/>
          </a:xfrm>
        </p:spPr>
        <p:txBody>
          <a:bodyPr wrap="square" anchor="b">
            <a:normAutofit/>
          </a:bodyPr>
          <a:lstStyle/>
          <a:p>
            <a:r>
              <a:rPr lang="en-US" sz="6000" dirty="0"/>
              <a:t>Resources</a:t>
            </a:r>
          </a:p>
        </p:txBody>
      </p:sp>
      <p:pic>
        <p:nvPicPr>
          <p:cNvPr id="2050" name="Picture 2" descr="Posted thus picture to get attention. Quick Uceris Foam question PLEEEEASE  : r/UlcerativeColitis">
            <a:extLst>
              <a:ext uri="{FF2B5EF4-FFF2-40B4-BE49-F238E27FC236}">
                <a16:creationId xmlns:a16="http://schemas.microsoft.com/office/drawing/2014/main" id="{4F3DB7E0-D6EE-9914-EED5-A8EC86A55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4550" y="987425"/>
            <a:ext cx="4069476" cy="487362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AF8A9-D2CD-8053-9F83-BA8B957E0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083119"/>
            <a:ext cx="4567099" cy="1787456"/>
          </a:xfrm>
        </p:spPr>
        <p:txBody>
          <a:bodyPr wrap="square" anchor="t">
            <a:normAutofit/>
          </a:bodyPr>
          <a:lstStyle/>
          <a:p>
            <a:r>
              <a:rPr lang="en-US" sz="3600" dirty="0"/>
              <a:t>Grace Lee</a:t>
            </a:r>
          </a:p>
          <a:p>
            <a:r>
              <a:rPr lang="en-US" sz="3600" i="1" dirty="0"/>
              <a:t>Ministry Coordinator</a:t>
            </a:r>
          </a:p>
        </p:txBody>
      </p:sp>
    </p:spTree>
    <p:extLst>
      <p:ext uri="{BB962C8B-B14F-4D97-AF65-F5344CB8AC3E}">
        <p14:creationId xmlns:p14="http://schemas.microsoft.com/office/powerpoint/2010/main" val="1008360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0BF57-78BC-38AA-801C-4A777C59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12435"/>
            <a:ext cx="10515600" cy="1322318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hlinkClick r:id="rId3"/>
              </a:rPr>
              <a:t>https://grace.org/groupleaders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- Training</a:t>
            </a:r>
            <a:br>
              <a:rPr lang="en-US" sz="5400" dirty="0"/>
            </a:br>
            <a:r>
              <a:rPr lang="en-US" sz="5400" dirty="0"/>
              <a:t>- Content</a:t>
            </a:r>
            <a:br>
              <a:rPr lang="en-US" sz="5400" dirty="0"/>
            </a:br>
            <a:r>
              <a:rPr lang="en-US" sz="5400" dirty="0"/>
              <a:t>- Leader Development</a:t>
            </a:r>
            <a:br>
              <a:rPr lang="en-US" sz="5400" dirty="0"/>
            </a:br>
            <a:r>
              <a:rPr lang="en-US" sz="5400" dirty="0"/>
              <a:t>- More</a:t>
            </a:r>
          </a:p>
        </p:txBody>
      </p:sp>
      <p:pic>
        <p:nvPicPr>
          <p:cNvPr id="1032" name="Picture 8" descr="Vue.js: Why Animate Your Web Application | by Mayank Chaudhari | Medium">
            <a:extLst>
              <a:ext uri="{FF2B5EF4-FFF2-40B4-BE49-F238E27FC236}">
                <a16:creationId xmlns:a16="http://schemas.microsoft.com/office/drawing/2014/main" id="{2BD309E5-EAFD-5F09-BF02-AC8BD8593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85" y="2755210"/>
            <a:ext cx="3501576" cy="361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80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What and Why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Group Life Vision: </a:t>
            </a:r>
          </a:p>
          <a:p>
            <a:r>
              <a:rPr lang="en-US" sz="3200" dirty="0"/>
              <a:t>	“Small groups of people practicing the way of Jesus 	together.”</a:t>
            </a:r>
          </a:p>
          <a:p>
            <a:endParaRPr lang="en-US" sz="3200" dirty="0"/>
          </a:p>
          <a:p>
            <a:r>
              <a:rPr lang="en-US" sz="3200" dirty="0"/>
              <a:t>Group Life Values:</a:t>
            </a:r>
          </a:p>
          <a:p>
            <a:r>
              <a:rPr lang="en-US" sz="3200" dirty="0"/>
              <a:t>	Spiritual Formation</a:t>
            </a:r>
          </a:p>
          <a:p>
            <a:r>
              <a:rPr lang="en-US" sz="3200" dirty="0"/>
              <a:t>	Strengthening Relationships</a:t>
            </a:r>
          </a:p>
          <a:p>
            <a:r>
              <a:rPr lang="en-US" sz="3200" dirty="0"/>
              <a:t>	Missional Living</a:t>
            </a:r>
          </a:p>
        </p:txBody>
      </p:sp>
    </p:spTree>
    <p:extLst>
      <p:ext uri="{BB962C8B-B14F-4D97-AF65-F5344CB8AC3E}">
        <p14:creationId xmlns:p14="http://schemas.microsoft.com/office/powerpoint/2010/main" val="152962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desk&#10;&#10;Description automatically generated">
            <a:extLst>
              <a:ext uri="{FF2B5EF4-FFF2-40B4-BE49-F238E27FC236}">
                <a16:creationId xmlns:a16="http://schemas.microsoft.com/office/drawing/2014/main" id="{AFFE1548-C594-7E23-D700-68E2658C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69" y="504457"/>
            <a:ext cx="10926418" cy="584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87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28B2D332-2BC5-B6D8-B668-BE5E3EE25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" y="641670"/>
            <a:ext cx="11341100" cy="4933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074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blue screen&#10;&#10;Description automatically generated">
            <a:extLst>
              <a:ext uri="{FF2B5EF4-FFF2-40B4-BE49-F238E27FC236}">
                <a16:creationId xmlns:a16="http://schemas.microsoft.com/office/drawing/2014/main" id="{7EEEDD5A-C2EB-67EE-A401-CA239A58D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362" y="408781"/>
            <a:ext cx="10883675" cy="6040437"/>
          </a:xfrm>
          <a:noFill/>
        </p:spPr>
      </p:pic>
    </p:spTree>
    <p:extLst>
      <p:ext uri="{BB962C8B-B14F-4D97-AF65-F5344CB8AC3E}">
        <p14:creationId xmlns:p14="http://schemas.microsoft.com/office/powerpoint/2010/main" val="3241480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28B2D332-2BC5-B6D8-B668-BE5E3EE25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" y="641670"/>
            <a:ext cx="11341100" cy="4933378"/>
          </a:xfrm>
          <a:prstGeom prst="rect">
            <a:avLst/>
          </a:prstGeom>
          <a:noFill/>
        </p:spPr>
      </p:pic>
      <p:pic>
        <p:nvPicPr>
          <p:cNvPr id="3080" name="Picture 8" descr="Framework Ring Circle - Free GIF on Pixabay - Pixabay">
            <a:extLst>
              <a:ext uri="{FF2B5EF4-FFF2-40B4-BE49-F238E27FC236}">
                <a16:creationId xmlns:a16="http://schemas.microsoft.com/office/drawing/2014/main" id="{CAAB3E4B-771B-2CAE-1A65-0EC7688CA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78" y="1841691"/>
            <a:ext cx="2878517" cy="243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181F329-5059-5BFA-E912-D50E5BC543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A8DE45-6558-F71C-3E54-ABBCBF7C74DF}"/>
              </a:ext>
            </a:extLst>
          </p:cNvPr>
          <p:cNvSpPr txBox="1"/>
          <p:nvPr/>
        </p:nvSpPr>
        <p:spPr>
          <a:xfrm>
            <a:off x="7091265" y="3167390"/>
            <a:ext cx="424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FFFF00"/>
                </a:highlight>
              </a:rPr>
              <a:t>www.grace.org</a:t>
            </a:r>
            <a:r>
              <a:rPr lang="en-US" sz="2800" b="1" dirty="0">
                <a:highlight>
                  <a:srgbClr val="FFFF00"/>
                </a:highlight>
              </a:rPr>
              <a:t>/</a:t>
            </a:r>
            <a:r>
              <a:rPr lang="en-US" sz="2800" b="1" dirty="0" err="1">
                <a:highlight>
                  <a:srgbClr val="FFFF00"/>
                </a:highlight>
              </a:rPr>
              <a:t>studyguide</a:t>
            </a:r>
            <a:endParaRPr lang="en-US" sz="28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37673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28B2D332-2BC5-B6D8-B668-BE5E3EE25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50" y="641670"/>
            <a:ext cx="11341100" cy="4933378"/>
          </a:xfrm>
          <a:prstGeom prst="rect">
            <a:avLst/>
          </a:prstGeom>
          <a:noFill/>
        </p:spPr>
      </p:pic>
      <p:pic>
        <p:nvPicPr>
          <p:cNvPr id="3080" name="Picture 8" descr="Framework Ring Circle - Free GIF on Pixabay - Pixabay">
            <a:extLst>
              <a:ext uri="{FF2B5EF4-FFF2-40B4-BE49-F238E27FC236}">
                <a16:creationId xmlns:a16="http://schemas.microsoft.com/office/drawing/2014/main" id="{CAAB3E4B-771B-2CAE-1A65-0EC7688CA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15" y="1889270"/>
            <a:ext cx="2878517" cy="243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0D7C30-3387-FFA8-82CC-239DCEE53F5C}"/>
              </a:ext>
            </a:extLst>
          </p:cNvPr>
          <p:cNvSpPr txBox="1"/>
          <p:nvPr/>
        </p:nvSpPr>
        <p:spPr>
          <a:xfrm>
            <a:off x="829301" y="4590858"/>
            <a:ext cx="3711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FFFF00"/>
                </a:highlight>
              </a:rPr>
              <a:t>www.grace.org</a:t>
            </a:r>
            <a:r>
              <a:rPr lang="en-US" sz="3600" b="1" dirty="0">
                <a:highlight>
                  <a:srgbClr val="FFFF00"/>
                </a:highlight>
              </a:rPr>
              <a:t>/</a:t>
            </a:r>
            <a:r>
              <a:rPr lang="en-US" sz="3600" b="1" dirty="0" err="1">
                <a:highlight>
                  <a:srgbClr val="FFFF00"/>
                </a:highlight>
              </a:rPr>
              <a:t>jrl</a:t>
            </a:r>
            <a:endParaRPr lang="en-US" sz="36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23223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799DB247-7AB1-70FD-3DFA-2B921C84F6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7430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oks on a screen&#10;&#10;Description automatically generated">
            <a:extLst>
              <a:ext uri="{FF2B5EF4-FFF2-40B4-BE49-F238E27FC236}">
                <a16:creationId xmlns:a16="http://schemas.microsoft.com/office/drawing/2014/main" id="{EB581BA1-6E44-3FFC-4606-F3CCB7B48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0666" b="-1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930945-B046-1704-0D76-1989268E630D}"/>
              </a:ext>
            </a:extLst>
          </p:cNvPr>
          <p:cNvSpPr txBox="1"/>
          <p:nvPr/>
        </p:nvSpPr>
        <p:spPr>
          <a:xfrm>
            <a:off x="8923500" y="714445"/>
            <a:ext cx="2926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FFFF00"/>
                </a:highlight>
              </a:rPr>
              <a:t>www.grace.org</a:t>
            </a:r>
            <a:r>
              <a:rPr lang="en-US" sz="2800" b="1" dirty="0">
                <a:highlight>
                  <a:srgbClr val="FFFF00"/>
                </a:highlight>
              </a:rPr>
              <a:t>/</a:t>
            </a:r>
            <a:r>
              <a:rPr lang="en-US" sz="2800" b="1" dirty="0" err="1">
                <a:highlight>
                  <a:srgbClr val="FFFF00"/>
                </a:highlight>
              </a:rPr>
              <a:t>jrl</a:t>
            </a:r>
            <a:endParaRPr lang="en-US" sz="28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43528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0BF57-78BC-38AA-801C-4A777C59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39" y="488260"/>
            <a:ext cx="10515600" cy="4100271"/>
          </a:xfrm>
        </p:spPr>
        <p:txBody>
          <a:bodyPr>
            <a:normAutofit/>
          </a:bodyPr>
          <a:lstStyle/>
          <a:p>
            <a:r>
              <a:rPr lang="en-US" sz="5400" dirty="0">
                <a:hlinkClick r:id="rId3"/>
              </a:rPr>
              <a:t>https://grace.org/groupleaders</a:t>
            </a:r>
            <a:br>
              <a:rPr lang="en-US" sz="5400" dirty="0"/>
            </a:br>
            <a:r>
              <a:rPr lang="en-US" sz="5400" dirty="0">
                <a:hlinkClick r:id="rId4"/>
              </a:rPr>
              <a:t>https://grace.org/jrl</a:t>
            </a:r>
            <a:br>
              <a:rPr lang="en-US" sz="5400" dirty="0"/>
            </a:br>
            <a:r>
              <a:rPr lang="en-US" sz="5400" dirty="0">
                <a:hlinkClick r:id="rId5"/>
              </a:rPr>
              <a:t>https://grace.org/studyguide</a:t>
            </a:r>
            <a:r>
              <a:rPr lang="en-US" sz="5400" dirty="0"/>
              <a:t> </a:t>
            </a:r>
            <a:br>
              <a:rPr lang="en-US" sz="5400" dirty="0"/>
            </a:br>
            <a:br>
              <a:rPr lang="en-US" sz="5400" dirty="0"/>
            </a:br>
            <a:endParaRPr lang="en-US" sz="5400" dirty="0"/>
          </a:p>
        </p:txBody>
      </p:sp>
      <p:pic>
        <p:nvPicPr>
          <p:cNvPr id="1032" name="Picture 8" descr="Vue.js: Why Animate Your Web Application | by Mayank Chaudhari | Medium">
            <a:extLst>
              <a:ext uri="{FF2B5EF4-FFF2-40B4-BE49-F238E27FC236}">
                <a16:creationId xmlns:a16="http://schemas.microsoft.com/office/drawing/2014/main" id="{2BD309E5-EAFD-5F09-BF02-AC8BD8593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343" y="3028672"/>
            <a:ext cx="3501576" cy="361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038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A4D229-84FF-D7BC-5E72-F7C68AA4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2919"/>
            <a:ext cx="5394762" cy="1600200"/>
          </a:xfrm>
        </p:spPr>
        <p:txBody>
          <a:bodyPr wrap="square" anchor="b">
            <a:normAutofit/>
          </a:bodyPr>
          <a:lstStyle/>
          <a:p>
            <a:r>
              <a:rPr lang="en-US" sz="6000" dirty="0"/>
              <a:t>Q &amp; 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AF8A9-D2CD-8053-9F83-BA8B957E0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083119"/>
            <a:ext cx="4567099" cy="1600200"/>
          </a:xfrm>
        </p:spPr>
        <p:txBody>
          <a:bodyPr wrap="square" anchor="t">
            <a:normAutofit/>
          </a:bodyPr>
          <a:lstStyle/>
          <a:p>
            <a:r>
              <a:rPr lang="en-US" sz="3200" dirty="0"/>
              <a:t>Tim </a:t>
            </a:r>
            <a:r>
              <a:rPr lang="en-US" sz="3200" dirty="0" err="1"/>
              <a:t>Ghali</a:t>
            </a:r>
            <a:r>
              <a:rPr lang="en-US" sz="3200" dirty="0"/>
              <a:t> &amp; Grace Lee</a:t>
            </a:r>
          </a:p>
          <a:p>
            <a:r>
              <a:rPr lang="en-US" sz="3200" dirty="0">
                <a:hlinkClick r:id="rId2"/>
              </a:rPr>
              <a:t>groups@grace.org</a:t>
            </a:r>
            <a:r>
              <a:rPr lang="en-US" sz="3200" dirty="0"/>
              <a:t> </a:t>
            </a:r>
          </a:p>
        </p:txBody>
      </p:sp>
      <p:pic>
        <p:nvPicPr>
          <p:cNvPr id="8194" name="Picture 2" descr="A to the Q — Rebecca Connolly">
            <a:extLst>
              <a:ext uri="{FF2B5EF4-FFF2-40B4-BE49-F238E27FC236}">
                <a16:creationId xmlns:a16="http://schemas.microsoft.com/office/drawing/2014/main" id="{10522D29-5E15-5078-452C-30F8555C6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887" y="0"/>
            <a:ext cx="5772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821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State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1390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76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A4D229-84FF-D7BC-5E72-F7C68AA4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2919"/>
            <a:ext cx="5394762" cy="1600200"/>
          </a:xfrm>
        </p:spPr>
        <p:txBody>
          <a:bodyPr wrap="square" anchor="b">
            <a:normAutofit/>
          </a:bodyPr>
          <a:lstStyle/>
          <a:p>
            <a:r>
              <a:rPr lang="en-US" sz="6000" dirty="0"/>
              <a:t>Connections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AF8A9-D2CD-8053-9F83-BA8B957E0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269731"/>
            <a:ext cx="8770743" cy="1787456"/>
          </a:xfrm>
        </p:spPr>
        <p:txBody>
          <a:bodyPr wrap="square" anchor="t">
            <a:normAutofit/>
          </a:bodyPr>
          <a:lstStyle/>
          <a:p>
            <a:r>
              <a:rPr lang="en-US" sz="3600" dirty="0"/>
              <a:t>Dominic </a:t>
            </a:r>
            <a:r>
              <a:rPr lang="en-US" sz="3600" dirty="0" err="1"/>
              <a:t>Bronico</a:t>
            </a:r>
            <a:endParaRPr lang="en-US" sz="3600" dirty="0"/>
          </a:p>
          <a:p>
            <a:r>
              <a:rPr lang="en-US" sz="3600" i="1" dirty="0"/>
              <a:t>Pastor of Connections and Young Adults</a:t>
            </a:r>
          </a:p>
        </p:txBody>
      </p:sp>
    </p:spTree>
    <p:extLst>
      <p:ext uri="{BB962C8B-B14F-4D97-AF65-F5344CB8AC3E}">
        <p14:creationId xmlns:p14="http://schemas.microsoft.com/office/powerpoint/2010/main" val="1369057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WHY DO PEOPLE GO TO CHURCH?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942529"/>
            <a:ext cx="10379758" cy="613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"/>
              </a:rPr>
              <a:t>They are church hopping.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"/>
              </a:rPr>
              <a:t>They are returning to church after stopping for a while.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"/>
              </a:rPr>
              <a:t>Their friends brought them.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  <a:latin typeface=""/>
              </a:rPr>
              <a:t>Something disrupted their life.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205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WHY DO PEOPLE GO TO CHURCH?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2575785"/>
            <a:ext cx="10379758" cy="2137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5000" b="1" dirty="0">
                <a:solidFill>
                  <a:schemeClr val="bg1"/>
                </a:solidFill>
                <a:latin typeface=""/>
              </a:rPr>
              <a:t>They Want to be </a:t>
            </a:r>
            <a:r>
              <a:rPr lang="en-US" sz="5000" b="1" dirty="0">
                <a:solidFill>
                  <a:srgbClr val="FCD83C"/>
                </a:solidFill>
                <a:latin typeface=""/>
              </a:rPr>
              <a:t>Connected</a:t>
            </a:r>
            <a:r>
              <a:rPr lang="en-US" sz="5000" b="1" dirty="0">
                <a:solidFill>
                  <a:schemeClr val="bg1"/>
                </a:solidFill>
                <a:latin typeface=""/>
              </a:rPr>
              <a:t>.</a:t>
            </a:r>
            <a:endParaRPr lang="en-US" sz="5000" dirty="0">
              <a:solidFill>
                <a:schemeClr val="bg1"/>
              </a:solidFill>
              <a:effectLst/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7763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WHY DO PEOPLE </a:t>
            </a:r>
            <a:r>
              <a:rPr lang="en-US" sz="4800" dirty="0">
                <a:latin typeface="Avenir Black" panose="02000503020000020003" pitchFamily="2" charset="0"/>
              </a:rPr>
              <a:t>STAY</a:t>
            </a:r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 AT CHURCH?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942529"/>
            <a:ext cx="10379758" cy="4565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"/>
              </a:rPr>
              <a:t>They have built a relationship with Jesus.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"/>
              </a:rPr>
              <a:t>Their friends/family also attend. (Found Community)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"/>
              </a:rPr>
              <a:t>They find fulfillment in volunteering. (Make an impact)</a:t>
            </a:r>
          </a:p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bg1"/>
                </a:solidFill>
                <a:latin typeface=""/>
              </a:rPr>
              <a:t>They find practices that help them navigate life. (Grow with Practice</a:t>
            </a:r>
            <a:endParaRPr lang="en-US" sz="3000" b="1" i="1" dirty="0">
              <a:solidFill>
                <a:schemeClr val="accent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8624839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WHY DO PEOPLE STAY AT CHURCH?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2575785"/>
            <a:ext cx="10379758" cy="2137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5000" b="1" dirty="0">
                <a:solidFill>
                  <a:schemeClr val="bg1"/>
                </a:solidFill>
                <a:latin typeface=""/>
              </a:rPr>
              <a:t>They are </a:t>
            </a:r>
            <a:r>
              <a:rPr lang="en-US" sz="5000" b="1" dirty="0">
                <a:solidFill>
                  <a:srgbClr val="FCD83C"/>
                </a:solidFill>
                <a:latin typeface=""/>
              </a:rPr>
              <a:t>Connected</a:t>
            </a:r>
            <a:r>
              <a:rPr lang="en-US" sz="5000" b="1" dirty="0">
                <a:solidFill>
                  <a:schemeClr val="bg1"/>
                </a:solidFill>
                <a:latin typeface=""/>
              </a:rPr>
              <a:t>.</a:t>
            </a:r>
            <a:endParaRPr lang="en-US" sz="5000" dirty="0">
              <a:solidFill>
                <a:schemeClr val="bg1"/>
              </a:solidFill>
              <a:effectLst/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913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WHAT IS THE CONNECTIONS PROCESS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2575785"/>
            <a:ext cx="10379758" cy="281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  <a:latin typeface=""/>
              </a:rPr>
              <a:t>Problem: How can we personally connect, care for, and track newcomers when we have so many points of entry?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Solution: We create a </a:t>
            </a:r>
            <a:r>
              <a:rPr lang="en-US" sz="3600" b="1" dirty="0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funnel.</a:t>
            </a:r>
            <a:endParaRPr lang="en-US" sz="3600" dirty="0">
              <a:solidFill>
                <a:schemeClr val="bg1"/>
              </a:solidFill>
              <a:effectLst/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647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WHAT IS THE CONNECTIONS PROCESS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2575785"/>
            <a:ext cx="10379758" cy="244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100000"/>
              </a:lnSpc>
              <a:buFont typeface="Wingdings" pitchFamily="2" charset="2"/>
              <a:buChar char="q"/>
            </a:pPr>
            <a:r>
              <a:rPr lang="en-US" sz="4000" dirty="0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The Funnel:</a:t>
            </a:r>
          </a:p>
          <a:p>
            <a:pPr marL="914400" lvl="1" indent="-457200">
              <a:buFont typeface="Wingdings" pitchFamily="2" charset="2"/>
              <a:buChar char="q"/>
            </a:pPr>
            <a:r>
              <a:rPr lang="en-US" sz="4000" dirty="0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Connection </a:t>
            </a:r>
            <a:r>
              <a:rPr lang="en-US" sz="4000" dirty="0" err="1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Card</a:t>
            </a:r>
            <a:r>
              <a:rPr lang="en-US" sz="4000" dirty="0" err="1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Follow-upConnect</a:t>
            </a:r>
            <a:r>
              <a:rPr lang="en-US" sz="4000" dirty="0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 with Grace</a:t>
            </a:r>
            <a:endParaRPr lang="en-US" sz="100" dirty="0">
              <a:solidFill>
                <a:schemeClr val="bg1"/>
              </a:solidFill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922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b="1">
                <a:effectLst/>
              </a:rPr>
              <a:t>WHAT IS THE CONNECTIONS PROCESS</a:t>
            </a:r>
            <a:endParaRPr lang="en-US" b="1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3EAE38F-FAD1-888A-5166-1EB8DDD4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090" y="1825625"/>
            <a:ext cx="892582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4234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 fontScale="90000"/>
          </a:bodyPr>
          <a:lstStyle/>
          <a:p>
            <a:r>
              <a:rPr lang="en-US" sz="4800" b="1" dirty="0">
                <a:solidFill>
                  <a:schemeClr val="bg1"/>
                </a:solidFill>
                <a:effectLst/>
                <a:latin typeface="Avenir Black" panose="02000503020000020003" pitchFamily="2" charset="0"/>
              </a:rPr>
              <a:t>WHERE DO GROUP LEADERS COME IN?</a:t>
            </a:r>
            <a:endParaRPr lang="en-US" sz="4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2575785"/>
            <a:ext cx="10379758" cy="281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  <a:latin typeface=""/>
              </a:rPr>
              <a:t>The end point of the funnel.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Be receptive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bg1"/>
                </a:solidFill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Know your connection coaches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600" b="1">
                <a:solidFill>
                  <a:schemeClr val="bg1"/>
                </a:solidFill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Be responsive</a:t>
            </a:r>
            <a:endParaRPr lang="en-US" sz="3600" dirty="0">
              <a:solidFill>
                <a:schemeClr val="bg1"/>
              </a:solidFill>
              <a:effectLst/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32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What We Have Learned Since the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- People are hungry for relationships</a:t>
            </a:r>
          </a:p>
          <a:p>
            <a:r>
              <a:rPr lang="en-US" sz="3200" dirty="0"/>
              <a:t>- Discipleship was not happening like we thought it    </a:t>
            </a:r>
          </a:p>
          <a:p>
            <a:r>
              <a:rPr lang="en-US" sz="3200" dirty="0"/>
              <a:t>   was.</a:t>
            </a:r>
          </a:p>
          <a:p>
            <a:r>
              <a:rPr lang="en-US" sz="3200" dirty="0"/>
              <a:t>- Some (many?) Christ-followers are rethinking how    </a:t>
            </a:r>
          </a:p>
          <a:p>
            <a:r>
              <a:rPr lang="en-US" sz="3200" dirty="0"/>
              <a:t>   they are practicing their faith.</a:t>
            </a:r>
          </a:p>
          <a:p>
            <a:r>
              <a:rPr lang="en-US" sz="3200" dirty="0"/>
              <a:t>- People are still spiritually hungry. </a:t>
            </a:r>
          </a:p>
          <a:p>
            <a:r>
              <a:rPr lang="en-US" sz="3200" dirty="0"/>
              <a:t>- People still want to make an impact on this world. </a:t>
            </a:r>
          </a:p>
        </p:txBody>
      </p:sp>
    </p:spTree>
    <p:extLst>
      <p:ext uri="{BB962C8B-B14F-4D97-AF65-F5344CB8AC3E}">
        <p14:creationId xmlns:p14="http://schemas.microsoft.com/office/powerpoint/2010/main" val="979616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61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66A0378A-7193-9C40-842D-B3FE83D7BD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38238" y="4056063"/>
            <a:ext cx="9915525" cy="8715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F1F6FC"/>
                </a:solidFill>
              </a:rPr>
              <a:t>CCB Group Leader Training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4927600"/>
            <a:ext cx="12192000" cy="132288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r>
              <a:rPr lang="en-US" altLang="en-US" sz="3200" dirty="0">
                <a:solidFill>
                  <a:srgbClr val="FCD83C"/>
                </a:solidFill>
              </a:rPr>
              <a:t>All you need to manage your groups in the palm of your hand</a:t>
            </a:r>
          </a:p>
          <a:p>
            <a:pPr algn="l"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i="1" dirty="0"/>
          </a:p>
          <a:p>
            <a:pPr algn="l" eaLnBrk="1" hangingPunct="1">
              <a:lnSpc>
                <a:spcPct val="100000"/>
              </a:lnSpc>
              <a:spcBef>
                <a:spcPts val="500"/>
              </a:spcBef>
            </a:pPr>
            <a:r>
              <a:rPr lang="en-US" altLang="en-US" sz="3200" i="1" dirty="0"/>
              <a:t>Sharon Whitehead, Director of Human Resources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/>
          </a:bodyPr>
          <a:lstStyle/>
          <a:p>
            <a:r>
              <a:rPr lang="en-US" sz="4800" dirty="0">
                <a:latin typeface="Avenir Black" panose="02000503020000020003" pitchFamily="2" charset="0"/>
              </a:rPr>
              <a:t>What is CCB?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942529"/>
            <a:ext cx="10379758" cy="6129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CCB is a one stop shop to manage all of your church involvement</a:t>
            </a: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Eventually, everyone will have access to their own CCB account</a:t>
            </a:r>
          </a:p>
          <a:p>
            <a:pPr>
              <a:lnSpc>
                <a:spcPct val="150000"/>
              </a:lnSpc>
            </a:pPr>
            <a:endParaRPr lang="en-US" sz="2400" b="1" i="1" dirty="0">
              <a:solidFill>
                <a:schemeClr val="bg1"/>
              </a:solidFill>
              <a:latin typeface="Avenir Heavy" panose="02000503020000020003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You can log in on your desktop, but most things are easier to do using the “LEAD App”. Today, you will learn: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log 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schedule your meetings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take attendance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communicate with your group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Update your group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458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D7426-DA84-5F64-CFA3-5ABDD8597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36684"/>
            <a:ext cx="10515600" cy="1325563"/>
          </a:xfrm>
        </p:spPr>
        <p:txBody>
          <a:bodyPr/>
          <a:lstStyle/>
          <a:p>
            <a:r>
              <a:rPr lang="en-US" dirty="0"/>
              <a:t>Step 1: Download the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BA98C-4E31-1707-F318-7821E4AF2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1102"/>
            <a:ext cx="5181600" cy="4351338"/>
          </a:xfrm>
        </p:spPr>
        <p:txBody>
          <a:bodyPr/>
          <a:lstStyle/>
          <a:p>
            <a:r>
              <a:rPr lang="en-US" sz="4000" dirty="0"/>
              <a:t>Go to the app store on your phone</a:t>
            </a:r>
          </a:p>
          <a:p>
            <a:r>
              <a:rPr lang="en-US" sz="4000" dirty="0"/>
              <a:t>Search for “LEAD CCB”</a:t>
            </a:r>
          </a:p>
          <a:p>
            <a:r>
              <a:rPr lang="en-US" sz="4000" dirty="0"/>
              <a:t>Download the app with this icon:</a:t>
            </a:r>
          </a:p>
          <a:p>
            <a:endParaRPr lang="en-US" dirty="0"/>
          </a:p>
        </p:txBody>
      </p:sp>
      <p:pic>
        <p:nvPicPr>
          <p:cNvPr id="1026" name="Picture 2" descr="LEAD. - Apps on Google Play">
            <a:extLst>
              <a:ext uri="{FF2B5EF4-FFF2-40B4-BE49-F238E27FC236}">
                <a16:creationId xmlns:a16="http://schemas.microsoft.com/office/drawing/2014/main" id="{11DA1409-2D9E-4D66-5160-B44F057E1F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69" y="365125"/>
            <a:ext cx="3737769" cy="373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9C4A23-6033-9EEF-2F5E-E912C81E7DF9}"/>
              </a:ext>
            </a:extLst>
          </p:cNvPr>
          <p:cNvSpPr txBox="1">
            <a:spLocks/>
          </p:cNvSpPr>
          <p:nvPr/>
        </p:nvSpPr>
        <p:spPr bwMode="auto">
          <a:xfrm>
            <a:off x="762000" y="433133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i="0" kern="1200">
                <a:solidFill>
                  <a:schemeClr val="bg1"/>
                </a:solidFill>
                <a:latin typeface="Soleil" panose="0200050303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9pPr>
          </a:lstStyle>
          <a:p>
            <a:r>
              <a:rPr lang="en-US" dirty="0"/>
              <a:t>Step 2: Activate your Account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462BB2-9B99-0531-4891-38BA5E42AC6F}"/>
              </a:ext>
            </a:extLst>
          </p:cNvPr>
          <p:cNvSpPr txBox="1">
            <a:spLocks/>
          </p:cNvSpPr>
          <p:nvPr/>
        </p:nvSpPr>
        <p:spPr bwMode="auto">
          <a:xfrm>
            <a:off x="762000" y="5437505"/>
            <a:ext cx="113538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 sz="26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sz="24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sz="20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Go into your email and find the email from GracechapelMA@ccbchurch.com</a:t>
            </a:r>
          </a:p>
        </p:txBody>
      </p:sp>
    </p:spTree>
    <p:extLst>
      <p:ext uri="{BB962C8B-B14F-4D97-AF65-F5344CB8AC3E}">
        <p14:creationId xmlns:p14="http://schemas.microsoft.com/office/powerpoint/2010/main" val="21126134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3CA2F-EE99-BBE0-DF04-20DFA7ADF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Log into The Lead App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AA955-C8BD-E6F8-B807-E0DD715AE97F}"/>
              </a:ext>
            </a:extLst>
          </p:cNvPr>
          <p:cNvSpPr txBox="1"/>
          <p:nvPr/>
        </p:nvSpPr>
        <p:spPr>
          <a:xfrm>
            <a:off x="979171" y="1690688"/>
            <a:ext cx="7033259" cy="422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Search “Near me” or type in Grace Chapel or </a:t>
            </a:r>
            <a:r>
              <a:rPr lang="en-US" sz="4000" dirty="0" err="1">
                <a:solidFill>
                  <a:schemeClr val="bg1"/>
                </a:solidFill>
                <a:latin typeface="Soleil" panose="02000503030000020004" pitchFamily="2" charset="77"/>
              </a:rPr>
              <a:t>GraceChapelMA</a:t>
            </a: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 ​and select your campus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4000" dirty="0">
              <a:solidFill>
                <a:schemeClr val="bg1"/>
              </a:solidFill>
              <a:latin typeface="Soleil" panose="02000503030000020004" pitchFamily="2" charset="77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Enter your CCB login and password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2FEFA0-4809-6815-DFF4-78DF836C1F97}"/>
              </a:ext>
            </a:extLst>
          </p:cNvPr>
          <p:cNvGrpSpPr/>
          <p:nvPr/>
        </p:nvGrpSpPr>
        <p:grpSpPr>
          <a:xfrm>
            <a:off x="8205448" y="0"/>
            <a:ext cx="3013626" cy="2693260"/>
            <a:chOff x="0" y="0"/>
            <a:chExt cx="4231005" cy="322199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15FB09-572A-F2BA-F935-E3BCC365A3BB}"/>
                </a:ext>
              </a:extLst>
            </p:cNvPr>
            <p:cNvGrpSpPr/>
            <p:nvPr/>
          </p:nvGrpSpPr>
          <p:grpSpPr>
            <a:xfrm>
              <a:off x="0" y="0"/>
              <a:ext cx="4231005" cy="3221990"/>
              <a:chOff x="0" y="0"/>
              <a:chExt cx="4231005" cy="322199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3F71C63-74B5-35B6-4D1D-F39FF97C5F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14" b="59050"/>
              <a:stretch/>
            </p:blipFill>
            <p:spPr bwMode="auto">
              <a:xfrm>
                <a:off x="0" y="0"/>
                <a:ext cx="4231005" cy="322199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D34EA51-A3CC-72BA-6D13-720202EAA61F}"/>
                  </a:ext>
                </a:extLst>
              </p:cNvPr>
              <p:cNvSpPr/>
              <p:nvPr/>
            </p:nvSpPr>
            <p:spPr>
              <a:xfrm>
                <a:off x="214993" y="2054679"/>
                <a:ext cx="1265464" cy="568779"/>
              </a:xfrm>
              <a:prstGeom prst="rect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74C574C-C954-8AEB-F744-C06D4D7F1E68}"/>
                </a:ext>
              </a:extLst>
            </p:cNvPr>
            <p:cNvCxnSpPr/>
            <p:nvPr/>
          </p:nvCxnSpPr>
          <p:spPr>
            <a:xfrm flipV="1">
              <a:off x="2163536" y="1409700"/>
              <a:ext cx="336913" cy="348343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2913905-6F37-617E-6D0B-E12964A34E3E}"/>
                </a:ext>
              </a:extLst>
            </p:cNvPr>
            <p:cNvCxnSpPr/>
            <p:nvPr/>
          </p:nvCxnSpPr>
          <p:spPr>
            <a:xfrm flipH="1">
              <a:off x="1605643" y="1945821"/>
              <a:ext cx="358775" cy="318408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B6C522-854D-4DD9-FB37-15232FB2ED81}"/>
              </a:ext>
            </a:extLst>
          </p:cNvPr>
          <p:cNvGrpSpPr/>
          <p:nvPr/>
        </p:nvGrpSpPr>
        <p:grpSpPr>
          <a:xfrm>
            <a:off x="9322263" y="1346523"/>
            <a:ext cx="2869737" cy="3651095"/>
            <a:chOff x="0" y="0"/>
            <a:chExt cx="4331335" cy="4608177"/>
          </a:xfrm>
          <a:effectLst/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7BAECDC-F263-48E9-3011-089518955A94}"/>
                </a:ext>
              </a:extLst>
            </p:cNvPr>
            <p:cNvGrpSpPr/>
            <p:nvPr/>
          </p:nvGrpSpPr>
          <p:grpSpPr>
            <a:xfrm>
              <a:off x="0" y="0"/>
              <a:ext cx="4331335" cy="4608177"/>
              <a:chOff x="0" y="0"/>
              <a:chExt cx="4331335" cy="4608177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FC695B9-37BB-B0DC-4DF9-17AAE51E91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614" t="90444" r="1935" b="4"/>
              <a:stretch/>
            </p:blipFill>
            <p:spPr bwMode="auto">
              <a:xfrm>
                <a:off x="0" y="3712192"/>
                <a:ext cx="4331335" cy="89598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8810289-87F1-AFA6-7292-5566A4118B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76" b="54480"/>
              <a:stretch/>
            </p:blipFill>
            <p:spPr bwMode="auto">
              <a:xfrm>
                <a:off x="95534" y="0"/>
                <a:ext cx="4231005" cy="372554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14" name="Graphic 63" descr="Cursor with solid fill">
              <a:extLst>
                <a:ext uri="{FF2B5EF4-FFF2-40B4-BE49-F238E27FC236}">
                  <a16:creationId xmlns:a16="http://schemas.microsoft.com/office/drawing/2014/main" id="{289BD052-12EE-A118-8613-B9DBE6BB5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4710" y="2552132"/>
              <a:ext cx="731520" cy="73152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42EB4-5E84-0F4B-86C0-1A7496166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987" y="3976947"/>
            <a:ext cx="4367347" cy="28810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61549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7519-4E65-E294-840E-7BDC2A822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Find your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3FD54-1E8D-E248-E06F-0CDBCEE10D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Click on the Groups Icon</a:t>
            </a:r>
          </a:p>
          <a:p>
            <a:r>
              <a:rPr lang="en-US" dirty="0"/>
              <a:t>Most of the teams (such as volunteer teams) and groups you are a part of will appear in your list of groups</a:t>
            </a:r>
          </a:p>
          <a:p>
            <a:endParaRPr lang="en-US" dirty="0"/>
          </a:p>
          <a:p>
            <a:r>
              <a:rPr lang="en-US" dirty="0"/>
              <a:t>You can only make actions in groups you are a leader of. </a:t>
            </a:r>
          </a:p>
          <a:p>
            <a:endParaRPr lang="en-US" dirty="0"/>
          </a:p>
          <a:p>
            <a:r>
              <a:rPr lang="en-US" dirty="0"/>
              <a:t>All other Groups or teams will be read only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627DC4-2CA6-00CE-C84A-ABC65E7C6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569" y="365125"/>
            <a:ext cx="3040380" cy="626643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3C862DE-FD5F-9915-A82E-519E0EEAE93F}"/>
              </a:ext>
            </a:extLst>
          </p:cNvPr>
          <p:cNvSpPr/>
          <p:nvPr/>
        </p:nvSpPr>
        <p:spPr>
          <a:xfrm>
            <a:off x="7989569" y="6035040"/>
            <a:ext cx="641985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0796E3-F045-D63B-B154-537D10EC698E}"/>
              </a:ext>
            </a:extLst>
          </p:cNvPr>
          <p:cNvSpPr/>
          <p:nvPr/>
        </p:nvSpPr>
        <p:spPr>
          <a:xfrm>
            <a:off x="7665718" y="2797175"/>
            <a:ext cx="2621282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8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19C66-AFF3-6F93-3D76-D3E37C35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45630" cy="1460500"/>
          </a:xfrm>
        </p:spPr>
        <p:txBody>
          <a:bodyPr/>
          <a:lstStyle/>
          <a:p>
            <a:r>
              <a:rPr lang="en-US" dirty="0"/>
              <a:t>Next, check your Group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AFD6-ADD4-54B4-0DDC-26F373E0D3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710" y="1825625"/>
            <a:ext cx="5181600" cy="4351338"/>
          </a:xfrm>
        </p:spPr>
        <p:txBody>
          <a:bodyPr/>
          <a:lstStyle/>
          <a:p>
            <a:r>
              <a:rPr lang="en-US" dirty="0"/>
              <a:t>Click on Members</a:t>
            </a:r>
          </a:p>
          <a:p>
            <a:r>
              <a:rPr lang="en-US" dirty="0"/>
              <a:t>Make sure all the right people are on there</a:t>
            </a:r>
          </a:p>
          <a:p>
            <a:r>
              <a:rPr lang="en-US" dirty="0"/>
              <a:t>Swipe left to remove people from the group </a:t>
            </a:r>
          </a:p>
          <a:p>
            <a:r>
              <a:rPr lang="en-US" dirty="0"/>
              <a:t>Click the + sign to add new members</a:t>
            </a:r>
          </a:p>
          <a:p>
            <a:endParaRPr lang="en-US" dirty="0"/>
          </a:p>
          <a:p>
            <a:r>
              <a:rPr lang="en-US" dirty="0"/>
              <a:t>*If you see multiple people with the same name, note that and send to</a:t>
            </a:r>
          </a:p>
          <a:p>
            <a:r>
              <a:rPr lang="en-US" dirty="0"/>
              <a:t>Ccbquestions@grace.org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01D7BB-C029-616F-E5CC-CBB2BBFE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0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450606A-8616-CA34-5489-9EFD6D66A70D}"/>
              </a:ext>
            </a:extLst>
          </p:cNvPr>
          <p:cNvSpPr/>
          <p:nvPr/>
        </p:nvSpPr>
        <p:spPr>
          <a:xfrm>
            <a:off x="7955613" y="5189221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C5659ED3-B409-398D-D977-101C62248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880" y="0"/>
            <a:ext cx="4374145" cy="946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828B867-2016-B032-E451-7E2E8AD1B4E6}"/>
              </a:ext>
            </a:extLst>
          </p:cNvPr>
          <p:cNvSpPr/>
          <p:nvPr/>
        </p:nvSpPr>
        <p:spPr>
          <a:xfrm>
            <a:off x="11584040" y="525780"/>
            <a:ext cx="641985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24E8556-3397-4E71-D849-6B7D0AF99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380" y="-27306"/>
            <a:ext cx="4432645" cy="95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>
            <a:extLst>
              <a:ext uri="{FF2B5EF4-FFF2-40B4-BE49-F238E27FC236}">
                <a16:creationId xmlns:a16="http://schemas.microsoft.com/office/drawing/2014/main" id="{C9A83505-4FA1-64BB-C495-40ED2A400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355" y="-81281"/>
            <a:ext cx="4432645" cy="95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194BB8B-9BA7-214A-5968-EA454ACFC072}"/>
              </a:ext>
            </a:extLst>
          </p:cNvPr>
          <p:cNvSpPr/>
          <p:nvPr/>
        </p:nvSpPr>
        <p:spPr>
          <a:xfrm>
            <a:off x="9795510" y="5926614"/>
            <a:ext cx="1931670" cy="811212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2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C30F5-53D5-A6DF-AFC2-62D2C063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1" y="-50483"/>
            <a:ext cx="10515600" cy="1325563"/>
          </a:xfrm>
        </p:spPr>
        <p:txBody>
          <a:bodyPr/>
          <a:lstStyle/>
          <a:p>
            <a:r>
              <a:rPr lang="en-US" dirty="0"/>
              <a:t>Adding your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7E8B1-7A17-AA68-A3D5-BB5961BF9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750" y="945514"/>
            <a:ext cx="6846570" cy="44037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Within your group, go to “Calendar”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on the 3 dots (Top right corner)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on Create Event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Pick the date of your </a:t>
            </a:r>
            <a:r>
              <a:rPr lang="en-US" b="1" dirty="0"/>
              <a:t>LAST </a:t>
            </a:r>
            <a:r>
              <a:rPr lang="en-US" dirty="0"/>
              <a:t>meeting (most recent meeting day/time) &amp; enter the details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“Make this event repeat” and choose the right cadence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Do NOT check “enable check in”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Add location. This will be visible to your group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“Require leader approval or form response to get on the guest list”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Save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433F325-5B43-CC90-0846-5CC2C67BA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54614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44ECAAD-689C-7389-13BF-F15FB25C86E0}"/>
              </a:ext>
            </a:extLst>
          </p:cNvPr>
          <p:cNvSpPr/>
          <p:nvPr/>
        </p:nvSpPr>
        <p:spPr>
          <a:xfrm>
            <a:off x="7132320" y="4374037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FCAAC7-B412-C02F-B60A-D3CE8EFF3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579" y="11113"/>
            <a:ext cx="4879421" cy="10064272"/>
          </a:xfrm>
          <a:prstGeom prst="rect">
            <a:avLst/>
          </a:prstGeom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5C7EDF50-9E63-A140-5915-A9A5451C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915" y="-1577658"/>
            <a:ext cx="4894085" cy="1035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8505DC6-7CE7-9A2F-3D8B-933DC67D22AC}"/>
              </a:ext>
            </a:extLst>
          </p:cNvPr>
          <p:cNvSpPr/>
          <p:nvPr/>
        </p:nvSpPr>
        <p:spPr>
          <a:xfrm>
            <a:off x="7297915" y="5397259"/>
            <a:ext cx="714515" cy="52578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35F0DDEF-9A88-528A-D837-271299D20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667" y="-1034734"/>
            <a:ext cx="5000051" cy="1081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7B58371-BBE3-B464-C053-E9D73DD52360}"/>
              </a:ext>
            </a:extLst>
          </p:cNvPr>
          <p:cNvSpPr/>
          <p:nvPr/>
        </p:nvSpPr>
        <p:spPr>
          <a:xfrm>
            <a:off x="7337386" y="1904518"/>
            <a:ext cx="86935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124AC4AC-02CE-1A98-41FD-E01A366D5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931" y="-3919579"/>
            <a:ext cx="5000051" cy="1076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CDBB373-AB5F-08D9-74A2-87EB0B8852E5}"/>
              </a:ext>
            </a:extLst>
          </p:cNvPr>
          <p:cNvSpPr/>
          <p:nvPr/>
        </p:nvSpPr>
        <p:spPr>
          <a:xfrm>
            <a:off x="7292843" y="4964347"/>
            <a:ext cx="913897" cy="59015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8AC89B-8129-191C-3ED7-86C4E108AC07}"/>
              </a:ext>
            </a:extLst>
          </p:cNvPr>
          <p:cNvSpPr/>
          <p:nvPr/>
        </p:nvSpPr>
        <p:spPr>
          <a:xfrm>
            <a:off x="7350897" y="2160270"/>
            <a:ext cx="2136003" cy="381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2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BCDF-DB6B-51D2-9C2C-74B68182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1D7A1-E3AE-4F3C-EF19-D32D87F32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608320" cy="4351338"/>
          </a:xfrm>
        </p:spPr>
        <p:txBody>
          <a:bodyPr/>
          <a:lstStyle/>
          <a:p>
            <a:r>
              <a:rPr lang="en-US" dirty="0"/>
              <a:t>From your group’s main menu, click “Attendance”</a:t>
            </a:r>
          </a:p>
          <a:p>
            <a:r>
              <a:rPr lang="en-US" dirty="0"/>
              <a:t>Only past meetings will appear</a:t>
            </a:r>
          </a:p>
          <a:p>
            <a:r>
              <a:rPr lang="en-US" dirty="0"/>
              <a:t>Click on your most recent meeting date</a:t>
            </a:r>
          </a:p>
          <a:p>
            <a:r>
              <a:rPr lang="en-US" dirty="0"/>
              <a:t>Check off the people who attended</a:t>
            </a:r>
          </a:p>
          <a:p>
            <a:r>
              <a:rPr lang="en-US" dirty="0"/>
              <a:t>Click Next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155E315-BA0B-E5F0-9DDC-61719D1B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54614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0C92FEC-544F-6370-F397-7E14611F9C3E}"/>
              </a:ext>
            </a:extLst>
          </p:cNvPr>
          <p:cNvSpPr/>
          <p:nvPr/>
        </p:nvSpPr>
        <p:spPr>
          <a:xfrm>
            <a:off x="7189470" y="3585367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EFEA9BE-3AC4-3934-1E90-AB2F1E899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80155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DC2EC68-0D50-2D72-8408-7B85D7CA7278}"/>
              </a:ext>
            </a:extLst>
          </p:cNvPr>
          <p:cNvSpPr/>
          <p:nvPr/>
        </p:nvSpPr>
        <p:spPr>
          <a:xfrm>
            <a:off x="7135457" y="1690688"/>
            <a:ext cx="4366259" cy="72406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3901D1DC-4C33-6285-40DA-E58EF940B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360" y="0"/>
            <a:ext cx="4981306" cy="1072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7C4D8A4-8679-5CF8-A04C-AD7C8125A171}"/>
              </a:ext>
            </a:extLst>
          </p:cNvPr>
          <p:cNvSpPr/>
          <p:nvPr/>
        </p:nvSpPr>
        <p:spPr>
          <a:xfrm>
            <a:off x="11501716" y="3585366"/>
            <a:ext cx="690284" cy="345551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E40233-E2D7-8C35-2580-A8789BE17DF3}"/>
              </a:ext>
            </a:extLst>
          </p:cNvPr>
          <p:cNvSpPr/>
          <p:nvPr/>
        </p:nvSpPr>
        <p:spPr>
          <a:xfrm>
            <a:off x="11427689" y="534987"/>
            <a:ext cx="789851" cy="6194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D0385-346F-9286-8351-E7651C7D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Notes &amp; Prayer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23EF9-890E-EBB2-F887-6E728E51C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082790" cy="4351338"/>
          </a:xfrm>
        </p:spPr>
        <p:txBody>
          <a:bodyPr/>
          <a:lstStyle/>
          <a:p>
            <a:r>
              <a:rPr lang="en-US" dirty="0"/>
              <a:t>From here, you can add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notes from the meeting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prayer requests </a:t>
            </a:r>
          </a:p>
          <a:p>
            <a:r>
              <a:rPr lang="en-US" dirty="0"/>
              <a:t>You can then either send the summary &amp; Prayer requests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just the leaders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whole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Or, no 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Then, Click Save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2118A9D-1739-C910-164D-58ACB1C46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730" y="0"/>
            <a:ext cx="4065270" cy="879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39C1176-6534-CD1B-6A2C-04197B9D7F2A}"/>
              </a:ext>
            </a:extLst>
          </p:cNvPr>
          <p:cNvSpPr/>
          <p:nvPr/>
        </p:nvSpPr>
        <p:spPr>
          <a:xfrm>
            <a:off x="11559540" y="468630"/>
            <a:ext cx="632460" cy="560069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0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What and Why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Group Life Vision: </a:t>
            </a:r>
          </a:p>
          <a:p>
            <a:r>
              <a:rPr lang="en-US" sz="3200" dirty="0"/>
              <a:t>	“Small groups of people practicing the way of 	 	Jesus together.”</a:t>
            </a:r>
          </a:p>
          <a:p>
            <a:endParaRPr lang="en-US" sz="3200" dirty="0"/>
          </a:p>
          <a:p>
            <a:r>
              <a:rPr lang="en-US" sz="3200" dirty="0"/>
              <a:t>Group Life Values:</a:t>
            </a:r>
          </a:p>
          <a:p>
            <a:r>
              <a:rPr lang="en-US" sz="3200" dirty="0"/>
              <a:t>	Spiritual Formation</a:t>
            </a:r>
          </a:p>
          <a:p>
            <a:r>
              <a:rPr lang="en-US" sz="3200" dirty="0"/>
              <a:t>	Strengthening Relationships</a:t>
            </a:r>
          </a:p>
          <a:p>
            <a:r>
              <a:rPr lang="en-US" sz="3200" dirty="0"/>
              <a:t>	Missional Living</a:t>
            </a:r>
          </a:p>
        </p:txBody>
      </p:sp>
    </p:spTree>
    <p:extLst>
      <p:ext uri="{BB962C8B-B14F-4D97-AF65-F5344CB8AC3E}">
        <p14:creationId xmlns:p14="http://schemas.microsoft.com/office/powerpoint/2010/main" val="565145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2D77-128E-656D-8301-6B37C2DCC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" y="330835"/>
            <a:ext cx="7117413" cy="1120775"/>
          </a:xfrm>
        </p:spPr>
        <p:txBody>
          <a:bodyPr/>
          <a:lstStyle/>
          <a:p>
            <a:r>
              <a:rPr lang="en-US" dirty="0"/>
              <a:t>Communicating with your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A589F-2224-55B7-7633-DA041165A8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You can send an email to your whole group or just the group leaders in the Messages section</a:t>
            </a:r>
          </a:p>
          <a:p>
            <a:endParaRPr lang="en-US" dirty="0"/>
          </a:p>
          <a:p>
            <a:r>
              <a:rPr lang="en-US" dirty="0"/>
              <a:t>Click on the + button to create a new message</a:t>
            </a:r>
          </a:p>
          <a:p>
            <a:endParaRPr lang="en-US" dirty="0"/>
          </a:p>
          <a:p>
            <a:r>
              <a:rPr lang="en-US" b="1" dirty="0"/>
              <a:t>Note: </a:t>
            </a:r>
            <a:r>
              <a:rPr lang="en-US" dirty="0"/>
              <a:t>The Text message feature is not ready for use just yet! This will be available in the future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27DA9B-38B8-9B3D-118B-E2651324F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0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D964C7F-B0D9-F255-BDBC-C5EC02EF6C5A}"/>
              </a:ext>
            </a:extLst>
          </p:cNvPr>
          <p:cNvSpPr/>
          <p:nvPr/>
        </p:nvSpPr>
        <p:spPr>
          <a:xfrm>
            <a:off x="7955613" y="4474076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5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FE688-3722-9A53-A493-A792F13A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FB764-B922-4A1E-FD71-18F6C333F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340"/>
            <a:ext cx="6659880" cy="4599623"/>
          </a:xfrm>
        </p:spPr>
        <p:txBody>
          <a:bodyPr/>
          <a:lstStyle/>
          <a:p>
            <a:r>
              <a:rPr lang="en-US" b="1" u="sng" dirty="0"/>
              <a:t>Special Days : </a:t>
            </a:r>
          </a:p>
          <a:p>
            <a:r>
              <a:rPr lang="en-US" dirty="0"/>
              <a:t>shows you the </a:t>
            </a:r>
            <a:r>
              <a:rPr lang="en-US" u="sng" dirty="0"/>
              <a:t>birthdays and anniversaries </a:t>
            </a:r>
            <a:r>
              <a:rPr lang="en-US" dirty="0"/>
              <a:t>of your group members (Day and month). </a:t>
            </a:r>
          </a:p>
          <a:p>
            <a:endParaRPr lang="en-US" dirty="0"/>
          </a:p>
          <a:p>
            <a:r>
              <a:rPr lang="en-US" b="1" u="sng" dirty="0"/>
              <a:t>Needs: </a:t>
            </a:r>
          </a:p>
          <a:p>
            <a:r>
              <a:rPr lang="en-US" dirty="0"/>
              <a:t>Gives you the ability to add needs for the group to volunteer for.</a:t>
            </a:r>
          </a:p>
          <a:p>
            <a:r>
              <a:rPr lang="en-US" dirty="0"/>
              <a:t>Ex: do you have a meal together and rotate who provides it? You can add that here. </a:t>
            </a:r>
          </a:p>
          <a:p>
            <a:r>
              <a:rPr lang="en-US" dirty="0"/>
              <a:t>It will also send them a reminder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3F31700-F29E-6BDB-7328-FDEC22D8D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-1843294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FE3348D-3C0C-4FC3-2EF3-474FDA5E8645}"/>
              </a:ext>
            </a:extLst>
          </p:cNvPr>
          <p:cNvSpPr/>
          <p:nvPr/>
        </p:nvSpPr>
        <p:spPr>
          <a:xfrm>
            <a:off x="7955613" y="5425123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AFB7CC-2C6C-383D-F3EE-4CF7EABD8CFD}"/>
              </a:ext>
            </a:extLst>
          </p:cNvPr>
          <p:cNvSpPr/>
          <p:nvPr/>
        </p:nvSpPr>
        <p:spPr>
          <a:xfrm>
            <a:off x="7787973" y="4769486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4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CEC3-737C-2E6A-40D5-13EE71AAB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Desktop Application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0FC5D8-81FA-53F4-2E8B-1B24EAD92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9400" y="365125"/>
            <a:ext cx="5181600" cy="4351338"/>
          </a:xfrm>
        </p:spPr>
        <p:txBody>
          <a:bodyPr/>
          <a:lstStyle/>
          <a:p>
            <a:r>
              <a:rPr lang="en-US" dirty="0"/>
              <a:t>Go to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www.gracechapelma.ccbchurch.com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C3C20-8368-1941-0D4F-F465BF6AD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1519738"/>
            <a:ext cx="11391900" cy="533826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4802635-A0B3-0E7D-1F9E-FDC82038A770}"/>
              </a:ext>
            </a:extLst>
          </p:cNvPr>
          <p:cNvSpPr/>
          <p:nvPr/>
        </p:nvSpPr>
        <p:spPr>
          <a:xfrm>
            <a:off x="9320083" y="400757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B3D166D-AC6F-7428-04AF-5CF0E328C404}"/>
              </a:ext>
            </a:extLst>
          </p:cNvPr>
          <p:cNvSpPr/>
          <p:nvPr/>
        </p:nvSpPr>
        <p:spPr>
          <a:xfrm>
            <a:off x="381000" y="303983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46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EFB05-0BEC-180A-654E-00A657FF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Editing your group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6DC5D1-32E1-889C-20E4-6D8F17A81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5654"/>
            <a:ext cx="10515600" cy="3391279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4BE6B9-FB2C-DA2F-5E51-9B8A7080D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46222"/>
            <a:ext cx="12192000" cy="39256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6517585-7A38-64D2-0B6F-19C19D8BD5F3}"/>
              </a:ext>
            </a:extLst>
          </p:cNvPr>
          <p:cNvSpPr/>
          <p:nvPr/>
        </p:nvSpPr>
        <p:spPr>
          <a:xfrm>
            <a:off x="9739183" y="254453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3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BA745-DA95-BF39-C993-B89E7005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" y="0"/>
            <a:ext cx="10515600" cy="1325563"/>
          </a:xfrm>
        </p:spPr>
        <p:txBody>
          <a:bodyPr/>
          <a:lstStyle/>
          <a:p>
            <a:r>
              <a:rPr lang="en-US" dirty="0"/>
              <a:t>Updating your Group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83946-D048-CC5E-7F36-BDE335395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990" y="1024732"/>
            <a:ext cx="5448300" cy="4351338"/>
          </a:xfrm>
        </p:spPr>
        <p:txBody>
          <a:bodyPr/>
          <a:lstStyle/>
          <a:p>
            <a:r>
              <a:rPr lang="en-US" dirty="0"/>
              <a:t>Information updated on this page will be reflected on the group finder. Make sure it is correct!</a:t>
            </a:r>
          </a:p>
          <a:p>
            <a:r>
              <a:rPr lang="en-US" b="1" u="sng" dirty="0"/>
              <a:t>PLEASE DO NOT UPDATE YOUR GROUP NAME</a:t>
            </a:r>
          </a:p>
          <a:p>
            <a:r>
              <a:rPr lang="en-US" dirty="0"/>
              <a:t>If you would like your group to be activated or deactivated on the group finder, please reach out to your campus admin.</a:t>
            </a:r>
          </a:p>
          <a:p>
            <a:r>
              <a:rPr lang="en-US" u="sng" dirty="0"/>
              <a:t>Types of Groups:</a:t>
            </a:r>
          </a:p>
          <a:p>
            <a:r>
              <a:rPr lang="en-US" dirty="0"/>
              <a:t>Life Group</a:t>
            </a:r>
          </a:p>
          <a:p>
            <a:r>
              <a:rPr lang="en-US" dirty="0"/>
              <a:t>Life Group Course (ex: Alpha)</a:t>
            </a:r>
          </a:p>
          <a:p>
            <a:r>
              <a:rPr lang="en-US" dirty="0"/>
              <a:t>Short Term Life Group (ex: Lent series)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89744C-DC6A-2B8F-619F-ED6CB11FB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590" y="1869633"/>
            <a:ext cx="6328410" cy="49883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BAC2A05-5784-2859-A6D7-49D627365F6F}"/>
              </a:ext>
            </a:extLst>
          </p:cNvPr>
          <p:cNvSpPr/>
          <p:nvPr/>
        </p:nvSpPr>
        <p:spPr>
          <a:xfrm>
            <a:off x="7338060" y="3200401"/>
            <a:ext cx="146304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20383C-0C33-135F-7420-072D74B3698C}"/>
              </a:ext>
            </a:extLst>
          </p:cNvPr>
          <p:cNvSpPr/>
          <p:nvPr/>
        </p:nvSpPr>
        <p:spPr>
          <a:xfrm>
            <a:off x="6492240" y="5052060"/>
            <a:ext cx="4674870" cy="147447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03954B-EB44-A6C1-322C-182FF5F2F73A}"/>
              </a:ext>
            </a:extLst>
          </p:cNvPr>
          <p:cNvSpPr/>
          <p:nvPr/>
        </p:nvSpPr>
        <p:spPr>
          <a:xfrm>
            <a:off x="6492240" y="3946208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7AD7A1-54D7-B750-D530-0DA5744E7A7E}"/>
              </a:ext>
            </a:extLst>
          </p:cNvPr>
          <p:cNvSpPr/>
          <p:nvPr/>
        </p:nvSpPr>
        <p:spPr>
          <a:xfrm>
            <a:off x="5863590" y="1922497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1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C9C4-A62C-AE8D-F63A-CF0909D1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your Group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AACF-BB11-5839-131A-7DD839E1B8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88230" cy="4351338"/>
          </a:xfrm>
        </p:spPr>
        <p:txBody>
          <a:bodyPr/>
          <a:lstStyle/>
          <a:p>
            <a:r>
              <a:rPr lang="en-US" dirty="0"/>
              <a:t>Make sure your meeting day &amp; time is correct</a:t>
            </a:r>
          </a:p>
          <a:p>
            <a:r>
              <a:rPr lang="en-US" dirty="0"/>
              <a:t>Only select area of town if your group meets on a campus or online</a:t>
            </a:r>
          </a:p>
          <a:p>
            <a:r>
              <a:rPr lang="en-US" dirty="0"/>
              <a:t>Fill in the city, state and zip code (this will help your group be found on the </a:t>
            </a:r>
            <a:r>
              <a:rPr lang="en-US" dirty="0" err="1"/>
              <a:t>groupfinder</a:t>
            </a:r>
            <a:r>
              <a:rPr lang="en-US" dirty="0"/>
              <a:t>)</a:t>
            </a:r>
          </a:p>
          <a:p>
            <a:r>
              <a:rPr lang="en-US" dirty="0"/>
              <a:t>Please do not adjust any settings on the “Options” tab, unless instructed to do so by a member of staff.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3FEDD-0C58-21F5-FFA0-9EE5A1AED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870" y="1392222"/>
            <a:ext cx="6374130" cy="546577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0C7EA5A-B84D-A582-A5F4-B79F5D973772}"/>
              </a:ext>
            </a:extLst>
          </p:cNvPr>
          <p:cNvSpPr/>
          <p:nvPr/>
        </p:nvSpPr>
        <p:spPr>
          <a:xfrm>
            <a:off x="6492240" y="4640580"/>
            <a:ext cx="4674870" cy="188595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237F77-A5CC-2A57-D5D1-132DB4812AB6}"/>
              </a:ext>
            </a:extLst>
          </p:cNvPr>
          <p:cNvSpPr/>
          <p:nvPr/>
        </p:nvSpPr>
        <p:spPr>
          <a:xfrm>
            <a:off x="6492240" y="3946208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D13328-E6EA-9113-627A-C0821DF229DB}"/>
              </a:ext>
            </a:extLst>
          </p:cNvPr>
          <p:cNvSpPr/>
          <p:nvPr/>
        </p:nvSpPr>
        <p:spPr>
          <a:xfrm>
            <a:off x="6404610" y="2717784"/>
            <a:ext cx="4301490" cy="71121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E5911B-9F81-7BF3-22DB-6F02134E6CDC}"/>
              </a:ext>
            </a:extLst>
          </p:cNvPr>
          <p:cNvSpPr/>
          <p:nvPr/>
        </p:nvSpPr>
        <p:spPr>
          <a:xfrm>
            <a:off x="6492240" y="1409226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9C05B-CD60-6637-F437-B29AA918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8D0FE-FEA3-4A60-60CC-54057409C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2389" y="1690688"/>
            <a:ext cx="5589531" cy="4351338"/>
          </a:xfrm>
        </p:spPr>
        <p:txBody>
          <a:bodyPr/>
          <a:lstStyle/>
          <a:p>
            <a:r>
              <a:rPr lang="en-US" sz="3600" dirty="0"/>
              <a:t>If you have any questions or issues with </a:t>
            </a:r>
            <a:r>
              <a:rPr lang="en-US" sz="3600" b="1" u="sng" dirty="0"/>
              <a:t>CCB, </a:t>
            </a:r>
            <a:r>
              <a:rPr lang="en-US" sz="3600" dirty="0"/>
              <a:t>or the </a:t>
            </a:r>
            <a:r>
              <a:rPr lang="en-US" sz="3600" b="1" u="sng" dirty="0"/>
              <a:t>lead app</a:t>
            </a:r>
            <a:r>
              <a:rPr lang="en-US" sz="3600" dirty="0"/>
              <a:t>, please email:</a:t>
            </a:r>
          </a:p>
          <a:p>
            <a:r>
              <a:rPr lang="en-US" sz="3600" dirty="0"/>
              <a:t> CCBquestions@grace.org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34EF8-FC70-F435-0DB4-EBE515A20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0521" y="1770698"/>
            <a:ext cx="5285983" cy="4351338"/>
          </a:xfrm>
        </p:spPr>
        <p:txBody>
          <a:bodyPr/>
          <a:lstStyle/>
          <a:p>
            <a:r>
              <a:rPr lang="en-US" sz="4000" dirty="0"/>
              <a:t>If you have any questions about </a:t>
            </a:r>
            <a:r>
              <a:rPr lang="en-US" sz="4000" b="1" u="sng" dirty="0"/>
              <a:t>Groups</a:t>
            </a:r>
            <a:r>
              <a:rPr lang="en-US" sz="4000" dirty="0"/>
              <a:t>, please email your Campus admin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B7C373-2C08-1DF3-E656-44F461D4C3D2}"/>
              </a:ext>
            </a:extLst>
          </p:cNvPr>
          <p:cNvCxnSpPr/>
          <p:nvPr/>
        </p:nvCxnSpPr>
        <p:spPr>
          <a:xfrm>
            <a:off x="5661764" y="1770698"/>
            <a:ext cx="0" cy="248815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0582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8250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66A0378A-7193-9C40-842D-B3FE83D7BD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38238" y="4056063"/>
            <a:ext cx="9915525" cy="8715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F1F6FC"/>
                </a:solidFill>
              </a:rPr>
              <a:t>CCB Group Leader Training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r>
              <a:rPr lang="en-US" altLang="en-US" sz="3200" dirty="0">
                <a:solidFill>
                  <a:srgbClr val="FCD83C"/>
                </a:solidFill>
              </a:rPr>
              <a:t>All you need to manage your groups in the palm of your hand</a:t>
            </a: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6514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C083B-ABC6-8043-BE99-163741F42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128"/>
            <a:ext cx="10515600" cy="900967"/>
          </a:xfrm>
        </p:spPr>
        <p:txBody>
          <a:bodyPr wrap="square" anchor="t">
            <a:normAutofit/>
          </a:bodyPr>
          <a:lstStyle/>
          <a:p>
            <a:r>
              <a:rPr lang="en-US" sz="4800" dirty="0">
                <a:latin typeface="Avenir Black" panose="02000503020000020003" pitchFamily="2" charset="0"/>
              </a:rPr>
              <a:t>What is CCB?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17C3-33FD-4F0C-CDEC-5294BBAED40E}"/>
              </a:ext>
            </a:extLst>
          </p:cNvPr>
          <p:cNvSpPr txBox="1"/>
          <p:nvPr/>
        </p:nvSpPr>
        <p:spPr>
          <a:xfrm>
            <a:off x="974042" y="942529"/>
            <a:ext cx="10379758" cy="6129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CCB is a one stop shop to manage all of your church involvement</a:t>
            </a: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Eventually, everyone will have access to their own CCB account</a:t>
            </a:r>
          </a:p>
          <a:p>
            <a:pPr>
              <a:lnSpc>
                <a:spcPct val="150000"/>
              </a:lnSpc>
            </a:pPr>
            <a:endParaRPr lang="en-US" sz="2400" b="1" i="1" dirty="0">
              <a:solidFill>
                <a:schemeClr val="bg1"/>
              </a:solidFill>
              <a:latin typeface="Avenir Heavy" panose="02000503020000020003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400" b="1" i="1" dirty="0">
                <a:solidFill>
                  <a:schemeClr val="bg1"/>
                </a:solidFill>
                <a:latin typeface="Avenir Heavy" panose="02000503020000020003" pitchFamily="2" charset="0"/>
              </a:rPr>
              <a:t>You can log in on your desktop, but most things are easier to do using the “LEAD App”. Today, you will learn: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log in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schedule your meetings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take attendance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communicate with your group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accent1"/>
                </a:solidFill>
                <a:latin typeface="Avenir Heavy" panose="02000503020000020003" pitchFamily="2" charset="0"/>
              </a:rPr>
              <a:t>How to Update your group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accent1"/>
              </a:solidFill>
              <a:latin typeface="Avenir Heavy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79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Why Some Groups Don’t Make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Unrealistic Expectations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devolve into a social group of church friends and not a group of disciples of Jesus who hunger for spiritual formation, community, and living on mission.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become an intense Bible Study but not care for their fellow Image-bearers. 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fail to live out their faith in real-life places.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do not forgive one another after conflict.</a:t>
            </a:r>
          </a:p>
        </p:txBody>
      </p:sp>
    </p:spTree>
    <p:extLst>
      <p:ext uri="{BB962C8B-B14F-4D97-AF65-F5344CB8AC3E}">
        <p14:creationId xmlns:p14="http://schemas.microsoft.com/office/powerpoint/2010/main" val="23358258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D7426-DA84-5F64-CFA3-5ABDD8597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36684"/>
            <a:ext cx="10515600" cy="1325563"/>
          </a:xfrm>
        </p:spPr>
        <p:txBody>
          <a:bodyPr/>
          <a:lstStyle/>
          <a:p>
            <a:r>
              <a:rPr lang="en-US" dirty="0"/>
              <a:t>Step 1: Download the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BA98C-4E31-1707-F318-7821E4AF21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01102"/>
            <a:ext cx="5181600" cy="4351338"/>
          </a:xfrm>
        </p:spPr>
        <p:txBody>
          <a:bodyPr/>
          <a:lstStyle/>
          <a:p>
            <a:r>
              <a:rPr lang="en-US" sz="4000" dirty="0"/>
              <a:t>Go to the app store on your phone</a:t>
            </a:r>
          </a:p>
          <a:p>
            <a:r>
              <a:rPr lang="en-US" sz="4000" dirty="0"/>
              <a:t>Search for “LEAD CCB”</a:t>
            </a:r>
          </a:p>
          <a:p>
            <a:r>
              <a:rPr lang="en-US" sz="4000" dirty="0"/>
              <a:t>Download the app with this icon:</a:t>
            </a:r>
          </a:p>
          <a:p>
            <a:endParaRPr lang="en-US" dirty="0"/>
          </a:p>
        </p:txBody>
      </p:sp>
      <p:pic>
        <p:nvPicPr>
          <p:cNvPr id="1026" name="Picture 2" descr="LEAD. - Apps on Google Play">
            <a:extLst>
              <a:ext uri="{FF2B5EF4-FFF2-40B4-BE49-F238E27FC236}">
                <a16:creationId xmlns:a16="http://schemas.microsoft.com/office/drawing/2014/main" id="{11DA1409-2D9E-4D66-5160-B44F057E1F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269" y="365125"/>
            <a:ext cx="3737769" cy="373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9C4A23-6033-9EEF-2F5E-E912C81E7DF9}"/>
              </a:ext>
            </a:extLst>
          </p:cNvPr>
          <p:cNvSpPr txBox="1">
            <a:spLocks/>
          </p:cNvSpPr>
          <p:nvPr/>
        </p:nvSpPr>
        <p:spPr bwMode="auto">
          <a:xfrm>
            <a:off x="762000" y="433133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i="0" kern="1200">
                <a:solidFill>
                  <a:schemeClr val="bg1"/>
                </a:solidFill>
                <a:latin typeface="Soleil" panose="02000503030000020004" pitchFamily="2" charset="77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Soleil" panose="02000503030000020004" pitchFamily="2" charset="77"/>
              </a:defRPr>
            </a:lvl9pPr>
          </a:lstStyle>
          <a:p>
            <a:r>
              <a:rPr lang="en-US" dirty="0"/>
              <a:t>Step 2: Activate your Account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462BB2-9B99-0531-4891-38BA5E42AC6F}"/>
              </a:ext>
            </a:extLst>
          </p:cNvPr>
          <p:cNvSpPr txBox="1">
            <a:spLocks/>
          </p:cNvSpPr>
          <p:nvPr/>
        </p:nvSpPr>
        <p:spPr bwMode="auto">
          <a:xfrm>
            <a:off x="762000" y="5437505"/>
            <a:ext cx="113538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defRPr sz="26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sz="24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sz="2000"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defRPr b="0" i="0" kern="1200">
                <a:solidFill>
                  <a:schemeClr val="bg1"/>
                </a:solidFill>
                <a:latin typeface="Soleil" panose="02000503030000020004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Go into your email and find the email from GracechapelMA@ccbchurch.com</a:t>
            </a:r>
          </a:p>
        </p:txBody>
      </p:sp>
    </p:spTree>
    <p:extLst>
      <p:ext uri="{BB962C8B-B14F-4D97-AF65-F5344CB8AC3E}">
        <p14:creationId xmlns:p14="http://schemas.microsoft.com/office/powerpoint/2010/main" val="16371671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3CA2F-EE99-BBE0-DF04-20DFA7ADF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Log into The Lead App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AA955-C8BD-E6F8-B807-E0DD715AE97F}"/>
              </a:ext>
            </a:extLst>
          </p:cNvPr>
          <p:cNvSpPr txBox="1"/>
          <p:nvPr/>
        </p:nvSpPr>
        <p:spPr>
          <a:xfrm>
            <a:off x="979171" y="1690688"/>
            <a:ext cx="7033259" cy="422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Search “Near me” or type in Grace Chapel or </a:t>
            </a:r>
            <a:r>
              <a:rPr lang="en-US" sz="4000" dirty="0" err="1">
                <a:solidFill>
                  <a:schemeClr val="bg1"/>
                </a:solidFill>
                <a:latin typeface="Soleil" panose="02000503030000020004" pitchFamily="2" charset="77"/>
              </a:rPr>
              <a:t>GraceChapelMA</a:t>
            </a: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 ​and select your campus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4000" dirty="0">
              <a:solidFill>
                <a:schemeClr val="bg1"/>
              </a:solidFill>
              <a:latin typeface="Soleil" panose="02000503030000020004" pitchFamily="2" charset="77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4000" dirty="0">
                <a:solidFill>
                  <a:schemeClr val="bg1"/>
                </a:solidFill>
                <a:latin typeface="Soleil" panose="02000503030000020004" pitchFamily="2" charset="77"/>
              </a:rPr>
              <a:t>Enter your CCB login and password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F2FEFA0-4809-6815-DFF4-78DF836C1F97}"/>
              </a:ext>
            </a:extLst>
          </p:cNvPr>
          <p:cNvGrpSpPr/>
          <p:nvPr/>
        </p:nvGrpSpPr>
        <p:grpSpPr>
          <a:xfrm>
            <a:off x="8205448" y="0"/>
            <a:ext cx="3013626" cy="2693260"/>
            <a:chOff x="0" y="0"/>
            <a:chExt cx="4231005" cy="322199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15FB09-572A-F2BA-F935-E3BCC365A3BB}"/>
                </a:ext>
              </a:extLst>
            </p:cNvPr>
            <p:cNvGrpSpPr/>
            <p:nvPr/>
          </p:nvGrpSpPr>
          <p:grpSpPr>
            <a:xfrm>
              <a:off x="0" y="0"/>
              <a:ext cx="4231005" cy="3221990"/>
              <a:chOff x="0" y="0"/>
              <a:chExt cx="4231005" cy="322199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3F71C63-74B5-35B6-4D1D-F39FF97C5F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714" b="59050"/>
              <a:stretch/>
            </p:blipFill>
            <p:spPr bwMode="auto">
              <a:xfrm>
                <a:off x="0" y="0"/>
                <a:ext cx="4231005" cy="322199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D34EA51-A3CC-72BA-6D13-720202EAA61F}"/>
                  </a:ext>
                </a:extLst>
              </p:cNvPr>
              <p:cNvSpPr/>
              <p:nvPr/>
            </p:nvSpPr>
            <p:spPr>
              <a:xfrm>
                <a:off x="214993" y="2054679"/>
                <a:ext cx="1265464" cy="568779"/>
              </a:xfrm>
              <a:prstGeom prst="rect">
                <a:avLst/>
              </a:prstGeom>
              <a:noFill/>
              <a:ln w="28575" cap="flat" cmpd="sng" algn="ctr">
                <a:solidFill>
                  <a:srgbClr val="C00000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74C574C-C954-8AEB-F744-C06D4D7F1E68}"/>
                </a:ext>
              </a:extLst>
            </p:cNvPr>
            <p:cNvCxnSpPr/>
            <p:nvPr/>
          </p:nvCxnSpPr>
          <p:spPr>
            <a:xfrm flipV="1">
              <a:off x="2163536" y="1409700"/>
              <a:ext cx="336913" cy="348343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2913905-6F37-617E-6D0B-E12964A34E3E}"/>
                </a:ext>
              </a:extLst>
            </p:cNvPr>
            <p:cNvCxnSpPr/>
            <p:nvPr/>
          </p:nvCxnSpPr>
          <p:spPr>
            <a:xfrm flipH="1">
              <a:off x="1605643" y="1945821"/>
              <a:ext cx="358775" cy="318408"/>
            </a:xfrm>
            <a:prstGeom prst="straightConnector1">
              <a:avLst/>
            </a:prstGeom>
            <a:noFill/>
            <a:ln w="5715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B6C522-854D-4DD9-FB37-15232FB2ED81}"/>
              </a:ext>
            </a:extLst>
          </p:cNvPr>
          <p:cNvGrpSpPr/>
          <p:nvPr/>
        </p:nvGrpSpPr>
        <p:grpSpPr>
          <a:xfrm>
            <a:off x="9322263" y="1346523"/>
            <a:ext cx="2869737" cy="3651095"/>
            <a:chOff x="0" y="0"/>
            <a:chExt cx="4331335" cy="4608177"/>
          </a:xfrm>
          <a:effectLst/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7BAECDC-F263-48E9-3011-089518955A94}"/>
                </a:ext>
              </a:extLst>
            </p:cNvPr>
            <p:cNvGrpSpPr/>
            <p:nvPr/>
          </p:nvGrpSpPr>
          <p:grpSpPr>
            <a:xfrm>
              <a:off x="0" y="0"/>
              <a:ext cx="4331335" cy="4608177"/>
              <a:chOff x="0" y="0"/>
              <a:chExt cx="4331335" cy="4608177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FC695B9-37BB-B0DC-4DF9-17AAE51E91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614" t="90444" r="1935" b="4"/>
              <a:stretch/>
            </p:blipFill>
            <p:spPr bwMode="auto">
              <a:xfrm>
                <a:off x="0" y="3712192"/>
                <a:ext cx="4331335" cy="89598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8810289-87F1-AFA6-7292-5566A4118B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776" b="54480"/>
              <a:stretch/>
            </p:blipFill>
            <p:spPr bwMode="auto">
              <a:xfrm>
                <a:off x="95534" y="0"/>
                <a:ext cx="4231005" cy="3725545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14" name="Graphic 63" descr="Cursor with solid fill">
              <a:extLst>
                <a:ext uri="{FF2B5EF4-FFF2-40B4-BE49-F238E27FC236}">
                  <a16:creationId xmlns:a16="http://schemas.microsoft.com/office/drawing/2014/main" id="{289BD052-12EE-A118-8613-B9DBE6BB5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4710" y="2552132"/>
              <a:ext cx="731520" cy="73152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42EB4-5E84-0F4B-86C0-1A7496166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987" y="3976947"/>
            <a:ext cx="4367347" cy="28810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88741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7519-4E65-E294-840E-7BDC2A822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Now, Find your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3FD54-1E8D-E248-E06F-0CDBCEE10D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Click on the Groups Icon</a:t>
            </a:r>
          </a:p>
          <a:p>
            <a:r>
              <a:rPr lang="en-US" dirty="0"/>
              <a:t>Most of the teams (such as volunteer teams) and groups you are a part of will appear in your list of groups</a:t>
            </a:r>
          </a:p>
          <a:p>
            <a:endParaRPr lang="en-US" dirty="0"/>
          </a:p>
          <a:p>
            <a:r>
              <a:rPr lang="en-US" dirty="0"/>
              <a:t>You can only make actions in groups you are a leader of. </a:t>
            </a:r>
          </a:p>
          <a:p>
            <a:endParaRPr lang="en-US" dirty="0"/>
          </a:p>
          <a:p>
            <a:r>
              <a:rPr lang="en-US" dirty="0"/>
              <a:t>All other Groups or teams will be read only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627DC4-2CA6-00CE-C84A-ABC65E7C6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569" y="365125"/>
            <a:ext cx="3040380" cy="626643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3C862DE-FD5F-9915-A82E-519E0EEAE93F}"/>
              </a:ext>
            </a:extLst>
          </p:cNvPr>
          <p:cNvSpPr/>
          <p:nvPr/>
        </p:nvSpPr>
        <p:spPr>
          <a:xfrm>
            <a:off x="7989569" y="6035040"/>
            <a:ext cx="641985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0796E3-F045-D63B-B154-537D10EC698E}"/>
              </a:ext>
            </a:extLst>
          </p:cNvPr>
          <p:cNvSpPr/>
          <p:nvPr/>
        </p:nvSpPr>
        <p:spPr>
          <a:xfrm>
            <a:off x="7665718" y="2797175"/>
            <a:ext cx="2621282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7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19C66-AFF3-6F93-3D76-D3E37C35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45630" cy="1460500"/>
          </a:xfrm>
        </p:spPr>
        <p:txBody>
          <a:bodyPr/>
          <a:lstStyle/>
          <a:p>
            <a:r>
              <a:rPr lang="en-US" dirty="0"/>
              <a:t>Next, check your Group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AFD6-ADD4-54B4-0DDC-26F373E0D3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710" y="1825625"/>
            <a:ext cx="5181600" cy="4351338"/>
          </a:xfrm>
        </p:spPr>
        <p:txBody>
          <a:bodyPr/>
          <a:lstStyle/>
          <a:p>
            <a:r>
              <a:rPr lang="en-US" dirty="0"/>
              <a:t>Click on Members</a:t>
            </a:r>
          </a:p>
          <a:p>
            <a:r>
              <a:rPr lang="en-US" dirty="0"/>
              <a:t>Make sure all the right people are on there</a:t>
            </a:r>
          </a:p>
          <a:p>
            <a:r>
              <a:rPr lang="en-US" dirty="0"/>
              <a:t>Swipe left to remove people from the group </a:t>
            </a:r>
          </a:p>
          <a:p>
            <a:r>
              <a:rPr lang="en-US" dirty="0"/>
              <a:t>Click the + sign to add new members</a:t>
            </a:r>
          </a:p>
          <a:p>
            <a:endParaRPr lang="en-US" dirty="0"/>
          </a:p>
          <a:p>
            <a:r>
              <a:rPr lang="en-US" dirty="0"/>
              <a:t>*If you see multiple people with the same name, note that and send to</a:t>
            </a:r>
          </a:p>
          <a:p>
            <a:r>
              <a:rPr lang="en-US" dirty="0"/>
              <a:t>Ccbquestions@grace.org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01D7BB-C029-616F-E5CC-CBB2BBFE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0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450606A-8616-CA34-5489-9EFD6D66A70D}"/>
              </a:ext>
            </a:extLst>
          </p:cNvPr>
          <p:cNvSpPr/>
          <p:nvPr/>
        </p:nvSpPr>
        <p:spPr>
          <a:xfrm>
            <a:off x="7955613" y="5189221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C5659ED3-B409-398D-D977-101C62248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880" y="0"/>
            <a:ext cx="4374145" cy="946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828B867-2016-B032-E451-7E2E8AD1B4E6}"/>
              </a:ext>
            </a:extLst>
          </p:cNvPr>
          <p:cNvSpPr/>
          <p:nvPr/>
        </p:nvSpPr>
        <p:spPr>
          <a:xfrm>
            <a:off x="11584040" y="525780"/>
            <a:ext cx="641985" cy="45783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324E8556-3397-4E71-D849-6B7D0AF99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380" y="-27306"/>
            <a:ext cx="4432645" cy="95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>
            <a:extLst>
              <a:ext uri="{FF2B5EF4-FFF2-40B4-BE49-F238E27FC236}">
                <a16:creationId xmlns:a16="http://schemas.microsoft.com/office/drawing/2014/main" id="{C9A83505-4FA1-64BB-C495-40ED2A400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355" y="-81281"/>
            <a:ext cx="4432645" cy="954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194BB8B-9BA7-214A-5968-EA454ACFC072}"/>
              </a:ext>
            </a:extLst>
          </p:cNvPr>
          <p:cNvSpPr/>
          <p:nvPr/>
        </p:nvSpPr>
        <p:spPr>
          <a:xfrm>
            <a:off x="9795510" y="5926614"/>
            <a:ext cx="1931670" cy="811212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C30F5-53D5-A6DF-AFC2-62D2C0634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1" y="-50483"/>
            <a:ext cx="10515600" cy="1325563"/>
          </a:xfrm>
        </p:spPr>
        <p:txBody>
          <a:bodyPr/>
          <a:lstStyle/>
          <a:p>
            <a:r>
              <a:rPr lang="en-US" dirty="0"/>
              <a:t>Adding your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7E8B1-7A17-AA68-A3D5-BB5961BF9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5750" y="945514"/>
            <a:ext cx="6846570" cy="44037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Within your group, go to “Calendar”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on the 3 dots (Top right corner)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on Create Event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Pick the date of your </a:t>
            </a:r>
            <a:r>
              <a:rPr lang="en-US" b="1" dirty="0"/>
              <a:t>LAST </a:t>
            </a:r>
            <a:r>
              <a:rPr lang="en-US" dirty="0"/>
              <a:t>meeting (most recent meeting day/time) &amp; enter the details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“Make this event repeat” and choose the right cadence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Do NOT check “enable check in”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Add location. This will be visible to your group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“Require leader approval or form response to get on the guest list”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Click Save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433F325-5B43-CC90-0846-5CC2C67BA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54614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44ECAAD-689C-7389-13BF-F15FB25C86E0}"/>
              </a:ext>
            </a:extLst>
          </p:cNvPr>
          <p:cNvSpPr/>
          <p:nvPr/>
        </p:nvSpPr>
        <p:spPr>
          <a:xfrm>
            <a:off x="7132320" y="4374037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FCAAC7-B412-C02F-B60A-D3CE8EFF3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2579" y="11113"/>
            <a:ext cx="4879421" cy="10064272"/>
          </a:xfrm>
          <a:prstGeom prst="rect">
            <a:avLst/>
          </a:prstGeom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5C7EDF50-9E63-A140-5915-A9A5451C3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915" y="-1577658"/>
            <a:ext cx="4894085" cy="1035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8505DC6-7CE7-9A2F-3D8B-933DC67D22AC}"/>
              </a:ext>
            </a:extLst>
          </p:cNvPr>
          <p:cNvSpPr/>
          <p:nvPr/>
        </p:nvSpPr>
        <p:spPr>
          <a:xfrm>
            <a:off x="7297915" y="5397259"/>
            <a:ext cx="714515" cy="52578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35F0DDEF-9A88-528A-D837-271299D20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667" y="-1034734"/>
            <a:ext cx="5000051" cy="1081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7B58371-BBE3-B464-C053-E9D73DD52360}"/>
              </a:ext>
            </a:extLst>
          </p:cNvPr>
          <p:cNvSpPr/>
          <p:nvPr/>
        </p:nvSpPr>
        <p:spPr>
          <a:xfrm>
            <a:off x="7337386" y="1904518"/>
            <a:ext cx="86935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124AC4AC-02CE-1A98-41FD-E01A366D5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931" y="-3919579"/>
            <a:ext cx="5000051" cy="1076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ECDBB373-AB5F-08D9-74A2-87EB0B8852E5}"/>
              </a:ext>
            </a:extLst>
          </p:cNvPr>
          <p:cNvSpPr/>
          <p:nvPr/>
        </p:nvSpPr>
        <p:spPr>
          <a:xfrm>
            <a:off x="7292843" y="4964347"/>
            <a:ext cx="913897" cy="59015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8AC89B-8129-191C-3ED7-86C4E108AC07}"/>
              </a:ext>
            </a:extLst>
          </p:cNvPr>
          <p:cNvSpPr/>
          <p:nvPr/>
        </p:nvSpPr>
        <p:spPr>
          <a:xfrm>
            <a:off x="7350897" y="2160270"/>
            <a:ext cx="2136003" cy="381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9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BCDF-DB6B-51D2-9C2C-74B68182E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1D7A1-E3AE-4F3C-EF19-D32D87F321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608320" cy="4351338"/>
          </a:xfrm>
        </p:spPr>
        <p:txBody>
          <a:bodyPr/>
          <a:lstStyle/>
          <a:p>
            <a:r>
              <a:rPr lang="en-US" dirty="0"/>
              <a:t>From your group’s main menu, click “Attendance”</a:t>
            </a:r>
          </a:p>
          <a:p>
            <a:r>
              <a:rPr lang="en-US" dirty="0"/>
              <a:t>Only past meetings will appear</a:t>
            </a:r>
          </a:p>
          <a:p>
            <a:r>
              <a:rPr lang="en-US" dirty="0"/>
              <a:t>Click on your most recent meeting date</a:t>
            </a:r>
          </a:p>
          <a:p>
            <a:r>
              <a:rPr lang="en-US" dirty="0"/>
              <a:t>Check off the people who attended</a:t>
            </a:r>
          </a:p>
          <a:p>
            <a:r>
              <a:rPr lang="en-US" dirty="0"/>
              <a:t>Click Next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155E315-BA0B-E5F0-9DDC-61719D1B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54614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0C92FEC-544F-6370-F397-7E14611F9C3E}"/>
              </a:ext>
            </a:extLst>
          </p:cNvPr>
          <p:cNvSpPr/>
          <p:nvPr/>
        </p:nvSpPr>
        <p:spPr>
          <a:xfrm>
            <a:off x="7189470" y="3585367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EFEA9BE-3AC4-3934-1E90-AB2F1E899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86" y="0"/>
            <a:ext cx="4880155" cy="10508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DC2EC68-0D50-2D72-8408-7B85D7CA7278}"/>
              </a:ext>
            </a:extLst>
          </p:cNvPr>
          <p:cNvSpPr/>
          <p:nvPr/>
        </p:nvSpPr>
        <p:spPr>
          <a:xfrm>
            <a:off x="7135457" y="1690688"/>
            <a:ext cx="4366259" cy="72406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3901D1DC-4C33-6285-40DA-E58EF940B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360" y="0"/>
            <a:ext cx="4981306" cy="1072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7C4D8A4-8679-5CF8-A04C-AD7C8125A171}"/>
              </a:ext>
            </a:extLst>
          </p:cNvPr>
          <p:cNvSpPr/>
          <p:nvPr/>
        </p:nvSpPr>
        <p:spPr>
          <a:xfrm>
            <a:off x="11501716" y="3585366"/>
            <a:ext cx="690284" cy="345551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E40233-E2D7-8C35-2580-A8789BE17DF3}"/>
              </a:ext>
            </a:extLst>
          </p:cNvPr>
          <p:cNvSpPr/>
          <p:nvPr/>
        </p:nvSpPr>
        <p:spPr>
          <a:xfrm>
            <a:off x="11427689" y="534987"/>
            <a:ext cx="789851" cy="6194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9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D0385-346F-9286-8351-E7651C7D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Notes &amp; Prayer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23EF9-890E-EBB2-F887-6E728E51C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082790" cy="4351338"/>
          </a:xfrm>
        </p:spPr>
        <p:txBody>
          <a:bodyPr/>
          <a:lstStyle/>
          <a:p>
            <a:r>
              <a:rPr lang="en-US" dirty="0"/>
              <a:t>From here, you can add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notes from the meeting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prayer requests </a:t>
            </a:r>
          </a:p>
          <a:p>
            <a:r>
              <a:rPr lang="en-US" dirty="0"/>
              <a:t>You can then either send the summary &amp; Prayer requests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just the leaders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whole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Or, no 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Then, Click Save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2118A9D-1739-C910-164D-58ACB1C46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730" y="0"/>
            <a:ext cx="4065270" cy="879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39C1176-6534-CD1B-6A2C-04197B9D7F2A}"/>
              </a:ext>
            </a:extLst>
          </p:cNvPr>
          <p:cNvSpPr/>
          <p:nvPr/>
        </p:nvSpPr>
        <p:spPr>
          <a:xfrm>
            <a:off x="11559540" y="468630"/>
            <a:ext cx="632460" cy="560069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1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2D77-128E-656D-8301-6B37C2DCC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" y="330835"/>
            <a:ext cx="7117413" cy="1120775"/>
          </a:xfrm>
        </p:spPr>
        <p:txBody>
          <a:bodyPr/>
          <a:lstStyle/>
          <a:p>
            <a:r>
              <a:rPr lang="en-US" dirty="0"/>
              <a:t>Communicating with your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A589F-2224-55B7-7633-DA041165A8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You can send an email to your whole group or just the group leaders in the Messages section</a:t>
            </a:r>
          </a:p>
          <a:p>
            <a:endParaRPr lang="en-US" dirty="0"/>
          </a:p>
          <a:p>
            <a:r>
              <a:rPr lang="en-US" dirty="0"/>
              <a:t>Click on the + button to create a new message</a:t>
            </a:r>
          </a:p>
          <a:p>
            <a:endParaRPr lang="en-US" dirty="0"/>
          </a:p>
          <a:p>
            <a:r>
              <a:rPr lang="en-US" b="1" dirty="0"/>
              <a:t>Note: </a:t>
            </a:r>
            <a:r>
              <a:rPr lang="en-US" dirty="0"/>
              <a:t>The Text message feature is not ready for use just yet! This will be available in the future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27DA9B-38B8-9B3D-118B-E2651324F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0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D964C7F-B0D9-F255-BDBC-C5EC02EF6C5A}"/>
              </a:ext>
            </a:extLst>
          </p:cNvPr>
          <p:cNvSpPr/>
          <p:nvPr/>
        </p:nvSpPr>
        <p:spPr>
          <a:xfrm>
            <a:off x="7955613" y="4474076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5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FE688-3722-9A53-A493-A792F13A3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FB764-B922-4A1E-FD71-18F6C333F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7340"/>
            <a:ext cx="6659880" cy="4599623"/>
          </a:xfrm>
        </p:spPr>
        <p:txBody>
          <a:bodyPr/>
          <a:lstStyle/>
          <a:p>
            <a:r>
              <a:rPr lang="en-US" b="1" u="sng" dirty="0"/>
              <a:t>Special Days : </a:t>
            </a:r>
          </a:p>
          <a:p>
            <a:r>
              <a:rPr lang="en-US" dirty="0"/>
              <a:t>shows you the </a:t>
            </a:r>
            <a:r>
              <a:rPr lang="en-US" u="sng" dirty="0"/>
              <a:t>birthdays and anniversaries </a:t>
            </a:r>
            <a:r>
              <a:rPr lang="en-US" dirty="0"/>
              <a:t>of your group members (Day and month). </a:t>
            </a:r>
          </a:p>
          <a:p>
            <a:endParaRPr lang="en-US" dirty="0"/>
          </a:p>
          <a:p>
            <a:r>
              <a:rPr lang="en-US" b="1" u="sng" dirty="0"/>
              <a:t>Needs: </a:t>
            </a:r>
          </a:p>
          <a:p>
            <a:r>
              <a:rPr lang="en-US" dirty="0"/>
              <a:t>Gives you the ability to add needs for the group to volunteer for.</a:t>
            </a:r>
          </a:p>
          <a:p>
            <a:r>
              <a:rPr lang="en-US" dirty="0"/>
              <a:t>Ex: do you have a meal together and rotate who provides it? You can add that here. </a:t>
            </a:r>
          </a:p>
          <a:p>
            <a:r>
              <a:rPr lang="en-US" dirty="0"/>
              <a:t>It will also send them a reminder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3F31700-F29E-6BDB-7328-FDEC22D8D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3" y="-1843294"/>
            <a:ext cx="4236387" cy="917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FE3348D-3C0C-4FC3-2EF3-474FDA5E8645}"/>
              </a:ext>
            </a:extLst>
          </p:cNvPr>
          <p:cNvSpPr/>
          <p:nvPr/>
        </p:nvSpPr>
        <p:spPr>
          <a:xfrm>
            <a:off x="7955613" y="5425123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6AFB7CC-2C6C-383D-F3EE-4CF7EABD8CFD}"/>
              </a:ext>
            </a:extLst>
          </p:cNvPr>
          <p:cNvSpPr/>
          <p:nvPr/>
        </p:nvSpPr>
        <p:spPr>
          <a:xfrm>
            <a:off x="7787973" y="4769486"/>
            <a:ext cx="2956894" cy="63754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05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4CEC3-737C-2E6A-40D5-13EE71AAB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Desktop Application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A0FC5D8-81FA-53F4-2E8B-1B24EAD92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29400" y="365125"/>
            <a:ext cx="5181600" cy="4351338"/>
          </a:xfrm>
        </p:spPr>
        <p:txBody>
          <a:bodyPr/>
          <a:lstStyle/>
          <a:p>
            <a:r>
              <a:rPr lang="en-US" dirty="0"/>
              <a:t>Go to </a:t>
            </a:r>
            <a:r>
              <a:rPr lang="en-US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www.gracechapelma.ccbchurch.com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C3C20-8368-1941-0D4F-F465BF6AD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1519738"/>
            <a:ext cx="11391900" cy="533826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4802635-A0B3-0E7D-1F9E-FDC82038A770}"/>
              </a:ext>
            </a:extLst>
          </p:cNvPr>
          <p:cNvSpPr/>
          <p:nvPr/>
        </p:nvSpPr>
        <p:spPr>
          <a:xfrm>
            <a:off x="9320083" y="400757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B3D166D-AC6F-7428-04AF-5CF0E328C404}"/>
              </a:ext>
            </a:extLst>
          </p:cNvPr>
          <p:cNvSpPr/>
          <p:nvPr/>
        </p:nvSpPr>
        <p:spPr>
          <a:xfrm>
            <a:off x="381000" y="303983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2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What and Why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Group Life Vision: </a:t>
            </a:r>
          </a:p>
          <a:p>
            <a:r>
              <a:rPr lang="en-US" sz="3200" dirty="0"/>
              <a:t>	“Small groups of people practicing the way of 	Jesus together.”</a:t>
            </a:r>
          </a:p>
          <a:p>
            <a:endParaRPr lang="en-US" sz="3200" dirty="0"/>
          </a:p>
          <a:p>
            <a:r>
              <a:rPr lang="en-US" sz="3200" dirty="0"/>
              <a:t>Group Life Values:</a:t>
            </a:r>
          </a:p>
          <a:p>
            <a:r>
              <a:rPr lang="en-US" sz="3200" dirty="0"/>
              <a:t>	Spiritual Formation</a:t>
            </a:r>
          </a:p>
          <a:p>
            <a:r>
              <a:rPr lang="en-US" sz="3200" dirty="0"/>
              <a:t>	Strengthening Relationships</a:t>
            </a:r>
          </a:p>
          <a:p>
            <a:r>
              <a:rPr lang="en-US" sz="3200" dirty="0"/>
              <a:t>	Missional Living</a:t>
            </a:r>
          </a:p>
        </p:txBody>
      </p:sp>
    </p:spTree>
    <p:extLst>
      <p:ext uri="{BB962C8B-B14F-4D97-AF65-F5344CB8AC3E}">
        <p14:creationId xmlns:p14="http://schemas.microsoft.com/office/powerpoint/2010/main" val="8806377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EFB05-0BEC-180A-654E-00A657FF0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Editing your group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6DC5D1-32E1-889C-20E4-6D8F17A81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5654"/>
            <a:ext cx="10515600" cy="3391279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4BE6B9-FB2C-DA2F-5E51-9B8A7080D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46222"/>
            <a:ext cx="12192000" cy="39256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6517585-7A38-64D2-0B6F-19C19D8BD5F3}"/>
              </a:ext>
            </a:extLst>
          </p:cNvPr>
          <p:cNvSpPr/>
          <p:nvPr/>
        </p:nvSpPr>
        <p:spPr>
          <a:xfrm>
            <a:off x="9739183" y="2544536"/>
            <a:ext cx="2033717" cy="495843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8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BA745-DA95-BF39-C993-B89E7005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" y="0"/>
            <a:ext cx="10515600" cy="1325563"/>
          </a:xfrm>
        </p:spPr>
        <p:txBody>
          <a:bodyPr/>
          <a:lstStyle/>
          <a:p>
            <a:r>
              <a:rPr lang="en-US" dirty="0"/>
              <a:t>Updating your Group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83946-D048-CC5E-7F36-BDE335395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990" y="1024732"/>
            <a:ext cx="5448300" cy="4351338"/>
          </a:xfrm>
        </p:spPr>
        <p:txBody>
          <a:bodyPr/>
          <a:lstStyle/>
          <a:p>
            <a:r>
              <a:rPr lang="en-US" dirty="0"/>
              <a:t>Information updated on this page will be reflected on the group finder. Make sure it is correct!</a:t>
            </a:r>
          </a:p>
          <a:p>
            <a:r>
              <a:rPr lang="en-US" b="1" u="sng" dirty="0"/>
              <a:t>PLEASE DO NOT UPDATE YOUR GROUP NAME</a:t>
            </a:r>
          </a:p>
          <a:p>
            <a:r>
              <a:rPr lang="en-US" dirty="0"/>
              <a:t>If you would like your group to be activated or deactivated on the group finder, please reach out to your campus admin.</a:t>
            </a:r>
          </a:p>
          <a:p>
            <a:r>
              <a:rPr lang="en-US" u="sng" dirty="0"/>
              <a:t>Types of Groups:</a:t>
            </a:r>
          </a:p>
          <a:p>
            <a:r>
              <a:rPr lang="en-US" dirty="0"/>
              <a:t>Life Group</a:t>
            </a:r>
          </a:p>
          <a:p>
            <a:r>
              <a:rPr lang="en-US" dirty="0"/>
              <a:t>Life Group Course (ex: Alpha)</a:t>
            </a:r>
          </a:p>
          <a:p>
            <a:r>
              <a:rPr lang="en-US" dirty="0"/>
              <a:t>Short Term Life Group (ex: Lent series)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89744C-DC6A-2B8F-619F-ED6CB11FB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590" y="1869633"/>
            <a:ext cx="6328410" cy="498836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BAC2A05-5784-2859-A6D7-49D627365F6F}"/>
              </a:ext>
            </a:extLst>
          </p:cNvPr>
          <p:cNvSpPr/>
          <p:nvPr/>
        </p:nvSpPr>
        <p:spPr>
          <a:xfrm>
            <a:off x="7338060" y="3200401"/>
            <a:ext cx="146304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20383C-0C33-135F-7420-072D74B3698C}"/>
              </a:ext>
            </a:extLst>
          </p:cNvPr>
          <p:cNvSpPr/>
          <p:nvPr/>
        </p:nvSpPr>
        <p:spPr>
          <a:xfrm>
            <a:off x="6492240" y="5052060"/>
            <a:ext cx="4674870" cy="147447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603954B-EB44-A6C1-322C-182FF5F2F73A}"/>
              </a:ext>
            </a:extLst>
          </p:cNvPr>
          <p:cNvSpPr/>
          <p:nvPr/>
        </p:nvSpPr>
        <p:spPr>
          <a:xfrm>
            <a:off x="6492240" y="3946208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87AD7A1-54D7-B750-D530-0DA5744E7A7E}"/>
              </a:ext>
            </a:extLst>
          </p:cNvPr>
          <p:cNvSpPr/>
          <p:nvPr/>
        </p:nvSpPr>
        <p:spPr>
          <a:xfrm>
            <a:off x="5863590" y="1922497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C9C4-A62C-AE8D-F63A-CF0909D1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Updating your Group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AACF-BB11-5839-131A-7DD839E1B8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88230" cy="4351338"/>
          </a:xfrm>
        </p:spPr>
        <p:txBody>
          <a:bodyPr/>
          <a:lstStyle/>
          <a:p>
            <a:r>
              <a:rPr lang="en-US" dirty="0"/>
              <a:t>Make sure your meeting day &amp; time is correct</a:t>
            </a:r>
          </a:p>
          <a:p>
            <a:r>
              <a:rPr lang="en-US" dirty="0"/>
              <a:t>Only select area of town if your group meets on a campus or online</a:t>
            </a:r>
          </a:p>
          <a:p>
            <a:r>
              <a:rPr lang="en-US" dirty="0"/>
              <a:t>Fill in the city, state and zip code (this will help your group be found on the </a:t>
            </a:r>
            <a:r>
              <a:rPr lang="en-US" dirty="0" err="1"/>
              <a:t>groupfinder</a:t>
            </a:r>
            <a:r>
              <a:rPr lang="en-US" dirty="0"/>
              <a:t>)</a:t>
            </a:r>
          </a:p>
          <a:p>
            <a:r>
              <a:rPr lang="en-US" dirty="0"/>
              <a:t>Please do not adjust any settings on the “Options” tab, unless instructed to do so by a member of staff.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53FEDD-0C58-21F5-FFA0-9EE5A1AED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870" y="1392222"/>
            <a:ext cx="6374130" cy="546577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0C7EA5A-B84D-A582-A5F4-B79F5D973772}"/>
              </a:ext>
            </a:extLst>
          </p:cNvPr>
          <p:cNvSpPr/>
          <p:nvPr/>
        </p:nvSpPr>
        <p:spPr>
          <a:xfrm>
            <a:off x="6492240" y="4640580"/>
            <a:ext cx="4674870" cy="188595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237F77-A5CC-2A57-D5D1-132DB4812AB6}"/>
              </a:ext>
            </a:extLst>
          </p:cNvPr>
          <p:cNvSpPr/>
          <p:nvPr/>
        </p:nvSpPr>
        <p:spPr>
          <a:xfrm>
            <a:off x="6492240" y="3946208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D13328-E6EA-9113-627A-C0821DF229DB}"/>
              </a:ext>
            </a:extLst>
          </p:cNvPr>
          <p:cNvSpPr/>
          <p:nvPr/>
        </p:nvSpPr>
        <p:spPr>
          <a:xfrm>
            <a:off x="6404610" y="2717784"/>
            <a:ext cx="4301490" cy="711215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E5911B-9F81-7BF3-22DB-6F02134E6CDC}"/>
              </a:ext>
            </a:extLst>
          </p:cNvPr>
          <p:cNvSpPr/>
          <p:nvPr/>
        </p:nvSpPr>
        <p:spPr>
          <a:xfrm>
            <a:off x="6492240" y="1409226"/>
            <a:ext cx="1066800" cy="360044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0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9C05B-CD60-6637-F437-B29AA9185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8D0FE-FEA3-4A60-60CC-54057409C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690688"/>
            <a:ext cx="5741096" cy="4351338"/>
          </a:xfrm>
        </p:spPr>
        <p:txBody>
          <a:bodyPr/>
          <a:lstStyle/>
          <a:p>
            <a:r>
              <a:rPr lang="en-US" sz="3600" dirty="0"/>
              <a:t>If you have any questions or issues with </a:t>
            </a:r>
            <a:r>
              <a:rPr lang="en-US" sz="3600" b="1" u="sng" dirty="0"/>
              <a:t>CCB, </a:t>
            </a:r>
            <a:r>
              <a:rPr lang="en-US" sz="3600" dirty="0"/>
              <a:t>or the </a:t>
            </a:r>
            <a:r>
              <a:rPr lang="en-US" sz="3600" b="1" u="sng" dirty="0"/>
              <a:t>lead app</a:t>
            </a:r>
            <a:r>
              <a:rPr lang="en-US" sz="3600" dirty="0"/>
              <a:t>, please email:</a:t>
            </a:r>
          </a:p>
          <a:p>
            <a:r>
              <a:rPr lang="en-US" sz="3600" dirty="0"/>
              <a:t> CCBquestions@grace.org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34EF8-FC70-F435-0DB4-EBE515A20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5989" y="1707742"/>
            <a:ext cx="5181600" cy="4351338"/>
          </a:xfrm>
        </p:spPr>
        <p:txBody>
          <a:bodyPr/>
          <a:lstStyle/>
          <a:p>
            <a:r>
              <a:rPr lang="en-US" sz="4000" dirty="0"/>
              <a:t>If you have any questions about </a:t>
            </a:r>
            <a:r>
              <a:rPr lang="en-US" sz="4000" b="1" u="sng" dirty="0"/>
              <a:t>Groups</a:t>
            </a:r>
            <a:r>
              <a:rPr lang="en-US" sz="4000" dirty="0"/>
              <a:t>, please email your Campus admin</a:t>
            </a:r>
          </a:p>
        </p:txBody>
      </p:sp>
    </p:spTree>
    <p:extLst>
      <p:ext uri="{BB962C8B-B14F-4D97-AF65-F5344CB8AC3E}">
        <p14:creationId xmlns:p14="http://schemas.microsoft.com/office/powerpoint/2010/main" val="95894888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16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Marks of the Thriving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They show up for each other. 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communicate and connect beyond their meeting time.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have a genuine desire to grow as disciples of Jesus together.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serve one another and beyond 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They acknowledge the pain found in community, have the hard conversations, forgive one another, and move closer on the other side of conflict.</a:t>
            </a:r>
          </a:p>
          <a:p>
            <a:pPr marL="457200" indent="-457200">
              <a:buFontTx/>
              <a:buChar char="-"/>
            </a:pP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9338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45" y="2407933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By God’s Strength, </a:t>
            </a:r>
            <a:br>
              <a:rPr lang="en-US" sz="4800" dirty="0"/>
            </a:br>
            <a:r>
              <a:rPr lang="en-US" sz="4800" dirty="0"/>
              <a:t>let us “row in the same direction” </a:t>
            </a:r>
            <a:br>
              <a:rPr lang="en-US" sz="4800" dirty="0"/>
            </a:br>
            <a:r>
              <a:rPr lang="en-US" sz="4800" dirty="0"/>
              <a:t>by following the same vision.</a:t>
            </a:r>
          </a:p>
        </p:txBody>
      </p:sp>
    </p:spTree>
    <p:extLst>
      <p:ext uri="{BB962C8B-B14F-4D97-AF65-F5344CB8AC3E}">
        <p14:creationId xmlns:p14="http://schemas.microsoft.com/office/powerpoint/2010/main" val="2350936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ce Chapel Brand">
      <a:dk1>
        <a:srgbClr val="3B486C"/>
      </a:dk1>
      <a:lt1>
        <a:srgbClr val="FFFFFF"/>
      </a:lt1>
      <a:dk2>
        <a:srgbClr val="125E94"/>
      </a:dk2>
      <a:lt2>
        <a:srgbClr val="F0F6FB"/>
      </a:lt2>
      <a:accent1>
        <a:srgbClr val="FBD73B"/>
      </a:accent1>
      <a:accent2>
        <a:srgbClr val="E92B33"/>
      </a:accent2>
      <a:accent3>
        <a:srgbClr val="80CEC5"/>
      </a:accent3>
      <a:accent4>
        <a:srgbClr val="99CE9D"/>
      </a:accent4>
      <a:accent5>
        <a:srgbClr val="66AB79"/>
      </a:accent5>
      <a:accent6>
        <a:srgbClr val="3B486C"/>
      </a:accent6>
      <a:hlink>
        <a:srgbClr val="FBD73B"/>
      </a:hlink>
      <a:folHlink>
        <a:srgbClr val="67938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 Dream V2" id="{21036DA0-D013-B04B-9592-33CEECC09146}" vid="{726C7C39-E386-E34B-B015-0DBA3DAFE9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85077</TotalTime>
  <Words>2492</Words>
  <Application>Microsoft Macintosh PowerPoint</Application>
  <PresentationFormat>Widescreen</PresentationFormat>
  <Paragraphs>342</Paragraphs>
  <Slides>74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2" baseType="lpstr">
      <vt:lpstr>Arial</vt:lpstr>
      <vt:lpstr>Avenir Black</vt:lpstr>
      <vt:lpstr>Avenir Heavy</vt:lpstr>
      <vt:lpstr>Avenir Medium</vt:lpstr>
      <vt:lpstr>Calibri</vt:lpstr>
      <vt:lpstr>Soleil</vt:lpstr>
      <vt:lpstr>Wingdings</vt:lpstr>
      <vt:lpstr>Office Theme</vt:lpstr>
      <vt:lpstr>Group Leader Winter(ish) Training</vt:lpstr>
      <vt:lpstr>The What and Why of Group Life</vt:lpstr>
      <vt:lpstr>State of Group Life</vt:lpstr>
      <vt:lpstr>What We Have Learned Since the Pandemic</vt:lpstr>
      <vt:lpstr>The What and Why of Group Life</vt:lpstr>
      <vt:lpstr>Why Some Groups Don’t Make It</vt:lpstr>
      <vt:lpstr>The What and Why of Group Life</vt:lpstr>
      <vt:lpstr>The Marks of the Thriving Groups</vt:lpstr>
      <vt:lpstr>By God’s Strength,  let us “row in the same direction”  by following the same vision.</vt:lpstr>
      <vt:lpstr>The Opportunity Before Us</vt:lpstr>
      <vt:lpstr>PowerPoint Presentation</vt:lpstr>
      <vt:lpstr>The Opportunity Before Us</vt:lpstr>
      <vt:lpstr>The Opportunity Before Us</vt:lpstr>
      <vt:lpstr>Keys to Being a Non-Anxious Presence </vt:lpstr>
      <vt:lpstr>PowerPoint Presentation</vt:lpstr>
      <vt:lpstr>The What and Why of Group Life</vt:lpstr>
      <vt:lpstr>PowerPoint Presentation</vt:lpstr>
      <vt:lpstr>Resources</vt:lpstr>
      <vt:lpstr>https://grace.org/groupleaders  - Training - Content - Leader Development - More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https://grace.org/groupleaders https://grace.org/jrl https://grace.org/studyguide   </vt:lpstr>
      <vt:lpstr>Q &amp; A</vt:lpstr>
      <vt:lpstr>PowerPoint Presentation</vt:lpstr>
      <vt:lpstr>Connections</vt:lpstr>
      <vt:lpstr>WHY DO PEOPLE GO TO CHURCH?</vt:lpstr>
      <vt:lpstr>WHY DO PEOPLE GO TO CHURCH?</vt:lpstr>
      <vt:lpstr>WHY DO PEOPLE STAY AT CHURCH?</vt:lpstr>
      <vt:lpstr>WHY DO PEOPLE STAY AT CHURCH?</vt:lpstr>
      <vt:lpstr>WHAT IS THE CONNECTIONS PROCESS</vt:lpstr>
      <vt:lpstr>WHAT IS THE CONNECTIONS PROCESS</vt:lpstr>
      <vt:lpstr>WHAT IS THE CONNECTIONS PROCESS</vt:lpstr>
      <vt:lpstr>WHERE DO GROUP LEADERS COME IN?</vt:lpstr>
      <vt:lpstr>PowerPoint Presentation</vt:lpstr>
      <vt:lpstr>CCB Group Leader Training</vt:lpstr>
      <vt:lpstr>What is CCB?</vt:lpstr>
      <vt:lpstr>Step 1: Download the App</vt:lpstr>
      <vt:lpstr>Step 3: Log into The Lead App</vt:lpstr>
      <vt:lpstr>Now, Find your Group</vt:lpstr>
      <vt:lpstr>Next, check your Group Members</vt:lpstr>
      <vt:lpstr>Adding your Meeting dates</vt:lpstr>
      <vt:lpstr>Take Attendance</vt:lpstr>
      <vt:lpstr>Adding Notes &amp; Prayer Requests</vt:lpstr>
      <vt:lpstr>Communicating with your groups</vt:lpstr>
      <vt:lpstr>Other Features</vt:lpstr>
      <vt:lpstr>The Desktop Application</vt:lpstr>
      <vt:lpstr>Editing your group</vt:lpstr>
      <vt:lpstr>Updating your Group information</vt:lpstr>
      <vt:lpstr>Updating your Group information</vt:lpstr>
      <vt:lpstr>Thank you!</vt:lpstr>
      <vt:lpstr>PowerPoint Presentation</vt:lpstr>
      <vt:lpstr>CCB Group Leader Training</vt:lpstr>
      <vt:lpstr>What is CCB?</vt:lpstr>
      <vt:lpstr>Step 1: Download the App</vt:lpstr>
      <vt:lpstr>Step 3: Log into The Lead App</vt:lpstr>
      <vt:lpstr>Now, Find your Group</vt:lpstr>
      <vt:lpstr>Next, check your Group Members</vt:lpstr>
      <vt:lpstr>Adding your Meeting dates</vt:lpstr>
      <vt:lpstr>Take Attendance</vt:lpstr>
      <vt:lpstr>Adding Notes &amp; Prayer Requests</vt:lpstr>
      <vt:lpstr>Communicating with your groups</vt:lpstr>
      <vt:lpstr>Other Features</vt:lpstr>
      <vt:lpstr>The Desktop Application</vt:lpstr>
      <vt:lpstr>Editing your group</vt:lpstr>
      <vt:lpstr>Updating your Group information</vt:lpstr>
      <vt:lpstr>Updating your Group information</vt:lpstr>
      <vt:lpstr>Thank you!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</dc:title>
  <dc:creator>Yuna Oh</dc:creator>
  <cp:lastModifiedBy>Office Lexington</cp:lastModifiedBy>
  <cp:revision>152</cp:revision>
  <cp:lastPrinted>2019-08-02T17:17:01Z</cp:lastPrinted>
  <dcterms:created xsi:type="dcterms:W3CDTF">2019-07-10T18:13:50Z</dcterms:created>
  <dcterms:modified xsi:type="dcterms:W3CDTF">2024-03-02T14:24:16Z</dcterms:modified>
</cp:coreProperties>
</file>