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305" r:id="rId2"/>
    <p:sldId id="323" r:id="rId3"/>
    <p:sldId id="343" r:id="rId4"/>
    <p:sldId id="345" r:id="rId5"/>
    <p:sldId id="346" r:id="rId6"/>
    <p:sldId id="344" r:id="rId7"/>
    <p:sldId id="331" r:id="rId8"/>
    <p:sldId id="332" r:id="rId9"/>
    <p:sldId id="333" r:id="rId10"/>
    <p:sldId id="334" r:id="rId11"/>
    <p:sldId id="335" r:id="rId12"/>
    <p:sldId id="336" r:id="rId13"/>
    <p:sldId id="347" r:id="rId14"/>
    <p:sldId id="348" r:id="rId15"/>
    <p:sldId id="313" r:id="rId16"/>
    <p:sldId id="319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BAA"/>
    <a:srgbClr val="F3A8A4"/>
    <a:srgbClr val="FC996F"/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95"/>
    <p:restoredTop sz="94716"/>
  </p:normalViewPr>
  <p:slideViewPr>
    <p:cSldViewPr snapToGrid="0">
      <p:cViewPr varScale="1">
        <p:scale>
          <a:sx n="103" d="100"/>
          <a:sy n="103" d="100"/>
        </p:scale>
        <p:origin x="88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D6BC1-7756-3646-B3F5-06DFA8E9F3E1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C1EB0-A7BC-F444-8423-7C7A54B48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6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482B2-692E-13B0-DFB7-B8E82D7B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16EF24-E881-AE10-FBF9-E706F9FA1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C9C41-89A3-EF1F-3BB4-4E8FCA229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A81C7-4507-E984-FCE2-7DB01437B0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5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E289F-AC47-4C46-ABBF-3D57DB5A9705}" type="datetimeFigureOut">
              <a:rPr lang="en-US" smtClean="0"/>
              <a:t>10/13/24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nk cover with text&#10;&#10;Description automatically generated">
            <a:extLst>
              <a:ext uri="{FF2B5EF4-FFF2-40B4-BE49-F238E27FC236}">
                <a16:creationId xmlns:a16="http://schemas.microsoft.com/office/drawing/2014/main" id="{A3287F68-15E5-3942-1C1C-667E8A52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27" r="31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8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EC59328-197F-BFD6-0EC1-345D84BB7E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3F37D5-B5A9-6A5A-7DF6-05484D1C4B1B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5:13-16: Salt &amp; Light</a:t>
            </a:r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“You are the salt of the earth…You are the light of the world….”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“already but not yet”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salt as a vital necessity for everyday life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“a light to the nations” (Is. 42:6; 49:6)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What does it mean to be “salt and light”? Can you give a concrete example?</a:t>
            </a:r>
          </a:p>
        </p:txBody>
      </p:sp>
    </p:spTree>
    <p:extLst>
      <p:ext uri="{BB962C8B-B14F-4D97-AF65-F5344CB8AC3E}">
        <p14:creationId xmlns:p14="http://schemas.microsoft.com/office/powerpoint/2010/main" val="4011719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B406B4-74CD-C5AC-002D-3FC9A8787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DB74266-2DF3-A463-9B21-4439286019C3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MT. 5:17-20: Fulfillment</a:t>
            </a:r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“Do not think that I have come to abolish the Law or the Prophets; I have not come to abolish them but to fulfill them….”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completing, clarifying, demonstrating God’s purpose/intent in the Scriptures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righteousness from the inside out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lasting validity of the Hebrew Scriptures </a:t>
            </a:r>
          </a:p>
        </p:txBody>
      </p:sp>
    </p:spTree>
    <p:extLst>
      <p:ext uri="{BB962C8B-B14F-4D97-AF65-F5344CB8AC3E}">
        <p14:creationId xmlns:p14="http://schemas.microsoft.com/office/powerpoint/2010/main" val="3073945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E0DDA-A610-A75B-785C-3BF83F22B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43C3A40-CD71-5121-BA8E-6F55F8D763B7}"/>
              </a:ext>
            </a:extLst>
          </p:cNvPr>
          <p:cNvSpPr txBox="1"/>
          <p:nvPr/>
        </p:nvSpPr>
        <p:spPr>
          <a:xfrm>
            <a:off x="881605" y="742951"/>
            <a:ext cx="10428790" cy="57554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MT. 5:21-48: “Six Antitheses”</a:t>
            </a:r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“You have heard that it was said…”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“I came not to abolish but to fulfill…”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proactive, positive action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Jesus’s objection is to misuse of the law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Torah = instruction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consistency between attitude and action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internal attitudes, which are the root or source of our sinful behavior</a:t>
            </a:r>
          </a:p>
        </p:txBody>
      </p:sp>
    </p:spTree>
    <p:extLst>
      <p:ext uri="{BB962C8B-B14F-4D97-AF65-F5344CB8AC3E}">
        <p14:creationId xmlns:p14="http://schemas.microsoft.com/office/powerpoint/2010/main" val="5195151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0F7D87-928E-43EA-F554-8106126C0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7F5104-60BA-9401-4547-922CB3041863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MT. 5:21-48: “Six Antitheses”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addressing the root of the problem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anger as the root of murder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lust as the root of adultery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divorce (Deut. 24:1) &amp; oaths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nonretaliation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“If anyone slaps you on the right cheek…”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“If anyone forces you to go one mile…”</a:t>
            </a:r>
          </a:p>
        </p:txBody>
      </p:sp>
    </p:spTree>
    <p:extLst>
      <p:ext uri="{BB962C8B-B14F-4D97-AF65-F5344CB8AC3E}">
        <p14:creationId xmlns:p14="http://schemas.microsoft.com/office/powerpoint/2010/main" val="3411065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3C935D-5321-1043-4179-A90985DE2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5F73A2E-2E6D-9025-A122-9FC58001090E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MT. 5:21-48: “Six Antitheses”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rights vs. responsibilities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love of enemies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love of neighbors/God’s hatred of evil 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God’s love of all persons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love of neighbor includes even enemies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What might Jesus be saying to you </a:t>
            </a:r>
            <a:r>
              <a:rPr lang="en-US" sz="4000">
                <a:latin typeface="Baskerville" panose="02020502070401020303" pitchFamily="18" charset="0"/>
                <a:ea typeface="Baskerville" panose="02020502070401020303" pitchFamily="18" charset="0"/>
              </a:rPr>
              <a:t>personally?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1279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299EB6-57C8-51F4-144E-5AAEADEE14AD}"/>
              </a:ext>
            </a:extLst>
          </p:cNvPr>
          <p:cNvSpPr txBox="1"/>
          <p:nvPr/>
        </p:nvSpPr>
        <p:spPr>
          <a:xfrm>
            <a:off x="881605" y="859065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Announcements &amp; Reminders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Visitors Week, October 22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nd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(and 23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rd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?)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Invite cards available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Please feel free to bring treats to share!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Large-group teaching next two weeks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November 5: Global Awareness Week Women’s Groups Event in LEX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10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4FBA8-D3B8-0616-8892-CA269A82B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73A68E-40B3-9E18-F844-43CF9241795E}"/>
              </a:ext>
            </a:extLst>
          </p:cNvPr>
          <p:cNvSpPr txBox="1"/>
          <p:nvPr/>
        </p:nvSpPr>
        <p:spPr>
          <a:xfrm>
            <a:off x="881605" y="651316"/>
            <a:ext cx="10428790" cy="55553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pPr algn="ctr"/>
            <a:endParaRPr lang="en-US" sz="6000" dirty="0">
              <a:latin typeface="Beloved Sans" panose="02000505000000020004" pitchFamily="2" charset="77"/>
            </a:endParaRPr>
          </a:p>
          <a:p>
            <a:pPr algn="ctr"/>
            <a:r>
              <a:rPr lang="en-US" sz="6000" dirty="0">
                <a:latin typeface="Beloved Sans" panose="02000505000000020004" pitchFamily="2" charset="77"/>
              </a:rPr>
              <a:t>Prayer</a:t>
            </a: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6923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72CBCC-4947-38C7-09F1-FFF8F3FD3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1812DA-AF37-6FA0-842C-5037BEC070CB}"/>
              </a:ext>
            </a:extLst>
          </p:cNvPr>
          <p:cNvSpPr txBox="1"/>
          <p:nvPr/>
        </p:nvSpPr>
        <p:spPr>
          <a:xfrm>
            <a:off x="881605" y="742951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Sermon on the Mount Background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Probable location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Context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Content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Structure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26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D6DE80-BDF9-CD78-BB9E-E07C6577A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Picture 5" descr="A green field with hills and a body of water&#10;&#10;Description automatically generated">
            <a:extLst>
              <a:ext uri="{FF2B5EF4-FFF2-40B4-BE49-F238E27FC236}">
                <a16:creationId xmlns:a16="http://schemas.microsoft.com/office/drawing/2014/main" id="{B85FCC90-AC88-2C6A-2936-91C1C9F355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480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9C957B-3A7C-FCE6-4BA0-8B0C59401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11176C-79E9-D4B8-E94F-407AFE4E2A4C}"/>
              </a:ext>
            </a:extLst>
          </p:cNvPr>
          <p:cNvSpPr txBox="1"/>
          <p:nvPr/>
        </p:nvSpPr>
        <p:spPr>
          <a:xfrm>
            <a:off x="881605" y="742951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Sermon on the Mount Background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Probable location: a hillside near Capernaum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Context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Content 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510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47DBA-A28C-C353-2FD0-D8EC2586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0FD537D-F980-A86C-E1D0-FDCE68D6AE21}"/>
              </a:ext>
            </a:extLst>
          </p:cNvPr>
          <p:cNvSpPr txBox="1"/>
          <p:nvPr/>
        </p:nvSpPr>
        <p:spPr>
          <a:xfrm>
            <a:off x="881605" y="742951"/>
            <a:ext cx="10428790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Sermon on the Mount Background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Probable location: a hillside near Capernaum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Context: first of five discourses; summary of longer teaching?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Content 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81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2CB63-21CF-2646-AE00-6D519E92A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3D33A50-0CEE-1098-4182-48BD59A8AD21}"/>
              </a:ext>
            </a:extLst>
          </p:cNvPr>
          <p:cNvSpPr txBox="1"/>
          <p:nvPr/>
        </p:nvSpPr>
        <p:spPr>
          <a:xfrm>
            <a:off x="881605" y="742951"/>
            <a:ext cx="10428790" cy="58785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Sermon on the Mount Background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Probable location: a hillside near Capernaum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Context: first of five discourses; summary of longer teaching?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Content: countercultural values of God’s kingdom; “the radical reality of everyday discipleship lived in the presence and power of the kingdom of God”</a:t>
            </a:r>
          </a:p>
        </p:txBody>
      </p:sp>
    </p:spTree>
    <p:extLst>
      <p:ext uri="{BB962C8B-B14F-4D97-AF65-F5344CB8AC3E}">
        <p14:creationId xmlns:p14="http://schemas.microsoft.com/office/powerpoint/2010/main" val="12665633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C5DE5E-C4D6-B5C1-2275-414DB075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CBB16D-CCAD-C4CC-DC6A-9F594DCD7FB9}"/>
              </a:ext>
            </a:extLst>
          </p:cNvPr>
          <p:cNvSpPr txBox="1"/>
          <p:nvPr/>
        </p:nvSpPr>
        <p:spPr>
          <a:xfrm>
            <a:off x="881605" y="742951"/>
            <a:ext cx="10428790" cy="56323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5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Introduction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1-2: Setting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3-12: The Beatitudes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13-16: Jesus’ Followers (Salt and Light)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17-20: The Fulfillment of the Law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First section (“Six Antitheses”)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21-26: Murder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27-30: Adultery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31-32: Divorce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33-37: Oaths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38-42: Eye for Eye</a:t>
            </a:r>
          </a:p>
          <a:p>
            <a:pPr marL="1200150" lvl="1" indent="-742950">
              <a:buFont typeface="Arial" panose="020B0604020202020204" pitchFamily="34" charset="0"/>
              <a:buChar char="•"/>
            </a:pPr>
            <a:r>
              <a:rPr lang="en-US" sz="2600" dirty="0">
                <a:latin typeface="Baskerville" panose="02020502070401020303" pitchFamily="18" charset="0"/>
                <a:ea typeface="Baskerville" panose="02020502070401020303" pitchFamily="18" charset="0"/>
              </a:rPr>
              <a:t>vv. 43-48: Love for Enemies</a:t>
            </a:r>
          </a:p>
        </p:txBody>
      </p:sp>
    </p:spTree>
    <p:extLst>
      <p:ext uri="{BB962C8B-B14F-4D97-AF65-F5344CB8AC3E}">
        <p14:creationId xmlns:p14="http://schemas.microsoft.com/office/powerpoint/2010/main" val="420606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239E9E-4CB3-0109-05CF-F866369D4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FD26423-EC34-9F31-2991-8CA4F58DA7A5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Matthew 5:1-2: Setting</a:t>
            </a:r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“Now when Jesus saw the crowds, he went up on a mountainside and sat down. His disciples came to him, and he began to teach them.”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mountains as sites of divine revelation (Ex. 19:3)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rabbis sat to teach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crowds, disciples, all of Israel</a:t>
            </a:r>
          </a:p>
        </p:txBody>
      </p:sp>
    </p:spTree>
    <p:extLst>
      <p:ext uri="{BB962C8B-B14F-4D97-AF65-F5344CB8AC3E}">
        <p14:creationId xmlns:p14="http://schemas.microsoft.com/office/powerpoint/2010/main" val="2327853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7ABFE9-00D9-5D9B-EDAC-F602140C8C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095141-4E98-A82F-920B-6D0936A4299B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MT. 5:3-12: The Beatitudes</a:t>
            </a:r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“Blessed are the poor in spirit…”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blessings of the Kingdom of God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familiar format from OT (see Psalm 1)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reversal of expectation and of circumstance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those who most need mercy and justice, and those who bring mercy and justice to others</a:t>
            </a:r>
            <a:endParaRPr lang="en-US" sz="4000" i="1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How have </a:t>
            </a:r>
            <a:r>
              <a:rPr lang="en-US" sz="4000" b="1" i="1" dirty="0">
                <a:latin typeface="Baskerville" panose="02020502070401020303" pitchFamily="18" charset="0"/>
                <a:ea typeface="Baskerville" panose="02020502070401020303" pitchFamily="18" charset="0"/>
              </a:rPr>
              <a:t>you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experienced these blessings?</a:t>
            </a:r>
          </a:p>
        </p:txBody>
      </p:sp>
    </p:spTree>
    <p:extLst>
      <p:ext uri="{BB962C8B-B14F-4D97-AF65-F5344CB8AC3E}">
        <p14:creationId xmlns:p14="http://schemas.microsoft.com/office/powerpoint/2010/main" val="2606961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13170</TotalTime>
  <Words>619</Words>
  <Application>Microsoft Macintosh PowerPoint</Application>
  <PresentationFormat>Widescreen</PresentationFormat>
  <Paragraphs>90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4</cp:revision>
  <dcterms:created xsi:type="dcterms:W3CDTF">2023-09-23T01:00:28Z</dcterms:created>
  <dcterms:modified xsi:type="dcterms:W3CDTF">2024-10-15T03:14:22Z</dcterms:modified>
</cp:coreProperties>
</file>