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6"/>
  </p:notesMasterIdLst>
  <p:sldIdLst>
    <p:sldId id="383" r:id="rId2"/>
    <p:sldId id="256" r:id="rId3"/>
    <p:sldId id="393" r:id="rId4"/>
    <p:sldId id="371" r:id="rId5"/>
    <p:sldId id="372" r:id="rId6"/>
    <p:sldId id="373" r:id="rId7"/>
    <p:sldId id="394" r:id="rId8"/>
    <p:sldId id="395" r:id="rId9"/>
    <p:sldId id="396" r:id="rId10"/>
    <p:sldId id="397" r:id="rId11"/>
    <p:sldId id="374" r:id="rId12"/>
    <p:sldId id="398" r:id="rId13"/>
    <p:sldId id="277" r:id="rId14"/>
    <p:sldId id="376"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D8D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C21DAD-01B8-D84B-8280-3FEDF60EA4DE}" v="7" dt="2024-01-23T12:20:02.3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880"/>
  </p:normalViewPr>
  <p:slideViewPr>
    <p:cSldViewPr snapToGrid="0">
      <p:cViewPr varScale="1">
        <p:scale>
          <a:sx n="102" d="100"/>
          <a:sy n="102" d="100"/>
        </p:scale>
        <p:origin x="952"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A0E52B-5A01-5A4F-8B40-657BD6BD4ABB}" type="datetimeFigureOut">
              <a:rPr lang="en-US" smtClean="0"/>
              <a:t>1/23/24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14FF9F-ABB1-E54A-A798-003098238CDA}" type="slidenum">
              <a:rPr lang="en-US" smtClean="0"/>
              <a:t>‹#›</a:t>
            </a:fld>
            <a:endParaRPr lang="en-US"/>
          </a:p>
        </p:txBody>
      </p:sp>
    </p:spTree>
    <p:extLst>
      <p:ext uri="{BB962C8B-B14F-4D97-AF65-F5344CB8AC3E}">
        <p14:creationId xmlns:p14="http://schemas.microsoft.com/office/powerpoint/2010/main" val="806091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D14FF9F-ABB1-E54A-A798-003098238CDA}" type="slidenum">
              <a:rPr lang="en-US" smtClean="0"/>
              <a:t>3</a:t>
            </a:fld>
            <a:endParaRPr lang="en-US"/>
          </a:p>
        </p:txBody>
      </p:sp>
    </p:spTree>
    <p:extLst>
      <p:ext uri="{BB962C8B-B14F-4D97-AF65-F5344CB8AC3E}">
        <p14:creationId xmlns:p14="http://schemas.microsoft.com/office/powerpoint/2010/main" val="18012420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D14FF9F-ABB1-E54A-A798-003098238CDA}" type="slidenum">
              <a:rPr lang="en-US" smtClean="0"/>
              <a:t>13</a:t>
            </a:fld>
            <a:endParaRPr lang="en-US"/>
          </a:p>
        </p:txBody>
      </p:sp>
    </p:spTree>
    <p:extLst>
      <p:ext uri="{BB962C8B-B14F-4D97-AF65-F5344CB8AC3E}">
        <p14:creationId xmlns:p14="http://schemas.microsoft.com/office/powerpoint/2010/main" val="32448670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B796D-2950-57D4-FEAC-8D3D3E4861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80ED07A-66D4-E8EF-9C7A-AF8DD03CA3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B17E4D-5066-3C1B-E781-708B470BD64C}"/>
              </a:ext>
            </a:extLst>
          </p:cNvPr>
          <p:cNvSpPr>
            <a:spLocks noGrp="1"/>
          </p:cNvSpPr>
          <p:nvPr>
            <p:ph type="dt" sz="half" idx="10"/>
          </p:nvPr>
        </p:nvSpPr>
        <p:spPr/>
        <p:txBody>
          <a:bodyPr/>
          <a:lstStyle/>
          <a:p>
            <a:fld id="{C8ABB416-A0B3-1D44-803F-40445FE9373A}" type="datetime1">
              <a:rPr lang="en-US" smtClean="0"/>
              <a:t>1/23/24</a:t>
            </a:fld>
            <a:endParaRPr lang="en-US"/>
          </a:p>
        </p:txBody>
      </p:sp>
      <p:sp>
        <p:nvSpPr>
          <p:cNvPr id="5" name="Footer Placeholder 4">
            <a:extLst>
              <a:ext uri="{FF2B5EF4-FFF2-40B4-BE49-F238E27FC236}">
                <a16:creationId xmlns:a16="http://schemas.microsoft.com/office/drawing/2014/main" id="{1D791072-39C5-8459-CCCD-94C1199C54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0EF18B-0176-11C6-9448-01258D92C1BE}"/>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970407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0F3DE-EA24-EEFE-0143-3B93A3AC347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D5802B-BE5C-C9E9-29E6-70D0CEC40F0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E1B8AA-951D-7A8B-5C43-CA99C7AC3F51}"/>
              </a:ext>
            </a:extLst>
          </p:cNvPr>
          <p:cNvSpPr>
            <a:spLocks noGrp="1"/>
          </p:cNvSpPr>
          <p:nvPr>
            <p:ph type="dt" sz="half" idx="10"/>
          </p:nvPr>
        </p:nvSpPr>
        <p:spPr/>
        <p:txBody>
          <a:bodyPr/>
          <a:lstStyle/>
          <a:p>
            <a:fld id="{FC2B0A76-DD41-5240-9E4F-287A078C2E97}" type="datetime1">
              <a:rPr lang="en-US" smtClean="0"/>
              <a:t>1/23/24</a:t>
            </a:fld>
            <a:endParaRPr lang="en-US"/>
          </a:p>
        </p:txBody>
      </p:sp>
      <p:sp>
        <p:nvSpPr>
          <p:cNvPr id="5" name="Footer Placeholder 4">
            <a:extLst>
              <a:ext uri="{FF2B5EF4-FFF2-40B4-BE49-F238E27FC236}">
                <a16:creationId xmlns:a16="http://schemas.microsoft.com/office/drawing/2014/main" id="{DBF5F1C0-2E3D-04AF-FECA-D307456F9F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ADE8F5-2A41-ED50-3E0D-18B8734C74C6}"/>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840889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4CA0A6-558F-4352-8854-F3327BE868B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31748B0-EDBE-7A6D-FAC5-1B796144D7D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789CE0-3C00-B810-28A5-918CAF3AF009}"/>
              </a:ext>
            </a:extLst>
          </p:cNvPr>
          <p:cNvSpPr>
            <a:spLocks noGrp="1"/>
          </p:cNvSpPr>
          <p:nvPr>
            <p:ph type="dt" sz="half" idx="10"/>
          </p:nvPr>
        </p:nvSpPr>
        <p:spPr/>
        <p:txBody>
          <a:bodyPr/>
          <a:lstStyle/>
          <a:p>
            <a:fld id="{9CB165DB-AA01-004B-849C-274B56F14D87}" type="datetime1">
              <a:rPr lang="en-US" smtClean="0"/>
              <a:t>1/23/24</a:t>
            </a:fld>
            <a:endParaRPr lang="en-US"/>
          </a:p>
        </p:txBody>
      </p:sp>
      <p:sp>
        <p:nvSpPr>
          <p:cNvPr id="5" name="Footer Placeholder 4">
            <a:extLst>
              <a:ext uri="{FF2B5EF4-FFF2-40B4-BE49-F238E27FC236}">
                <a16:creationId xmlns:a16="http://schemas.microsoft.com/office/drawing/2014/main" id="{911D8282-9E69-6553-3D31-B171360401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76EA57-7421-8085-D118-EF9436938B14}"/>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4281513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B6B56-34EF-64A5-E8E3-18935EDCF6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CF212E1-90A9-067F-665D-DE59532BCD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C88135-C3C9-96E2-C623-C3BEB44D1E06}"/>
              </a:ext>
            </a:extLst>
          </p:cNvPr>
          <p:cNvSpPr>
            <a:spLocks noGrp="1"/>
          </p:cNvSpPr>
          <p:nvPr>
            <p:ph type="dt" sz="half" idx="10"/>
          </p:nvPr>
        </p:nvSpPr>
        <p:spPr/>
        <p:txBody>
          <a:bodyPr/>
          <a:lstStyle/>
          <a:p>
            <a:fld id="{4D5AD195-6CD9-214F-9A64-ACBA43E28F7B}" type="datetime1">
              <a:rPr lang="en-US" smtClean="0"/>
              <a:t>1/23/24</a:t>
            </a:fld>
            <a:endParaRPr lang="en-US"/>
          </a:p>
        </p:txBody>
      </p:sp>
      <p:sp>
        <p:nvSpPr>
          <p:cNvPr id="5" name="Footer Placeholder 4">
            <a:extLst>
              <a:ext uri="{FF2B5EF4-FFF2-40B4-BE49-F238E27FC236}">
                <a16:creationId xmlns:a16="http://schemas.microsoft.com/office/drawing/2014/main" id="{BA8524D8-421D-F60C-D4DC-00628295B1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35F1D8-530E-9B42-61A2-824AC3BF3F7D}"/>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8307087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A6CA3-6F8B-9D9B-98BA-F9E3ECFCC8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15329F3-B770-D6AB-0B4E-9A408708D9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FF60D25-2ECD-BCB5-81D2-65D408791ABD}"/>
              </a:ext>
            </a:extLst>
          </p:cNvPr>
          <p:cNvSpPr>
            <a:spLocks noGrp="1"/>
          </p:cNvSpPr>
          <p:nvPr>
            <p:ph type="dt" sz="half" idx="10"/>
          </p:nvPr>
        </p:nvSpPr>
        <p:spPr/>
        <p:txBody>
          <a:bodyPr/>
          <a:lstStyle/>
          <a:p>
            <a:fld id="{6A6EF514-EA0C-F145-905C-90C607743476}" type="datetime1">
              <a:rPr lang="en-US" smtClean="0"/>
              <a:t>1/23/24</a:t>
            </a:fld>
            <a:endParaRPr lang="en-US"/>
          </a:p>
        </p:txBody>
      </p:sp>
      <p:sp>
        <p:nvSpPr>
          <p:cNvPr id="5" name="Footer Placeholder 4">
            <a:extLst>
              <a:ext uri="{FF2B5EF4-FFF2-40B4-BE49-F238E27FC236}">
                <a16:creationId xmlns:a16="http://schemas.microsoft.com/office/drawing/2014/main" id="{29F3643D-1A9D-0600-989E-48EE0F273E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58A03C-FE0A-BE29-BCF7-F2ACF2DC1688}"/>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940906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37E5E-B23F-477B-F7FD-C4FDB6144B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F9636DA-97E4-91E2-DD14-72DC3A967FF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012F426-2F37-2945-4593-DF5023655F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88715E8-A998-17F8-4272-01A2CE832B85}"/>
              </a:ext>
            </a:extLst>
          </p:cNvPr>
          <p:cNvSpPr>
            <a:spLocks noGrp="1"/>
          </p:cNvSpPr>
          <p:nvPr>
            <p:ph type="dt" sz="half" idx="10"/>
          </p:nvPr>
        </p:nvSpPr>
        <p:spPr/>
        <p:txBody>
          <a:bodyPr/>
          <a:lstStyle/>
          <a:p>
            <a:fld id="{B3B96FD3-7A60-D64D-BAC8-1902D50D9164}" type="datetime1">
              <a:rPr lang="en-US" smtClean="0"/>
              <a:t>1/23/24</a:t>
            </a:fld>
            <a:endParaRPr lang="en-US"/>
          </a:p>
        </p:txBody>
      </p:sp>
      <p:sp>
        <p:nvSpPr>
          <p:cNvPr id="6" name="Footer Placeholder 5">
            <a:extLst>
              <a:ext uri="{FF2B5EF4-FFF2-40B4-BE49-F238E27FC236}">
                <a16:creationId xmlns:a16="http://schemas.microsoft.com/office/drawing/2014/main" id="{C1A4564D-5DB1-C27A-F6D7-0C61A67B51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343A86-11A4-0724-4F75-3B7FA345C208}"/>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951211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BE500-6AF7-5793-B803-B003B986D2C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B894076-F0A1-A268-2F7B-C32D24F778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50C0E24-264C-FB6A-A771-4874B6085BF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1D2C8DB-3995-0889-B7B8-27C1286960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6552D7-21A1-5521-15FF-918AEED027C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15F23B0-D20F-7DD4-1137-DFC14652CAF1}"/>
              </a:ext>
            </a:extLst>
          </p:cNvPr>
          <p:cNvSpPr>
            <a:spLocks noGrp="1"/>
          </p:cNvSpPr>
          <p:nvPr>
            <p:ph type="dt" sz="half" idx="10"/>
          </p:nvPr>
        </p:nvSpPr>
        <p:spPr/>
        <p:txBody>
          <a:bodyPr/>
          <a:lstStyle/>
          <a:p>
            <a:fld id="{00A9E911-8185-334A-8604-BC6225C1A8F2}" type="datetime1">
              <a:rPr lang="en-US" smtClean="0"/>
              <a:t>1/23/24</a:t>
            </a:fld>
            <a:endParaRPr lang="en-US"/>
          </a:p>
        </p:txBody>
      </p:sp>
      <p:sp>
        <p:nvSpPr>
          <p:cNvPr id="8" name="Footer Placeholder 7">
            <a:extLst>
              <a:ext uri="{FF2B5EF4-FFF2-40B4-BE49-F238E27FC236}">
                <a16:creationId xmlns:a16="http://schemas.microsoft.com/office/drawing/2014/main" id="{A17CD97A-2403-5BCA-973C-514525F50DD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C8BDCB-3595-A91F-A88A-5A3E6B011C81}"/>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163469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477BF-711E-81E4-5FF9-7519C297FB6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5A2EE31-F4F5-11B8-05F5-AF7F99B64E99}"/>
              </a:ext>
            </a:extLst>
          </p:cNvPr>
          <p:cNvSpPr>
            <a:spLocks noGrp="1"/>
          </p:cNvSpPr>
          <p:nvPr>
            <p:ph type="dt" sz="half" idx="10"/>
          </p:nvPr>
        </p:nvSpPr>
        <p:spPr/>
        <p:txBody>
          <a:bodyPr/>
          <a:lstStyle/>
          <a:p>
            <a:fld id="{B8E59F24-79C5-C443-9468-6578C4318F30}" type="datetime1">
              <a:rPr lang="en-US" smtClean="0"/>
              <a:t>1/23/24</a:t>
            </a:fld>
            <a:endParaRPr lang="en-US"/>
          </a:p>
        </p:txBody>
      </p:sp>
      <p:sp>
        <p:nvSpPr>
          <p:cNvPr id="4" name="Footer Placeholder 3">
            <a:extLst>
              <a:ext uri="{FF2B5EF4-FFF2-40B4-BE49-F238E27FC236}">
                <a16:creationId xmlns:a16="http://schemas.microsoft.com/office/drawing/2014/main" id="{FDEE07FA-0000-1758-2BCE-63D7C680C46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5170AE8-C5AB-70FD-525C-F9B7AD41F164}"/>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543437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0EC741-7FF5-E9EA-48CB-BD764A7CA7CC}"/>
              </a:ext>
            </a:extLst>
          </p:cNvPr>
          <p:cNvSpPr>
            <a:spLocks noGrp="1"/>
          </p:cNvSpPr>
          <p:nvPr>
            <p:ph type="dt" sz="half" idx="10"/>
          </p:nvPr>
        </p:nvSpPr>
        <p:spPr/>
        <p:txBody>
          <a:bodyPr/>
          <a:lstStyle/>
          <a:p>
            <a:fld id="{8F9935D3-C192-094B-B4DC-F451CE22A6F4}" type="datetime1">
              <a:rPr lang="en-US" smtClean="0"/>
              <a:t>1/23/24</a:t>
            </a:fld>
            <a:endParaRPr lang="en-US"/>
          </a:p>
        </p:txBody>
      </p:sp>
      <p:sp>
        <p:nvSpPr>
          <p:cNvPr id="3" name="Footer Placeholder 2">
            <a:extLst>
              <a:ext uri="{FF2B5EF4-FFF2-40B4-BE49-F238E27FC236}">
                <a16:creationId xmlns:a16="http://schemas.microsoft.com/office/drawing/2014/main" id="{D5F9516E-63A4-1A0C-160D-EF61BE7A6A8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9A07E3C-E5F2-3F72-73D2-672601EE0D5A}"/>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01742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188A1-DEDE-6625-ADAC-CFD5F7B129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B865E3F-2396-084C-59C9-0F3BDD15BE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3A3E2C-F77D-D0B9-9AF4-CD5F3F1ECD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4A7A6D-CA26-63EE-444C-3330B2DC3835}"/>
              </a:ext>
            </a:extLst>
          </p:cNvPr>
          <p:cNvSpPr>
            <a:spLocks noGrp="1"/>
          </p:cNvSpPr>
          <p:nvPr>
            <p:ph type="dt" sz="half" idx="10"/>
          </p:nvPr>
        </p:nvSpPr>
        <p:spPr/>
        <p:txBody>
          <a:bodyPr/>
          <a:lstStyle/>
          <a:p>
            <a:fld id="{D8C21050-2E80-EB49-9CD3-4623E62C2486}" type="datetime1">
              <a:rPr lang="en-US" smtClean="0"/>
              <a:t>1/23/24</a:t>
            </a:fld>
            <a:endParaRPr lang="en-US"/>
          </a:p>
        </p:txBody>
      </p:sp>
      <p:sp>
        <p:nvSpPr>
          <p:cNvPr id="6" name="Footer Placeholder 5">
            <a:extLst>
              <a:ext uri="{FF2B5EF4-FFF2-40B4-BE49-F238E27FC236}">
                <a16:creationId xmlns:a16="http://schemas.microsoft.com/office/drawing/2014/main" id="{29E19CC7-1D9D-CF36-8A4A-403AD5053F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A4AAF8-8987-CAC1-D29D-40D8699B7F10}"/>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005615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37138-ACC6-0A11-3936-98895A509A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B1A0BAB-E8B2-D9BC-9B9D-F8886AC73F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C16D05F-0D35-1B9D-D245-7AD3A5D372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1670B3-8BF4-23A7-415F-3761EC92583A}"/>
              </a:ext>
            </a:extLst>
          </p:cNvPr>
          <p:cNvSpPr>
            <a:spLocks noGrp="1"/>
          </p:cNvSpPr>
          <p:nvPr>
            <p:ph type="dt" sz="half" idx="10"/>
          </p:nvPr>
        </p:nvSpPr>
        <p:spPr/>
        <p:txBody>
          <a:bodyPr/>
          <a:lstStyle/>
          <a:p>
            <a:fld id="{EC553714-EB9D-6047-B842-1D97A25EF04D}" type="datetime1">
              <a:rPr lang="en-US" smtClean="0"/>
              <a:t>1/23/24</a:t>
            </a:fld>
            <a:endParaRPr lang="en-US"/>
          </a:p>
        </p:txBody>
      </p:sp>
      <p:sp>
        <p:nvSpPr>
          <p:cNvPr id="6" name="Footer Placeholder 5">
            <a:extLst>
              <a:ext uri="{FF2B5EF4-FFF2-40B4-BE49-F238E27FC236}">
                <a16:creationId xmlns:a16="http://schemas.microsoft.com/office/drawing/2014/main" id="{FBE7ED22-24B9-2A6B-2BC9-715A4E6F3C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A58449-32BC-78BB-D009-DC530C3F8E73}"/>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695869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BD8DEC">
            <a:alpha val="67059"/>
          </a:srgb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8749B0-8268-D32B-D1E2-54F7273F4D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355EDF-66F8-DF86-EF8D-A857511D6A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371606-CBAC-55AC-8A89-75A41641CF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16B74E-F5E2-644A-9C90-2422E95170A1}" type="datetime1">
              <a:rPr lang="en-US" smtClean="0"/>
              <a:t>1/23/24</a:t>
            </a:fld>
            <a:endParaRPr lang="en-US"/>
          </a:p>
        </p:txBody>
      </p:sp>
      <p:sp>
        <p:nvSpPr>
          <p:cNvPr id="5" name="Footer Placeholder 4">
            <a:extLst>
              <a:ext uri="{FF2B5EF4-FFF2-40B4-BE49-F238E27FC236}">
                <a16:creationId xmlns:a16="http://schemas.microsoft.com/office/drawing/2014/main" id="{14F1DB41-2E63-BF0A-16EA-5C7C693765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D5A70FB-4A0C-BAD4-2DE8-CAFC3A514D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735480-A0D1-2B44-94A9-761DF96CAE4D}" type="slidenum">
              <a:rPr lang="en-US" smtClean="0"/>
              <a:t>‹#›</a:t>
            </a:fld>
            <a:endParaRPr lang="en-US"/>
          </a:p>
        </p:txBody>
      </p:sp>
    </p:spTree>
    <p:extLst>
      <p:ext uri="{BB962C8B-B14F-4D97-AF65-F5344CB8AC3E}">
        <p14:creationId xmlns:p14="http://schemas.microsoft.com/office/powerpoint/2010/main" val="6143045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8" name="Rectangle 205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7" name="Rectangle 2056">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9" name="Rectangle 2058">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1" name="Rectangle 2060">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Typography: Deuteronomy 3:22 - YMI">
            <a:extLst>
              <a:ext uri="{FF2B5EF4-FFF2-40B4-BE49-F238E27FC236}">
                <a16:creationId xmlns:a16="http://schemas.microsoft.com/office/drawing/2014/main" id="{18662F2A-9F78-B4C6-8091-867A76342D4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124200" y="457200"/>
            <a:ext cx="5943600" cy="5943600"/>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24318C6A-FC97-995A-D1D4-0C6450F29946}"/>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pPr>
            <a:fld id="{34735480-A0D1-2B44-94A9-761DF96CAE4D}" type="slidenum">
              <a:rPr lang="en-US" sz="1100">
                <a:solidFill>
                  <a:srgbClr val="FFFFFF"/>
                </a:solidFill>
              </a:rPr>
              <a:pPr>
                <a:spcAft>
                  <a:spcPts val="600"/>
                </a:spcAft>
              </a:pPr>
              <a:t>1</a:t>
            </a:fld>
            <a:endParaRPr lang="en-US" sz="1100">
              <a:solidFill>
                <a:srgbClr val="FFFFFF"/>
              </a:solidFill>
            </a:endParaRPr>
          </a:p>
        </p:txBody>
      </p:sp>
    </p:spTree>
    <p:extLst>
      <p:ext uri="{BB962C8B-B14F-4D97-AF65-F5344CB8AC3E}">
        <p14:creationId xmlns:p14="http://schemas.microsoft.com/office/powerpoint/2010/main" val="17677076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Exodus 15:1-21</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“The Song of Moses and Miriam” or “The Song at the Sea”</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v. 1: “Moses and the Israelites sang this song”; v. 21: “Miriam sang to them”</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v. 3: “The LORD is a warrior; the LORD is his name.” </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v. 4: “Pharaoh’s chariots and his army he has hurled into the sea. The best of Pharaoh’s officers are drowned in the Red Sea.”</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salvation and judgment</a:t>
            </a:r>
          </a:p>
        </p:txBody>
      </p:sp>
      <p:sp>
        <p:nvSpPr>
          <p:cNvPr id="2" name="Slide Number Placeholder 1">
            <a:extLst>
              <a:ext uri="{FF2B5EF4-FFF2-40B4-BE49-F238E27FC236}">
                <a16:creationId xmlns:a16="http://schemas.microsoft.com/office/drawing/2014/main" id="{02CDD421-D41B-69F3-0601-D4DEB3112725}"/>
              </a:ext>
            </a:extLst>
          </p:cNvPr>
          <p:cNvSpPr>
            <a:spLocks noGrp="1"/>
          </p:cNvSpPr>
          <p:nvPr>
            <p:ph type="sldNum" sz="quarter" idx="12"/>
          </p:nvPr>
        </p:nvSpPr>
        <p:spPr/>
        <p:txBody>
          <a:bodyPr/>
          <a:lstStyle/>
          <a:p>
            <a:fld id="{34735480-A0D1-2B44-94A9-761DF96CAE4D}" type="slidenum">
              <a:rPr lang="en-US" smtClean="0"/>
              <a:t>10</a:t>
            </a:fld>
            <a:endParaRPr lang="en-US"/>
          </a:p>
        </p:txBody>
      </p:sp>
    </p:spTree>
    <p:extLst>
      <p:ext uri="{BB962C8B-B14F-4D97-AF65-F5344CB8AC3E}">
        <p14:creationId xmlns:p14="http://schemas.microsoft.com/office/powerpoint/2010/main" val="17408057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Divine Warrior Theme </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God fights on behalf of his people</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God’s victory over the forces of chaos in creation</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God battles against his people when they trust in other gods, forget his teachings, and commit injustice</a:t>
            </a: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02CDD421-D41B-69F3-0601-D4DEB3112725}"/>
              </a:ext>
            </a:extLst>
          </p:cNvPr>
          <p:cNvSpPr>
            <a:spLocks noGrp="1"/>
          </p:cNvSpPr>
          <p:nvPr>
            <p:ph type="sldNum" sz="quarter" idx="12"/>
          </p:nvPr>
        </p:nvSpPr>
        <p:spPr/>
        <p:txBody>
          <a:bodyPr/>
          <a:lstStyle/>
          <a:p>
            <a:fld id="{34735480-A0D1-2B44-94A9-761DF96CAE4D}" type="slidenum">
              <a:rPr lang="en-US" smtClean="0"/>
              <a:t>11</a:t>
            </a:fld>
            <a:endParaRPr lang="en-US"/>
          </a:p>
        </p:txBody>
      </p:sp>
    </p:spTree>
    <p:extLst>
      <p:ext uri="{BB962C8B-B14F-4D97-AF65-F5344CB8AC3E}">
        <p14:creationId xmlns:p14="http://schemas.microsoft.com/office/powerpoint/2010/main" val="29168082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Divine Warrior Theme, cont. </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The Messiah: “a future royal figure sent by God who will bring salvation to God’s people and the world and establish a kingdom characterized by features like peace and justice.” (Wolter Rose)</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The Day of the Lord: God’s decisive intervention in history for the purpose of judgment</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Spiritual battle</a:t>
            </a: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02CDD421-D41B-69F3-0601-D4DEB3112725}"/>
              </a:ext>
            </a:extLst>
          </p:cNvPr>
          <p:cNvSpPr>
            <a:spLocks noGrp="1"/>
          </p:cNvSpPr>
          <p:nvPr>
            <p:ph type="sldNum" sz="quarter" idx="12"/>
          </p:nvPr>
        </p:nvSpPr>
        <p:spPr/>
        <p:txBody>
          <a:bodyPr/>
          <a:lstStyle/>
          <a:p>
            <a:fld id="{34735480-A0D1-2B44-94A9-761DF96CAE4D}" type="slidenum">
              <a:rPr lang="en-US" smtClean="0"/>
              <a:t>12</a:t>
            </a:fld>
            <a:endParaRPr lang="en-US"/>
          </a:p>
        </p:txBody>
      </p:sp>
    </p:spTree>
    <p:extLst>
      <p:ext uri="{BB962C8B-B14F-4D97-AF65-F5344CB8AC3E}">
        <p14:creationId xmlns:p14="http://schemas.microsoft.com/office/powerpoint/2010/main" val="10166456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28663"/>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Looking ahead</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In what ways can I see congruence or harmony between the image of God as Divine Warrior and the image of God as prince of peace?</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In what area of your life do you need God to “fight for you” (Deut. 3:22)?</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Next week (1/30): “God of Peace”</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Judges 6:1-24; </a:t>
            </a:r>
            <a:r>
              <a:rPr lang="en-US" sz="4000" b="1" dirty="0">
                <a:latin typeface="Baskerville" panose="02020502070401020303" pitchFamily="18" charset="0"/>
                <a:ea typeface="Baskerville" panose="02020502070401020303" pitchFamily="18" charset="0"/>
              </a:rPr>
              <a:t>Isaiah 9:1-7</a:t>
            </a:r>
            <a:r>
              <a:rPr lang="en-US" sz="4000" dirty="0">
                <a:latin typeface="Baskerville" panose="02020502070401020303" pitchFamily="18" charset="0"/>
                <a:ea typeface="Baskerville" panose="02020502070401020303" pitchFamily="18" charset="0"/>
              </a:rPr>
              <a:t>; Phil. 4:4-9</a:t>
            </a:r>
          </a:p>
        </p:txBody>
      </p:sp>
      <p:sp>
        <p:nvSpPr>
          <p:cNvPr id="2" name="Slide Number Placeholder 1">
            <a:extLst>
              <a:ext uri="{FF2B5EF4-FFF2-40B4-BE49-F238E27FC236}">
                <a16:creationId xmlns:a16="http://schemas.microsoft.com/office/drawing/2014/main" id="{5E6B2172-8FDD-2CF1-1471-3EB138AFC6D7}"/>
              </a:ext>
            </a:extLst>
          </p:cNvPr>
          <p:cNvSpPr>
            <a:spLocks noGrp="1"/>
          </p:cNvSpPr>
          <p:nvPr>
            <p:ph type="sldNum" sz="quarter" idx="12"/>
          </p:nvPr>
        </p:nvSpPr>
        <p:spPr/>
        <p:txBody>
          <a:bodyPr/>
          <a:lstStyle/>
          <a:p>
            <a:fld id="{34735480-A0D1-2B44-94A9-761DF96CAE4D}" type="slidenum">
              <a:rPr lang="en-US" smtClean="0"/>
              <a:t>13</a:t>
            </a:fld>
            <a:endParaRPr lang="en-US"/>
          </a:p>
        </p:txBody>
      </p:sp>
    </p:spTree>
    <p:extLst>
      <p:ext uri="{BB962C8B-B14F-4D97-AF65-F5344CB8AC3E}">
        <p14:creationId xmlns:p14="http://schemas.microsoft.com/office/powerpoint/2010/main" val="19205157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584C92E-9BA4-FC6B-6F27-10223ABE7E6D}"/>
              </a:ext>
            </a:extLst>
          </p:cNvPr>
          <p:cNvSpPr>
            <a:spLocks noGrp="1"/>
          </p:cNvSpPr>
          <p:nvPr>
            <p:ph type="sldNum" sz="quarter" idx="12"/>
          </p:nvPr>
        </p:nvSpPr>
        <p:spPr/>
        <p:txBody>
          <a:bodyPr/>
          <a:lstStyle/>
          <a:p>
            <a:fld id="{34735480-A0D1-2B44-94A9-761DF96CAE4D}" type="slidenum">
              <a:rPr lang="en-US" smtClean="0"/>
              <a:t>14</a:t>
            </a:fld>
            <a:endParaRPr lang="en-US"/>
          </a:p>
        </p:txBody>
      </p:sp>
    </p:spTree>
    <p:extLst>
      <p:ext uri="{BB962C8B-B14F-4D97-AF65-F5344CB8AC3E}">
        <p14:creationId xmlns:p14="http://schemas.microsoft.com/office/powerpoint/2010/main" val="3986093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purple and white logo&#10;&#10;Description automatically generated">
            <a:extLst>
              <a:ext uri="{FF2B5EF4-FFF2-40B4-BE49-F238E27FC236}">
                <a16:creationId xmlns:a16="http://schemas.microsoft.com/office/drawing/2014/main" id="{BD65FABD-5DC4-70F2-B71D-C604F61FB8B2}"/>
              </a:ext>
            </a:extLst>
          </p:cNvPr>
          <p:cNvPicPr>
            <a:picLocks noChangeAspect="1"/>
          </p:cNvPicPr>
          <p:nvPr/>
        </p:nvPicPr>
        <p:blipFill rotWithShape="1">
          <a:blip r:embed="rId2"/>
          <a:srcRect t="19"/>
          <a:stretch/>
        </p:blipFill>
        <p:spPr>
          <a:xfrm>
            <a:off x="20" y="0"/>
            <a:ext cx="12194260" cy="6858000"/>
          </a:xfrm>
          <a:prstGeom prst="rect">
            <a:avLst/>
          </a:prstGeom>
        </p:spPr>
      </p:pic>
    </p:spTree>
    <p:extLst>
      <p:ext uri="{BB962C8B-B14F-4D97-AF65-F5344CB8AC3E}">
        <p14:creationId xmlns:p14="http://schemas.microsoft.com/office/powerpoint/2010/main" val="598163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bowl of cookies and a cup of tea&#10;&#10;Description automatically generated">
            <a:extLst>
              <a:ext uri="{FF2B5EF4-FFF2-40B4-BE49-F238E27FC236}">
                <a16:creationId xmlns:a16="http://schemas.microsoft.com/office/drawing/2014/main" id="{C6E9DFAC-8BE3-A2AC-F91E-D3E506AF052C}"/>
              </a:ext>
            </a:extLst>
          </p:cNvPr>
          <p:cNvPicPr>
            <a:picLocks noChangeAspect="1"/>
          </p:cNvPicPr>
          <p:nvPr/>
        </p:nvPicPr>
        <p:blipFill rotWithShape="1">
          <a:blip r:embed="rId3"/>
          <a:srcRect t="19"/>
          <a:stretch/>
        </p:blipFill>
        <p:spPr>
          <a:xfrm>
            <a:off x="20" y="1282"/>
            <a:ext cx="12191980" cy="6856718"/>
          </a:xfrm>
          <a:prstGeom prst="rect">
            <a:avLst/>
          </a:prstGeom>
        </p:spPr>
      </p:pic>
      <p:sp>
        <p:nvSpPr>
          <p:cNvPr id="2" name="Slide Number Placeholder 1">
            <a:extLst>
              <a:ext uri="{FF2B5EF4-FFF2-40B4-BE49-F238E27FC236}">
                <a16:creationId xmlns:a16="http://schemas.microsoft.com/office/drawing/2014/main" id="{C28E2335-1358-8E3B-57AC-E56326B810EF}"/>
              </a:ext>
            </a:extLst>
          </p:cNvPr>
          <p:cNvSpPr>
            <a:spLocks noGrp="1"/>
          </p:cNvSpPr>
          <p:nvPr>
            <p:ph type="sldNum" sz="quarter" idx="12"/>
          </p:nvPr>
        </p:nvSpPr>
        <p:spPr>
          <a:xfrm>
            <a:off x="8610600" y="6356350"/>
            <a:ext cx="2743200" cy="365125"/>
          </a:xfrm>
        </p:spPr>
        <p:txBody>
          <a:bodyPr>
            <a:normAutofit/>
          </a:bodyPr>
          <a:lstStyle/>
          <a:p>
            <a:pPr>
              <a:spcAft>
                <a:spcPts val="600"/>
              </a:spcAft>
            </a:pPr>
            <a:fld id="{34735480-A0D1-2B44-94A9-761DF96CAE4D}" type="slidenum">
              <a:rPr lang="en-US">
                <a:solidFill>
                  <a:srgbClr val="FFFFFF"/>
                </a:solidFill>
              </a:rPr>
              <a:pPr>
                <a:spcAft>
                  <a:spcPts val="600"/>
                </a:spcAft>
              </a:pPr>
              <a:t>3</a:t>
            </a:fld>
            <a:endParaRPr lang="en-US">
              <a:solidFill>
                <a:srgbClr val="FFFFFF"/>
              </a:solidFill>
            </a:endParaRPr>
          </a:p>
        </p:txBody>
      </p:sp>
      <p:sp>
        <p:nvSpPr>
          <p:cNvPr id="3" name="AutoShape 2">
            <a:extLst>
              <a:ext uri="{FF2B5EF4-FFF2-40B4-BE49-F238E27FC236}">
                <a16:creationId xmlns:a16="http://schemas.microsoft.com/office/drawing/2014/main" id="{1AE694E1-7CB8-8DD3-CF5E-7FCBA9FE123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4905424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35531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God as Warrior</a:t>
            </a:r>
          </a:p>
          <a:p>
            <a:endParaRPr lang="en-US" sz="4800" dirty="0">
              <a:latin typeface="Beloved Sans" panose="02000505000000020004" pitchFamily="2" charset="77"/>
              <a:ea typeface="Baskerville" panose="02020502070401020303" pitchFamily="18" charset="0"/>
            </a:endParaRPr>
          </a:p>
          <a:p>
            <a:endParaRPr lang="en-US" sz="4800" dirty="0">
              <a:latin typeface="Beloved Sans" panose="02000505000000020004" pitchFamily="2" charset="77"/>
              <a:ea typeface="Baskerville" panose="02020502070401020303" pitchFamily="18" charset="0"/>
            </a:endParaRPr>
          </a:p>
          <a:p>
            <a:endParaRPr lang="en-US" sz="4800" dirty="0">
              <a:latin typeface="Beloved Sans" panose="02000505000000020004" pitchFamily="2" charset="77"/>
              <a:ea typeface="Baskerville" panose="02020502070401020303" pitchFamily="18" charset="0"/>
            </a:endParaRPr>
          </a:p>
          <a:p>
            <a:endParaRPr lang="en-US" sz="4800" dirty="0">
              <a:latin typeface="Beloved Sans" panose="02000505000000020004" pitchFamily="2" charset="77"/>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02CDD421-D41B-69F3-0601-D4DEB3112725}"/>
              </a:ext>
            </a:extLst>
          </p:cNvPr>
          <p:cNvSpPr>
            <a:spLocks noGrp="1"/>
          </p:cNvSpPr>
          <p:nvPr>
            <p:ph type="sldNum" sz="quarter" idx="12"/>
          </p:nvPr>
        </p:nvSpPr>
        <p:spPr/>
        <p:txBody>
          <a:bodyPr/>
          <a:lstStyle/>
          <a:p>
            <a:fld id="{34735480-A0D1-2B44-94A9-761DF96CAE4D}" type="slidenum">
              <a:rPr lang="en-US" smtClean="0"/>
              <a:t>4</a:t>
            </a:fld>
            <a:endParaRPr lang="en-US"/>
          </a:p>
        </p:txBody>
      </p:sp>
    </p:spTree>
    <p:extLst>
      <p:ext uri="{BB962C8B-B14F-4D97-AF65-F5344CB8AC3E}">
        <p14:creationId xmlns:p14="http://schemas.microsoft.com/office/powerpoint/2010/main" val="38087932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God as Warrior in Exodus</a:t>
            </a:r>
          </a:p>
          <a:p>
            <a:pPr marL="571500" indent="-5715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Divine Warrior theme first emerges in Exodus, at first implicitly</a:t>
            </a:r>
          </a:p>
          <a:p>
            <a:pPr marL="571500" indent="-5715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God is explicitly called a warrior for the first time in Scripture in Exodus</a:t>
            </a:r>
          </a:p>
          <a:p>
            <a:pPr marL="571500" indent="-5715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Exodus event becomes the paradigm for all battles in Scripture</a:t>
            </a:r>
          </a:p>
          <a:p>
            <a:endParaRPr lang="en-US" sz="34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02CDD421-D41B-69F3-0601-D4DEB3112725}"/>
              </a:ext>
            </a:extLst>
          </p:cNvPr>
          <p:cNvSpPr>
            <a:spLocks noGrp="1"/>
          </p:cNvSpPr>
          <p:nvPr>
            <p:ph type="sldNum" sz="quarter" idx="12"/>
          </p:nvPr>
        </p:nvSpPr>
        <p:spPr/>
        <p:txBody>
          <a:bodyPr/>
          <a:lstStyle/>
          <a:p>
            <a:fld id="{34735480-A0D1-2B44-94A9-761DF96CAE4D}" type="slidenum">
              <a:rPr lang="en-US" smtClean="0"/>
              <a:t>5</a:t>
            </a:fld>
            <a:endParaRPr lang="en-US"/>
          </a:p>
        </p:txBody>
      </p:sp>
    </p:spTree>
    <p:extLst>
      <p:ext uri="{BB962C8B-B14F-4D97-AF65-F5344CB8AC3E}">
        <p14:creationId xmlns:p14="http://schemas.microsoft.com/office/powerpoint/2010/main" val="3341119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Exodus 1</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v. 7: “…the Israelites were exceedingly fruitful; they multiplied greatly, increased in numbers and became so numerous that the land was filled with them.”</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v. 12: “… the more they multiplied and spread; so the Egyptians came to dread the Israelites…”</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v. 16: “‘When you are helping the Hebrew women during childbirth on the delivery stool, if you see that the baby is a boy, kill him; but if it is a girl, let her live.’”</a:t>
            </a: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02CDD421-D41B-69F3-0601-D4DEB3112725}"/>
              </a:ext>
            </a:extLst>
          </p:cNvPr>
          <p:cNvSpPr>
            <a:spLocks noGrp="1"/>
          </p:cNvSpPr>
          <p:nvPr>
            <p:ph type="sldNum" sz="quarter" idx="12"/>
          </p:nvPr>
        </p:nvSpPr>
        <p:spPr/>
        <p:txBody>
          <a:bodyPr/>
          <a:lstStyle/>
          <a:p>
            <a:fld id="{34735480-A0D1-2B44-94A9-761DF96CAE4D}" type="slidenum">
              <a:rPr lang="en-US" smtClean="0"/>
              <a:t>6</a:t>
            </a:fld>
            <a:endParaRPr lang="en-US"/>
          </a:p>
        </p:txBody>
      </p:sp>
    </p:spTree>
    <p:extLst>
      <p:ext uri="{BB962C8B-B14F-4D97-AF65-F5344CB8AC3E}">
        <p14:creationId xmlns:p14="http://schemas.microsoft.com/office/powerpoint/2010/main" val="34646148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Exodus 2</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Vv. 24-25: “God heard their groaning and he remembered his covenant with Abraham, with Isaac and with Jacob. So God looked on the Israelites and was concerned about them.”</a:t>
            </a: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02CDD421-D41B-69F3-0601-D4DEB3112725}"/>
              </a:ext>
            </a:extLst>
          </p:cNvPr>
          <p:cNvSpPr>
            <a:spLocks noGrp="1"/>
          </p:cNvSpPr>
          <p:nvPr>
            <p:ph type="sldNum" sz="quarter" idx="12"/>
          </p:nvPr>
        </p:nvSpPr>
        <p:spPr/>
        <p:txBody>
          <a:bodyPr/>
          <a:lstStyle/>
          <a:p>
            <a:fld id="{34735480-A0D1-2B44-94A9-761DF96CAE4D}" type="slidenum">
              <a:rPr lang="en-US" smtClean="0"/>
              <a:t>7</a:t>
            </a:fld>
            <a:endParaRPr lang="en-US"/>
          </a:p>
        </p:txBody>
      </p:sp>
    </p:spTree>
    <p:extLst>
      <p:ext uri="{BB962C8B-B14F-4D97-AF65-F5344CB8AC3E}">
        <p14:creationId xmlns:p14="http://schemas.microsoft.com/office/powerpoint/2010/main" val="32232689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Exodus 4</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vv. 22-23: “Then say to Pharaoh, ‘This is what the Lord says: Israel is my firstborn son, and I told you, “Let my son go, so he may worship me.” But you refused to let him go; so I will kill your firstborn son.’”</a:t>
            </a: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02CDD421-D41B-69F3-0601-D4DEB3112725}"/>
              </a:ext>
            </a:extLst>
          </p:cNvPr>
          <p:cNvSpPr>
            <a:spLocks noGrp="1"/>
          </p:cNvSpPr>
          <p:nvPr>
            <p:ph type="sldNum" sz="quarter" idx="12"/>
          </p:nvPr>
        </p:nvSpPr>
        <p:spPr/>
        <p:txBody>
          <a:bodyPr/>
          <a:lstStyle/>
          <a:p>
            <a:fld id="{34735480-A0D1-2B44-94A9-761DF96CAE4D}" type="slidenum">
              <a:rPr lang="en-US" smtClean="0"/>
              <a:t>8</a:t>
            </a:fld>
            <a:endParaRPr lang="en-US"/>
          </a:p>
        </p:txBody>
      </p:sp>
    </p:spTree>
    <p:extLst>
      <p:ext uri="{BB962C8B-B14F-4D97-AF65-F5344CB8AC3E}">
        <p14:creationId xmlns:p14="http://schemas.microsoft.com/office/powerpoint/2010/main" val="2051546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Exodus 14</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vv. 13-14: “Moses answered the people, ‘Do not be afraid. Stand firm and you will see the deliverance the LORD will bring you today. The Egyptians you see today you will never see again. The LORD will fight for you; you need only to be still.”</a:t>
            </a: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02CDD421-D41B-69F3-0601-D4DEB3112725}"/>
              </a:ext>
            </a:extLst>
          </p:cNvPr>
          <p:cNvSpPr>
            <a:spLocks noGrp="1"/>
          </p:cNvSpPr>
          <p:nvPr>
            <p:ph type="sldNum" sz="quarter" idx="12"/>
          </p:nvPr>
        </p:nvSpPr>
        <p:spPr/>
        <p:txBody>
          <a:bodyPr/>
          <a:lstStyle/>
          <a:p>
            <a:fld id="{34735480-A0D1-2B44-94A9-761DF96CAE4D}" type="slidenum">
              <a:rPr lang="en-US" smtClean="0"/>
              <a:t>9</a:t>
            </a:fld>
            <a:endParaRPr lang="en-US"/>
          </a:p>
        </p:txBody>
      </p:sp>
    </p:spTree>
    <p:extLst>
      <p:ext uri="{BB962C8B-B14F-4D97-AF65-F5344CB8AC3E}">
        <p14:creationId xmlns:p14="http://schemas.microsoft.com/office/powerpoint/2010/main" val="13287283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16464</TotalTime>
  <Words>566</Words>
  <Application>Microsoft Macintosh PowerPoint</Application>
  <PresentationFormat>Widescreen</PresentationFormat>
  <Paragraphs>66</Paragraphs>
  <Slides>14</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Baskerville</vt:lpstr>
      <vt:lpstr>Beloved Sans</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Keeler</dc:creator>
  <cp:lastModifiedBy>Rachel Keeler</cp:lastModifiedBy>
  <cp:revision>2</cp:revision>
  <dcterms:created xsi:type="dcterms:W3CDTF">2023-09-23T01:00:28Z</dcterms:created>
  <dcterms:modified xsi:type="dcterms:W3CDTF">2024-01-24T00:14:03Z</dcterms:modified>
</cp:coreProperties>
</file>