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305" r:id="rId2"/>
    <p:sldId id="266" r:id="rId3"/>
    <p:sldId id="321" r:id="rId4"/>
    <p:sldId id="320" r:id="rId5"/>
    <p:sldId id="322" r:id="rId6"/>
    <p:sldId id="283" r:id="rId7"/>
    <p:sldId id="323" r:id="rId8"/>
    <p:sldId id="324" r:id="rId9"/>
    <p:sldId id="309" r:id="rId10"/>
    <p:sldId id="325" r:id="rId11"/>
    <p:sldId id="326" r:id="rId12"/>
    <p:sldId id="327" r:id="rId13"/>
    <p:sldId id="328" r:id="rId14"/>
    <p:sldId id="278" r:id="rId15"/>
    <p:sldId id="307" r:id="rId16"/>
    <p:sldId id="308" r:id="rId17"/>
    <p:sldId id="329" r:id="rId18"/>
    <p:sldId id="298" r:id="rId19"/>
    <p:sldId id="313" r:id="rId20"/>
    <p:sldId id="330" r:id="rId21"/>
    <p:sldId id="31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BBAA"/>
    <a:srgbClr val="F3A8A4"/>
    <a:srgbClr val="FC996F"/>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7CDC8D-5F3F-D246-900A-43140AE0DE14}" v="323" dt="2024-09-17T01:03:20.8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5"/>
    <p:restoredTop sz="94699"/>
  </p:normalViewPr>
  <p:slideViewPr>
    <p:cSldViewPr snapToGrid="0">
      <p:cViewPr varScale="1">
        <p:scale>
          <a:sx n="103" d="100"/>
          <a:sy n="103" d="100"/>
        </p:scale>
        <p:origin x="8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BD6BC1-7756-3646-B3F5-06DFA8E9F3E1}" type="datetimeFigureOut">
              <a:rPr lang="en-US" smtClean="0"/>
              <a:t>9/16/24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C1EB0-A7BC-F444-8423-7C7A54B48F86}" type="slidenum">
              <a:rPr lang="en-US" smtClean="0"/>
              <a:t>‹#›</a:t>
            </a:fld>
            <a:endParaRPr lang="en-US"/>
          </a:p>
        </p:txBody>
      </p:sp>
    </p:spTree>
    <p:extLst>
      <p:ext uri="{BB962C8B-B14F-4D97-AF65-F5344CB8AC3E}">
        <p14:creationId xmlns:p14="http://schemas.microsoft.com/office/powerpoint/2010/main" val="175076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AB480-1F26-3FC0-D74F-B992D7EE5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0EA5E6-F1E5-863A-85E2-1DE7FEF036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C899A-490C-9168-EAA9-10D19540D4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5CB6B3-CF1F-AD40-AE2A-F09EF8CB01F5}"/>
              </a:ext>
            </a:extLst>
          </p:cNvPr>
          <p:cNvSpPr>
            <a:spLocks noGrp="1"/>
          </p:cNvSpPr>
          <p:nvPr>
            <p:ph type="sldNum" sz="quarter" idx="5"/>
          </p:nvPr>
        </p:nvSpPr>
        <p:spPr/>
        <p:txBody>
          <a:bodyPr/>
          <a:lstStyle/>
          <a:p>
            <a:fld id="{B2FC1EB0-A7BC-F444-8423-7C7A54B48F86}" type="slidenum">
              <a:rPr lang="en-US" smtClean="0"/>
              <a:t>9</a:t>
            </a:fld>
            <a:endParaRPr lang="en-US"/>
          </a:p>
        </p:txBody>
      </p:sp>
    </p:spTree>
    <p:extLst>
      <p:ext uri="{BB962C8B-B14F-4D97-AF65-F5344CB8AC3E}">
        <p14:creationId xmlns:p14="http://schemas.microsoft.com/office/powerpoint/2010/main" val="4388710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482B2-692E-13B0-DFB7-B8E82D7BA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6EF24-E881-AE10-FBF9-E706F9FA17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3C9C41-89A3-EF1F-3BB4-4E8FCA229A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8A81C7-4507-E984-FCE2-7DB01437B073}"/>
              </a:ext>
            </a:extLst>
          </p:cNvPr>
          <p:cNvSpPr>
            <a:spLocks noGrp="1"/>
          </p:cNvSpPr>
          <p:nvPr>
            <p:ph type="sldNum" sz="quarter" idx="5"/>
          </p:nvPr>
        </p:nvSpPr>
        <p:spPr/>
        <p:txBody>
          <a:bodyPr/>
          <a:lstStyle/>
          <a:p>
            <a:fld id="{B2FC1EB0-A7BC-F444-8423-7C7A54B48F86}" type="slidenum">
              <a:rPr lang="en-US" smtClean="0"/>
              <a:t>21</a:t>
            </a:fld>
            <a:endParaRPr lang="en-US"/>
          </a:p>
        </p:txBody>
      </p:sp>
    </p:spTree>
    <p:extLst>
      <p:ext uri="{BB962C8B-B14F-4D97-AF65-F5344CB8AC3E}">
        <p14:creationId xmlns:p14="http://schemas.microsoft.com/office/powerpoint/2010/main" val="4141157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17BB4-2B7F-BE5F-52D7-CF417B472C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851864-9F02-C29A-4C5B-8F79C59B0D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327F95-8A0D-1D6B-2325-9FF6F871D8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075CB5-E473-5640-9810-1C52883B804D}"/>
              </a:ext>
            </a:extLst>
          </p:cNvPr>
          <p:cNvSpPr>
            <a:spLocks noGrp="1"/>
          </p:cNvSpPr>
          <p:nvPr>
            <p:ph type="sldNum" sz="quarter" idx="5"/>
          </p:nvPr>
        </p:nvSpPr>
        <p:spPr/>
        <p:txBody>
          <a:bodyPr/>
          <a:lstStyle/>
          <a:p>
            <a:fld id="{B2FC1EB0-A7BC-F444-8423-7C7A54B48F86}" type="slidenum">
              <a:rPr lang="en-US" smtClean="0"/>
              <a:t>10</a:t>
            </a:fld>
            <a:endParaRPr lang="en-US"/>
          </a:p>
        </p:txBody>
      </p:sp>
    </p:spTree>
    <p:extLst>
      <p:ext uri="{BB962C8B-B14F-4D97-AF65-F5344CB8AC3E}">
        <p14:creationId xmlns:p14="http://schemas.microsoft.com/office/powerpoint/2010/main" val="3019839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76778-58F6-8270-B36B-7DD4C1A5D9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B2BD2-E15B-1084-36B6-EC6600602A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CD6088-2553-9B47-C306-8280863F15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245D81-828D-4584-547F-87EDA106522F}"/>
              </a:ext>
            </a:extLst>
          </p:cNvPr>
          <p:cNvSpPr>
            <a:spLocks noGrp="1"/>
          </p:cNvSpPr>
          <p:nvPr>
            <p:ph type="sldNum" sz="quarter" idx="5"/>
          </p:nvPr>
        </p:nvSpPr>
        <p:spPr/>
        <p:txBody>
          <a:bodyPr/>
          <a:lstStyle/>
          <a:p>
            <a:fld id="{B2FC1EB0-A7BC-F444-8423-7C7A54B48F86}" type="slidenum">
              <a:rPr lang="en-US" smtClean="0"/>
              <a:t>11</a:t>
            </a:fld>
            <a:endParaRPr lang="en-US"/>
          </a:p>
        </p:txBody>
      </p:sp>
    </p:spTree>
    <p:extLst>
      <p:ext uri="{BB962C8B-B14F-4D97-AF65-F5344CB8AC3E}">
        <p14:creationId xmlns:p14="http://schemas.microsoft.com/office/powerpoint/2010/main" val="3258767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4D7A8-FC2B-3629-23E4-B1CA33804C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18BB75-E18A-5F1A-48A9-6B4420863F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1D4B9A-C1C8-82E6-4C42-82A4D3706B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C0BD13-134E-48AB-0114-D5EDB5EE8670}"/>
              </a:ext>
            </a:extLst>
          </p:cNvPr>
          <p:cNvSpPr>
            <a:spLocks noGrp="1"/>
          </p:cNvSpPr>
          <p:nvPr>
            <p:ph type="sldNum" sz="quarter" idx="5"/>
          </p:nvPr>
        </p:nvSpPr>
        <p:spPr/>
        <p:txBody>
          <a:bodyPr/>
          <a:lstStyle/>
          <a:p>
            <a:fld id="{B2FC1EB0-A7BC-F444-8423-7C7A54B48F86}" type="slidenum">
              <a:rPr lang="en-US" smtClean="0"/>
              <a:t>12</a:t>
            </a:fld>
            <a:endParaRPr lang="en-US"/>
          </a:p>
        </p:txBody>
      </p:sp>
    </p:spTree>
    <p:extLst>
      <p:ext uri="{BB962C8B-B14F-4D97-AF65-F5344CB8AC3E}">
        <p14:creationId xmlns:p14="http://schemas.microsoft.com/office/powerpoint/2010/main" val="4216430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42186-61DD-4393-AE4D-6CA9A375C1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FB67BF-92E6-0709-DC09-D79F0E4AFB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FDE164-C115-D69A-BFD1-91ED7E2899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BAF3FD-76E4-0030-95A6-D7E9C2CFB933}"/>
              </a:ext>
            </a:extLst>
          </p:cNvPr>
          <p:cNvSpPr>
            <a:spLocks noGrp="1"/>
          </p:cNvSpPr>
          <p:nvPr>
            <p:ph type="sldNum" sz="quarter" idx="5"/>
          </p:nvPr>
        </p:nvSpPr>
        <p:spPr/>
        <p:txBody>
          <a:bodyPr/>
          <a:lstStyle/>
          <a:p>
            <a:fld id="{B2FC1EB0-A7BC-F444-8423-7C7A54B48F86}" type="slidenum">
              <a:rPr lang="en-US" smtClean="0"/>
              <a:t>13</a:t>
            </a:fld>
            <a:endParaRPr lang="en-US"/>
          </a:p>
        </p:txBody>
      </p:sp>
    </p:spTree>
    <p:extLst>
      <p:ext uri="{BB962C8B-B14F-4D97-AF65-F5344CB8AC3E}">
        <p14:creationId xmlns:p14="http://schemas.microsoft.com/office/powerpoint/2010/main" val="1250365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9325-B812-5A63-298D-5EF0F83EC3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9C46A-9255-23E3-4D9C-2CE83E273E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C9B061-DE94-BFDF-C686-42426DFB4F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32257E-0413-881A-50B5-21CB5B71C9F9}"/>
              </a:ext>
            </a:extLst>
          </p:cNvPr>
          <p:cNvSpPr>
            <a:spLocks noGrp="1"/>
          </p:cNvSpPr>
          <p:nvPr>
            <p:ph type="sldNum" sz="quarter" idx="5"/>
          </p:nvPr>
        </p:nvSpPr>
        <p:spPr/>
        <p:txBody>
          <a:bodyPr/>
          <a:lstStyle/>
          <a:p>
            <a:fld id="{B2FC1EB0-A7BC-F444-8423-7C7A54B48F86}" type="slidenum">
              <a:rPr lang="en-US" smtClean="0"/>
              <a:t>15</a:t>
            </a:fld>
            <a:endParaRPr lang="en-US"/>
          </a:p>
        </p:txBody>
      </p:sp>
    </p:spTree>
    <p:extLst>
      <p:ext uri="{BB962C8B-B14F-4D97-AF65-F5344CB8AC3E}">
        <p14:creationId xmlns:p14="http://schemas.microsoft.com/office/powerpoint/2010/main" val="3650408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12886-61A2-C096-7940-3F01779B27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579348-A25E-7FD6-2965-B0771B17F5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622E6E-F8D5-B62A-AD03-29978DE189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B81E6A-7C6F-877B-36DE-81E6023C5F21}"/>
              </a:ext>
            </a:extLst>
          </p:cNvPr>
          <p:cNvSpPr>
            <a:spLocks noGrp="1"/>
          </p:cNvSpPr>
          <p:nvPr>
            <p:ph type="sldNum" sz="quarter" idx="5"/>
          </p:nvPr>
        </p:nvSpPr>
        <p:spPr/>
        <p:txBody>
          <a:bodyPr/>
          <a:lstStyle/>
          <a:p>
            <a:fld id="{B2FC1EB0-A7BC-F444-8423-7C7A54B48F86}" type="slidenum">
              <a:rPr lang="en-US" smtClean="0"/>
              <a:t>16</a:t>
            </a:fld>
            <a:endParaRPr lang="en-US"/>
          </a:p>
        </p:txBody>
      </p:sp>
    </p:spTree>
    <p:extLst>
      <p:ext uri="{BB962C8B-B14F-4D97-AF65-F5344CB8AC3E}">
        <p14:creationId xmlns:p14="http://schemas.microsoft.com/office/powerpoint/2010/main" val="3245801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C9E89-A8AC-FBAF-BA35-0EE9DAE9F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B8380A-D293-0A18-303B-104552DDE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BF6189-6A4D-E0E3-74DA-BE1C1F8E2B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C41754-164C-20F9-C940-BDA4909C865C}"/>
              </a:ext>
            </a:extLst>
          </p:cNvPr>
          <p:cNvSpPr>
            <a:spLocks noGrp="1"/>
          </p:cNvSpPr>
          <p:nvPr>
            <p:ph type="sldNum" sz="quarter" idx="5"/>
          </p:nvPr>
        </p:nvSpPr>
        <p:spPr/>
        <p:txBody>
          <a:bodyPr/>
          <a:lstStyle/>
          <a:p>
            <a:fld id="{B2FC1EB0-A7BC-F444-8423-7C7A54B48F86}" type="slidenum">
              <a:rPr lang="en-US" smtClean="0"/>
              <a:t>17</a:t>
            </a:fld>
            <a:endParaRPr lang="en-US"/>
          </a:p>
        </p:txBody>
      </p:sp>
    </p:spTree>
    <p:extLst>
      <p:ext uri="{BB962C8B-B14F-4D97-AF65-F5344CB8AC3E}">
        <p14:creationId xmlns:p14="http://schemas.microsoft.com/office/powerpoint/2010/main" val="2646541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FC1EB0-A7BC-F444-8423-7C7A54B48F86}" type="slidenum">
              <a:rPr lang="en-US" smtClean="0"/>
              <a:t>18</a:t>
            </a:fld>
            <a:endParaRPr lang="en-US"/>
          </a:p>
        </p:txBody>
      </p:sp>
    </p:spTree>
    <p:extLst>
      <p:ext uri="{BB962C8B-B14F-4D97-AF65-F5344CB8AC3E}">
        <p14:creationId xmlns:p14="http://schemas.microsoft.com/office/powerpoint/2010/main" val="1863147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A17E289F-AC47-4C46-ABBF-3D57DB5A9705}" type="datetimeFigureOut">
              <a:rPr lang="en-US" smtClean="0"/>
              <a:t>9/16/24</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A17E289F-AC47-4C46-ABBF-3D57DB5A9705}" type="datetimeFigureOut">
              <a:rPr lang="en-US" smtClean="0"/>
              <a:t>9/16/24</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A17E289F-AC47-4C46-ABBF-3D57DB5A9705}" type="datetimeFigureOut">
              <a:rPr lang="en-US" smtClean="0"/>
              <a:t>9/16/24</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A17E289F-AC47-4C46-ABBF-3D57DB5A9705}" type="datetimeFigureOut">
              <a:rPr lang="en-US" smtClean="0"/>
              <a:t>9/16/24</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A17E289F-AC47-4C46-ABBF-3D57DB5A9705}" type="datetimeFigureOut">
              <a:rPr lang="en-US" smtClean="0"/>
              <a:t>9/16/24</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A17E289F-AC47-4C46-ABBF-3D57DB5A9705}" type="datetimeFigureOut">
              <a:rPr lang="en-US" smtClean="0"/>
              <a:t>9/16/24</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A17E289F-AC47-4C46-ABBF-3D57DB5A9705}" type="datetimeFigureOut">
              <a:rPr lang="en-US" smtClean="0"/>
              <a:t>9/16/24</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A17E289F-AC47-4C46-ABBF-3D57DB5A9705}" type="datetimeFigureOut">
              <a:rPr lang="en-US" smtClean="0"/>
              <a:t>9/16/24</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A17E289F-AC47-4C46-ABBF-3D57DB5A9705}" type="datetimeFigureOut">
              <a:rPr lang="en-US" smtClean="0"/>
              <a:t>9/16/24</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A17E289F-AC47-4C46-ABBF-3D57DB5A9705}" type="datetimeFigureOut">
              <a:rPr lang="en-US" smtClean="0"/>
              <a:t>9/16/24</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A17E289F-AC47-4C46-ABBF-3D57DB5A9705}" type="datetimeFigureOut">
              <a:rPr lang="en-US" smtClean="0"/>
              <a:t>9/16/24</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E289F-AC47-4C46-ABBF-3D57DB5A9705}" type="datetimeFigureOut">
              <a:rPr lang="en-US" smtClean="0"/>
              <a:t>9/16/24</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mailto:rkeeler@grace.org" TargetMode="External"/><Relationship Id="rId2" Type="http://schemas.openxmlformats.org/officeDocument/2006/relationships/hyperlink" Target="mailto:gchoi@grace.org" TargetMode="External"/><Relationship Id="rId1" Type="http://schemas.openxmlformats.org/officeDocument/2006/relationships/slideLayout" Target="../slideLayouts/slideLayout7.xml"/><Relationship Id="rId4" Type="http://schemas.openxmlformats.org/officeDocument/2006/relationships/hyperlink" Target="http://www.grace.org/lexwomensgroup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ink cover with text&#10;&#10;Description automatically generated">
            <a:extLst>
              <a:ext uri="{FF2B5EF4-FFF2-40B4-BE49-F238E27FC236}">
                <a16:creationId xmlns:a16="http://schemas.microsoft.com/office/drawing/2014/main" id="{A3287F68-15E5-3942-1C1C-667E8A52E563}"/>
              </a:ext>
            </a:extLst>
          </p:cNvPr>
          <p:cNvPicPr>
            <a:picLocks noChangeAspect="1"/>
          </p:cNvPicPr>
          <p:nvPr/>
        </p:nvPicPr>
        <p:blipFill>
          <a:blip r:embed="rId2"/>
          <a:srcRect l="7027" r="3179"/>
          <a:stretch/>
        </p:blipFill>
        <p:spPr>
          <a:xfrm>
            <a:off x="20" y="1282"/>
            <a:ext cx="12191980" cy="6856718"/>
          </a:xfrm>
          <a:prstGeom prst="rect">
            <a:avLst/>
          </a:prstGeom>
        </p:spPr>
      </p:pic>
    </p:spTree>
    <p:extLst>
      <p:ext uri="{BB962C8B-B14F-4D97-AF65-F5344CB8AC3E}">
        <p14:creationId xmlns:p14="http://schemas.microsoft.com/office/powerpoint/2010/main" val="249828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409CBC80-937E-BD4B-E164-606ABE12C4C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8772745-9123-14FD-DB92-03A50290F382}"/>
              </a:ext>
            </a:extLst>
          </p:cNvPr>
          <p:cNvSpPr txBox="1"/>
          <p:nvPr/>
        </p:nvSpPr>
        <p:spPr>
          <a:xfrm>
            <a:off x="881605" y="666705"/>
            <a:ext cx="10428790" cy="5339923"/>
          </a:xfrm>
          <a:prstGeom prst="rect">
            <a:avLst/>
          </a:prstGeom>
          <a:solidFill>
            <a:schemeClr val="bg1">
              <a:lumMod val="95000"/>
            </a:schemeClr>
          </a:solidFill>
        </p:spPr>
        <p:txBody>
          <a:bodyPr wrap="square" rtlCol="0">
            <a:spAutoFit/>
          </a:bodyPr>
          <a:lstStyle/>
          <a:p>
            <a:r>
              <a:rPr lang="en-US" sz="4700" dirty="0">
                <a:latin typeface="Beloved Sans" panose="02000505000000020004" pitchFamily="2" charset="77"/>
              </a:rPr>
              <a:t>Remember…</a:t>
            </a:r>
          </a:p>
          <a:p>
            <a:endParaRPr lang="en-US" sz="1400" dirty="0">
              <a:latin typeface="Beloved Sans" panose="02000505000000020004" pitchFamily="2" charset="77"/>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333688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C4224838-2F5E-DBE9-1400-67B57D650B8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F9B1E86-0EB3-CBF2-37FF-F22AAA252E63}"/>
              </a:ext>
            </a:extLst>
          </p:cNvPr>
          <p:cNvSpPr txBox="1"/>
          <p:nvPr/>
        </p:nvSpPr>
        <p:spPr>
          <a:xfrm>
            <a:off x="881605" y="666705"/>
            <a:ext cx="10428790" cy="5339923"/>
          </a:xfrm>
          <a:prstGeom prst="rect">
            <a:avLst/>
          </a:prstGeom>
          <a:solidFill>
            <a:schemeClr val="bg1">
              <a:lumMod val="95000"/>
            </a:schemeClr>
          </a:solidFill>
        </p:spPr>
        <p:txBody>
          <a:bodyPr wrap="square" rtlCol="0">
            <a:spAutoFit/>
          </a:bodyPr>
          <a:lstStyle/>
          <a:p>
            <a:r>
              <a:rPr lang="en-US" sz="4700" dirty="0">
                <a:latin typeface="Beloved Sans" panose="02000505000000020004" pitchFamily="2" charset="77"/>
              </a:rPr>
              <a:t>Remember…</a:t>
            </a:r>
          </a:p>
          <a:p>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Most of the questions have no right answer and no wrong answer!!!</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356069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F3186834-0B86-542B-4007-5372F8DF24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A383ECD-BC88-D617-AC5B-0C536375A9EE}"/>
              </a:ext>
            </a:extLst>
          </p:cNvPr>
          <p:cNvSpPr txBox="1"/>
          <p:nvPr/>
        </p:nvSpPr>
        <p:spPr>
          <a:xfrm>
            <a:off x="881605" y="666705"/>
            <a:ext cx="10428790" cy="5339923"/>
          </a:xfrm>
          <a:prstGeom prst="rect">
            <a:avLst/>
          </a:prstGeom>
          <a:solidFill>
            <a:schemeClr val="bg1">
              <a:lumMod val="95000"/>
            </a:schemeClr>
          </a:solidFill>
        </p:spPr>
        <p:txBody>
          <a:bodyPr wrap="square" rtlCol="0">
            <a:spAutoFit/>
          </a:bodyPr>
          <a:lstStyle/>
          <a:p>
            <a:r>
              <a:rPr lang="en-US" sz="4700" dirty="0">
                <a:latin typeface="Beloved Sans" panose="02000505000000020004" pitchFamily="2" charset="77"/>
              </a:rPr>
              <a:t>Remember…</a:t>
            </a:r>
          </a:p>
          <a:p>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Most of the questions have no right answer and no wrong answer!!!</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You’ll get so much more out of this experience if you can make the time to read the chapter each week.</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954002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BB6FF527-39C4-2816-0936-6B2BCBBE0F4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EC795C0-864E-33C1-1C2A-716547B34BE8}"/>
              </a:ext>
            </a:extLst>
          </p:cNvPr>
          <p:cNvSpPr txBox="1"/>
          <p:nvPr/>
        </p:nvSpPr>
        <p:spPr>
          <a:xfrm>
            <a:off x="881605" y="666705"/>
            <a:ext cx="10428790" cy="5339923"/>
          </a:xfrm>
          <a:prstGeom prst="rect">
            <a:avLst/>
          </a:prstGeom>
          <a:solidFill>
            <a:schemeClr val="bg1">
              <a:lumMod val="95000"/>
            </a:schemeClr>
          </a:solidFill>
        </p:spPr>
        <p:txBody>
          <a:bodyPr wrap="square" rtlCol="0">
            <a:spAutoFit/>
          </a:bodyPr>
          <a:lstStyle/>
          <a:p>
            <a:r>
              <a:rPr lang="en-US" sz="4700" dirty="0">
                <a:latin typeface="Beloved Sans" panose="02000505000000020004" pitchFamily="2" charset="77"/>
              </a:rPr>
              <a:t>Remember…</a:t>
            </a:r>
          </a:p>
          <a:p>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Most of the questions have no right answer and no wrong answer!!!</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You’ll get so much more out of this experience if you can make the time to read the chapter each week.</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(But still come even if you haven’t!)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Chosen, </a:t>
            </a:r>
            <a:r>
              <a:rPr lang="en-US" sz="4000" dirty="0" err="1">
                <a:latin typeface="Baskerville" panose="02020502070401020303" pitchFamily="18" charset="0"/>
                <a:ea typeface="Baskerville" panose="02020502070401020303" pitchFamily="18" charset="0"/>
              </a:rPr>
              <a:t>Lumo</a:t>
            </a:r>
            <a:r>
              <a:rPr lang="en-US" sz="4000" dirty="0">
                <a:latin typeface="Baskerville" panose="02020502070401020303" pitchFamily="18" charset="0"/>
                <a:ea typeface="Baskerville" panose="02020502070401020303" pitchFamily="18" charset="0"/>
              </a:rPr>
              <a:t> Project, Bible Project, etc.)</a:t>
            </a:r>
          </a:p>
        </p:txBody>
      </p:sp>
    </p:spTree>
    <p:extLst>
      <p:ext uri="{BB962C8B-B14F-4D97-AF65-F5344CB8AC3E}">
        <p14:creationId xmlns:p14="http://schemas.microsoft.com/office/powerpoint/2010/main" val="112318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62F931-8614-6C71-1AEB-274DB2308A38}"/>
              </a:ext>
            </a:extLst>
          </p:cNvPr>
          <p:cNvSpPr txBox="1"/>
          <p:nvPr/>
        </p:nvSpPr>
        <p:spPr>
          <a:xfrm>
            <a:off x="881605" y="714375"/>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Format: Sessions</a:t>
            </a:r>
          </a:p>
          <a:p>
            <a:endParaRPr lang="en-US" sz="1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Large group/small group rhythm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Large-group teaching weeks: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Large group starting at 9:35am/7:05pm</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Then time in small groups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Extended small group weeks:</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Balance between study, prayer, and fellowship</a:t>
            </a:r>
            <a:r>
              <a:rPr lang="en-US" sz="3000" dirty="0">
                <a:latin typeface="Baskerville" panose="02020502070401020303" pitchFamily="18" charset="0"/>
                <a:ea typeface="Baskerville" panose="02020502070401020303" pitchFamily="18" charset="0"/>
              </a:rPr>
              <a:t> </a:t>
            </a:r>
          </a:p>
        </p:txBody>
      </p:sp>
    </p:spTree>
    <p:extLst>
      <p:ext uri="{BB962C8B-B14F-4D97-AF65-F5344CB8AC3E}">
        <p14:creationId xmlns:p14="http://schemas.microsoft.com/office/powerpoint/2010/main" val="58262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90E4127-107F-8FA7-3177-1AA5F8C5E7F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2F1849B-7B8F-BC58-9465-C5EB970FF75B}"/>
              </a:ext>
            </a:extLst>
          </p:cNvPr>
          <p:cNvSpPr txBox="1"/>
          <p:nvPr/>
        </p:nvSpPr>
        <p:spPr>
          <a:xfrm>
            <a:off x="881605" y="666705"/>
            <a:ext cx="10428790" cy="5524589"/>
          </a:xfrm>
          <a:prstGeom prst="rect">
            <a:avLst/>
          </a:prstGeom>
          <a:solidFill>
            <a:schemeClr val="bg1">
              <a:lumMod val="95000"/>
            </a:schemeClr>
          </a:solidFill>
        </p:spPr>
        <p:txBody>
          <a:bodyPr wrap="square" rtlCol="0">
            <a:spAutoFit/>
          </a:bodyPr>
          <a:lstStyle/>
          <a:p>
            <a:r>
              <a:rPr lang="en-US" sz="4700" dirty="0">
                <a:latin typeface="Beloved Sans" panose="02000505000000020004" pitchFamily="2" charset="77"/>
              </a:rPr>
              <a:t>Schedule for Part One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9/17-18: Opening </a:t>
            </a:r>
            <a:r>
              <a:rPr lang="en-US" sz="3400" dirty="0" err="1">
                <a:latin typeface="Baskerville" panose="02020502070401020303" pitchFamily="18" charset="0"/>
                <a:ea typeface="Baskerville" panose="02020502070401020303" pitchFamily="18" charset="0"/>
              </a:rPr>
              <a:t>wk</a:t>
            </a:r>
            <a:r>
              <a:rPr lang="en-US" sz="3400" dirty="0">
                <a:latin typeface="Baskerville" panose="02020502070401020303" pitchFamily="18" charset="0"/>
                <a:ea typeface="Baskerville" panose="02020502070401020303" pitchFamily="18" charset="0"/>
              </a:rPr>
              <a:t> (large-group intro. and welcome)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9/24-25: Matthew 1–2 (large-group teaching)</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10/1-2: Matthew 3 (extended small-group time)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10/8-9: Matthew 4 (extended small-group time)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10/15-16: Matthew 5 (large-group teaching—</a:t>
            </a:r>
            <a:r>
              <a:rPr lang="en-US" sz="3400" dirty="0" err="1">
                <a:latin typeface="Baskerville" panose="02020502070401020303" pitchFamily="18" charset="0"/>
                <a:ea typeface="Baskerville" panose="02020502070401020303" pitchFamily="18" charset="0"/>
              </a:rPr>
              <a:t>SotM</a:t>
            </a:r>
            <a:r>
              <a:rPr lang="en-US" sz="3400" dirty="0">
                <a:latin typeface="Baskerville" panose="02020502070401020303" pitchFamily="18" charset="0"/>
                <a:ea typeface="Baskerville" panose="02020502070401020303" pitchFamily="18" charset="0"/>
              </a:rPr>
              <a:t> 1)</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10/22-23: Matthew 6 (large-group teaching—</a:t>
            </a:r>
            <a:r>
              <a:rPr lang="en-US" sz="3400" dirty="0" err="1">
                <a:latin typeface="Baskerville" panose="02020502070401020303" pitchFamily="18" charset="0"/>
                <a:ea typeface="Baskerville" panose="02020502070401020303" pitchFamily="18" charset="0"/>
              </a:rPr>
              <a:t>SotM</a:t>
            </a:r>
            <a:r>
              <a:rPr lang="en-US" sz="3400" dirty="0">
                <a:latin typeface="Baskerville" panose="02020502070401020303" pitchFamily="18" charset="0"/>
                <a:ea typeface="Baskerville" panose="02020502070401020303" pitchFamily="18" charset="0"/>
              </a:rPr>
              <a:t> 2)</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10/29-30: Matthew 7 (large-group teaching—</a:t>
            </a:r>
            <a:r>
              <a:rPr lang="en-US" sz="3400" dirty="0" err="1">
                <a:latin typeface="Baskerville" panose="02020502070401020303" pitchFamily="18" charset="0"/>
                <a:ea typeface="Baskerville" panose="02020502070401020303" pitchFamily="18" charset="0"/>
              </a:rPr>
              <a:t>SotM</a:t>
            </a:r>
            <a:r>
              <a:rPr lang="en-US" sz="3400" dirty="0">
                <a:latin typeface="Baskerville" panose="02020502070401020303" pitchFamily="18" charset="0"/>
                <a:ea typeface="Baskerville" panose="02020502070401020303" pitchFamily="18" charset="0"/>
              </a:rPr>
              <a:t> 3)</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11/5-6: Global Awareness Week Special Event</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11/12-13: Matthew 8 (extended small-group time)</a:t>
            </a:r>
          </a:p>
        </p:txBody>
      </p:sp>
    </p:spTree>
    <p:extLst>
      <p:ext uri="{BB962C8B-B14F-4D97-AF65-F5344CB8AC3E}">
        <p14:creationId xmlns:p14="http://schemas.microsoft.com/office/powerpoint/2010/main" val="2086141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A577F162-677F-DBE8-27B9-7D8080C03F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763F6AB-48D8-240E-692C-BBF9658AD619}"/>
              </a:ext>
            </a:extLst>
          </p:cNvPr>
          <p:cNvSpPr txBox="1"/>
          <p:nvPr/>
        </p:nvSpPr>
        <p:spPr>
          <a:xfrm>
            <a:off x="881605" y="666705"/>
            <a:ext cx="10428790" cy="5524589"/>
          </a:xfrm>
          <a:prstGeom prst="rect">
            <a:avLst/>
          </a:prstGeom>
          <a:solidFill>
            <a:schemeClr val="bg1">
              <a:lumMod val="95000"/>
            </a:schemeClr>
          </a:solidFill>
        </p:spPr>
        <p:txBody>
          <a:bodyPr wrap="square" rtlCol="0">
            <a:spAutoFit/>
          </a:bodyPr>
          <a:lstStyle/>
          <a:p>
            <a:r>
              <a:rPr lang="en-US" sz="4700" dirty="0">
                <a:latin typeface="Beloved Sans" panose="02000505000000020004" pitchFamily="2" charset="77"/>
              </a:rPr>
              <a:t>Schedule for Part One, cont.</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11/19-20: Matthew 9 (extended small-group time)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11/26-27: Thanksgiving Week—</a:t>
            </a:r>
            <a:r>
              <a:rPr lang="en-US" sz="3400" i="1" dirty="0">
                <a:latin typeface="Baskerville" panose="02020502070401020303" pitchFamily="18" charset="0"/>
                <a:ea typeface="Baskerville" panose="02020502070401020303" pitchFamily="18" charset="0"/>
              </a:rPr>
              <a:t>No Meeting</a:t>
            </a: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12/3-4: Matthew 10 (large-group teaching)</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12/10-11: Christmas Celebration </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12/17-18, 24-25, 31-1/1: Christmas Break—</a:t>
            </a:r>
            <a:r>
              <a:rPr lang="en-US" sz="3400" i="1" dirty="0">
                <a:latin typeface="Baskerville" panose="02020502070401020303" pitchFamily="18" charset="0"/>
                <a:ea typeface="Baskerville" panose="02020502070401020303" pitchFamily="18" charset="0"/>
              </a:rPr>
              <a:t>No Meetings</a:t>
            </a: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1/7-8: Matthew 11 (large-group teaching, </a:t>
            </a:r>
            <a:r>
              <a:rPr lang="en-US" sz="3400" dirty="0" err="1">
                <a:latin typeface="Baskerville" panose="02020502070401020303" pitchFamily="18" charset="0"/>
                <a:ea typeface="Baskerville" panose="02020502070401020303" pitchFamily="18" charset="0"/>
              </a:rPr>
              <a:t>ch.</a:t>
            </a:r>
            <a:r>
              <a:rPr lang="en-US" sz="3400" dirty="0">
                <a:latin typeface="Baskerville" panose="02020502070401020303" pitchFamily="18" charset="0"/>
                <a:ea typeface="Baskerville" panose="02020502070401020303" pitchFamily="18" charset="0"/>
              </a:rPr>
              <a:t> 11–12)</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1/14-15: Matthew 12 (extended small-group time)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1/21-22: Matthew 13 (large-group teaching, </a:t>
            </a:r>
            <a:r>
              <a:rPr lang="en-US" sz="3400" dirty="0" err="1">
                <a:latin typeface="Baskerville" panose="02020502070401020303" pitchFamily="18" charset="0"/>
                <a:ea typeface="Baskerville" panose="02020502070401020303" pitchFamily="18" charset="0"/>
              </a:rPr>
              <a:t>ch.</a:t>
            </a:r>
            <a:r>
              <a:rPr lang="en-US" sz="3400" dirty="0">
                <a:latin typeface="Baskerville" panose="02020502070401020303" pitchFamily="18" charset="0"/>
                <a:ea typeface="Baskerville" panose="02020502070401020303" pitchFamily="18" charset="0"/>
              </a:rPr>
              <a:t> 13–14)</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1/28-29: Matthew 14 (extended small-group time)</a:t>
            </a:r>
          </a:p>
        </p:txBody>
      </p:sp>
    </p:spTree>
    <p:extLst>
      <p:ext uri="{BB962C8B-B14F-4D97-AF65-F5344CB8AC3E}">
        <p14:creationId xmlns:p14="http://schemas.microsoft.com/office/powerpoint/2010/main" val="2865249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8AC4FC89-A8C1-D0E4-7B64-B1C6D4DE84F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EF0C7A-266A-E678-4EF1-A3F068AFA5B0}"/>
              </a:ext>
            </a:extLst>
          </p:cNvPr>
          <p:cNvSpPr txBox="1"/>
          <p:nvPr/>
        </p:nvSpPr>
        <p:spPr>
          <a:xfrm>
            <a:off x="881605" y="666705"/>
            <a:ext cx="10428790" cy="5339923"/>
          </a:xfrm>
          <a:prstGeom prst="rect">
            <a:avLst/>
          </a:prstGeom>
          <a:solidFill>
            <a:schemeClr val="bg1">
              <a:lumMod val="95000"/>
            </a:schemeClr>
          </a:solidFill>
        </p:spPr>
        <p:txBody>
          <a:bodyPr wrap="square" rtlCol="0">
            <a:spAutoFit/>
          </a:bodyPr>
          <a:lstStyle/>
          <a:p>
            <a:r>
              <a:rPr lang="en-US" sz="4700" dirty="0">
                <a:latin typeface="Beloved Sans" panose="02000505000000020004" pitchFamily="2" charset="77"/>
              </a:rPr>
              <a:t>Note</a:t>
            </a:r>
          </a:p>
          <a:p>
            <a:endParaRPr lang="en-US" sz="14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In case of snow, we close our buildings—and go to Zoom only—if Lexington Public Schools are closed or delayed due to snow.</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420875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19AAD4-D96E-4A6E-86CF-2C11198786A8}"/>
              </a:ext>
            </a:extLst>
          </p:cNvPr>
          <p:cNvSpPr txBox="1"/>
          <p:nvPr/>
        </p:nvSpPr>
        <p:spPr>
          <a:xfrm>
            <a:off x="881605" y="651316"/>
            <a:ext cx="10428790" cy="5555367"/>
          </a:xfrm>
          <a:prstGeom prst="rect">
            <a:avLst/>
          </a:prstGeom>
          <a:solidFill>
            <a:schemeClr val="bg1">
              <a:lumMod val="95000"/>
            </a:schemeClr>
          </a:solidFill>
        </p:spPr>
        <p:txBody>
          <a:bodyPr wrap="square" rtlCol="0">
            <a:spAutoFit/>
          </a:bodyPr>
          <a:lstStyle/>
          <a:p>
            <a:endParaRPr lang="en-US" sz="4700" dirty="0">
              <a:latin typeface="Beloved Sans" panose="02000505000000020004" pitchFamily="2" charset="77"/>
            </a:endParaRPr>
          </a:p>
          <a:p>
            <a:endParaRPr lang="en-US" sz="4700" dirty="0">
              <a:latin typeface="Beloved Sans" panose="02000505000000020004" pitchFamily="2" charset="77"/>
            </a:endParaRPr>
          </a:p>
          <a:p>
            <a:pPr algn="ctr"/>
            <a:endParaRPr lang="en-US" sz="6000" dirty="0">
              <a:latin typeface="Beloved Sans" panose="02000505000000020004" pitchFamily="2" charset="77"/>
            </a:endParaRPr>
          </a:p>
          <a:p>
            <a:pPr algn="ctr"/>
            <a:r>
              <a:rPr lang="en-US" sz="6000" dirty="0">
                <a:latin typeface="Beloved Sans" panose="02000505000000020004" pitchFamily="2" charset="77"/>
              </a:rPr>
              <a:t>Q&amp;A</a:t>
            </a:r>
          </a:p>
          <a:p>
            <a:endParaRPr lang="en-US" sz="4700" dirty="0">
              <a:latin typeface="Beloved Sans" panose="02000505000000020004" pitchFamily="2" charset="77"/>
            </a:endParaRPr>
          </a:p>
          <a:p>
            <a:endParaRPr lang="en-US" sz="4700" dirty="0">
              <a:latin typeface="Beloved Sans" panose="02000505000000020004" pitchFamily="2" charset="77"/>
            </a:endParaRPr>
          </a:p>
          <a:p>
            <a:endParaRPr lang="en-US" sz="4700" dirty="0">
              <a:latin typeface="Beloved Sans" panose="02000505000000020004" pitchFamily="2" charset="77"/>
            </a:endParaRPr>
          </a:p>
        </p:txBody>
      </p:sp>
    </p:spTree>
    <p:extLst>
      <p:ext uri="{BB962C8B-B14F-4D97-AF65-F5344CB8AC3E}">
        <p14:creationId xmlns:p14="http://schemas.microsoft.com/office/powerpoint/2010/main" val="179426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299EB6-57C8-51F4-144E-5AAEADEE14AD}"/>
              </a:ext>
            </a:extLst>
          </p:cNvPr>
          <p:cNvSpPr txBox="1"/>
          <p:nvPr/>
        </p:nvSpPr>
        <p:spPr>
          <a:xfrm>
            <a:off x="881605" y="859065"/>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to next week</a:t>
            </a:r>
            <a:endParaRPr lang="en-US" sz="4800" dirty="0">
              <a:latin typeface="Baskerville" panose="02020502070401020303" pitchFamily="18" charset="0"/>
              <a:ea typeface="Baskerville" panose="02020502070401020303" pitchFamily="18" charset="0"/>
            </a:endParaRPr>
          </a:p>
          <a:p>
            <a:endParaRPr lang="en-US" sz="14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Matthew 1-2</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pre-reading questions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four days of readings and questions</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558710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227CA1-E4F0-B95F-F1E7-DE37111B0AD5}"/>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Hope and Prayer</a:t>
            </a:r>
          </a:p>
          <a:p>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That each one of us will grow in our relationship with Jesus this year. That each of us would bear much fruit as we grow as disciples of Jesus. That each of us will invite others to join us on that journey. </a:t>
            </a:r>
            <a:endParaRPr lang="en-US" sz="24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550742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D40EC67E-A537-5277-5587-D93D5D868A7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BFC8CEF-7941-2A87-C38A-FD7754B46FCB}"/>
              </a:ext>
            </a:extLst>
          </p:cNvPr>
          <p:cNvSpPr txBox="1"/>
          <p:nvPr/>
        </p:nvSpPr>
        <p:spPr>
          <a:xfrm>
            <a:off x="881605" y="859065"/>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to next week</a:t>
            </a:r>
            <a:endParaRPr lang="en-US" sz="4800" dirty="0">
              <a:latin typeface="Baskerville" panose="02020502070401020303" pitchFamily="18" charset="0"/>
              <a:ea typeface="Baskerville" panose="02020502070401020303" pitchFamily="18" charset="0"/>
            </a:endParaRPr>
          </a:p>
          <a:p>
            <a:endParaRPr lang="en-US" sz="14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Matthew 1-2</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pre-reading questions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four days of readings and questions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(Also, don’t forget to register and join us for our annual Campus BBQ, this Sunday after the second service!!!)</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86741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614FBA8-D3B8-0616-8892-CA269A82B8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273A68E-40B3-9E18-F844-43CF9241795E}"/>
              </a:ext>
            </a:extLst>
          </p:cNvPr>
          <p:cNvSpPr txBox="1"/>
          <p:nvPr/>
        </p:nvSpPr>
        <p:spPr>
          <a:xfrm>
            <a:off x="881605" y="651316"/>
            <a:ext cx="10428790" cy="5555367"/>
          </a:xfrm>
          <a:prstGeom prst="rect">
            <a:avLst/>
          </a:prstGeom>
          <a:solidFill>
            <a:schemeClr val="bg1">
              <a:lumMod val="95000"/>
            </a:schemeClr>
          </a:solidFill>
        </p:spPr>
        <p:txBody>
          <a:bodyPr wrap="square" rtlCol="0">
            <a:spAutoFit/>
          </a:bodyPr>
          <a:lstStyle/>
          <a:p>
            <a:endParaRPr lang="en-US" sz="4700" dirty="0">
              <a:latin typeface="Beloved Sans" panose="02000505000000020004" pitchFamily="2" charset="77"/>
            </a:endParaRPr>
          </a:p>
          <a:p>
            <a:endParaRPr lang="en-US" sz="4700" dirty="0">
              <a:latin typeface="Beloved Sans" panose="02000505000000020004" pitchFamily="2" charset="77"/>
            </a:endParaRPr>
          </a:p>
          <a:p>
            <a:pPr algn="ctr"/>
            <a:endParaRPr lang="en-US" sz="6000" dirty="0">
              <a:latin typeface="Beloved Sans" panose="02000505000000020004" pitchFamily="2" charset="77"/>
            </a:endParaRPr>
          </a:p>
          <a:p>
            <a:pPr algn="ctr"/>
            <a:r>
              <a:rPr lang="en-US" sz="6000" dirty="0">
                <a:latin typeface="Beloved Sans" panose="02000505000000020004" pitchFamily="2" charset="77"/>
              </a:rPr>
              <a:t>Prayer</a:t>
            </a:r>
          </a:p>
          <a:p>
            <a:endParaRPr lang="en-US" sz="4700" dirty="0">
              <a:latin typeface="Beloved Sans" panose="02000505000000020004" pitchFamily="2" charset="77"/>
            </a:endParaRPr>
          </a:p>
          <a:p>
            <a:endParaRPr lang="en-US" sz="4700" dirty="0">
              <a:latin typeface="Beloved Sans" panose="02000505000000020004" pitchFamily="2" charset="77"/>
            </a:endParaRPr>
          </a:p>
          <a:p>
            <a:endParaRPr lang="en-US" sz="4700" dirty="0">
              <a:latin typeface="Beloved Sans" panose="02000505000000020004" pitchFamily="2" charset="77"/>
            </a:endParaRPr>
          </a:p>
        </p:txBody>
      </p:sp>
    </p:spTree>
    <p:extLst>
      <p:ext uri="{BB962C8B-B14F-4D97-AF65-F5344CB8AC3E}">
        <p14:creationId xmlns:p14="http://schemas.microsoft.com/office/powerpoint/2010/main" val="2769237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5DBA804-4FDE-FD2F-D05E-DEC151DF5BC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A3F3733-B7A5-0599-6A39-98D2CF8063D1}"/>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Outline for Today</a:t>
            </a:r>
          </a:p>
          <a:p>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Logistics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Inductive Bible study review</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Introduction to study guide &amp; format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Q&amp;A</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Looking ahead to next week</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Prayer</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Small groups</a:t>
            </a:r>
            <a:endParaRPr lang="en-US" sz="2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13918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AE1CAFC-CE9D-C028-C319-12FB2FBE123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D4454FD-9B3F-A756-ACF7-925C14564094}"/>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Logistics</a:t>
            </a:r>
          </a:p>
          <a:p>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Getting in touch:</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Grace: </a:t>
            </a:r>
            <a:r>
              <a:rPr lang="en-US" sz="4000" dirty="0">
                <a:latin typeface="Baskerville" panose="02020502070401020303" pitchFamily="18" charset="0"/>
                <a:ea typeface="Baskerville" panose="02020502070401020303" pitchFamily="18" charset="0"/>
                <a:hlinkClick r:id="rId2"/>
              </a:rPr>
              <a:t>gchoi@grace.org</a:t>
            </a: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Rachel: </a:t>
            </a:r>
            <a:r>
              <a:rPr lang="en-US" sz="4000" dirty="0">
                <a:latin typeface="Baskerville" panose="02020502070401020303" pitchFamily="18" charset="0"/>
                <a:ea typeface="Baskerville" panose="02020502070401020303" pitchFamily="18" charset="0"/>
                <a:hlinkClick r:id="rId3"/>
              </a:rPr>
              <a:t>rkeeler@grace.org</a:t>
            </a: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In-person members, feel free to join on Zoom any weeks that you’re sick or traveling</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Schedule, recordings, and slides available at: </a:t>
            </a:r>
            <a:r>
              <a:rPr lang="en-US" sz="4000" dirty="0">
                <a:latin typeface="Baskerville" panose="02020502070401020303" pitchFamily="18" charset="0"/>
                <a:ea typeface="Baskerville" panose="02020502070401020303" pitchFamily="18" charset="0"/>
                <a:hlinkClick r:id="rId4"/>
              </a:rPr>
              <a:t>www.grace.org/lexwomensgroups </a:t>
            </a: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15724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73B1EDC6-FA84-D8AA-25DE-6C1BE9D4EBB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57811A-5830-CB33-1355-A1C0044CDD31}"/>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Logistics</a:t>
            </a:r>
          </a:p>
          <a:p>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Book printed and distributed in two parts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Zoom book pickup:</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Today: 10-11:30am or 7:30-9pm (church)</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Wednesday: 2-6pm (3 Militia Drive)</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Friend pick up; mail; e-mail Grace Choi</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Food Bank collection: first Tuesday/month</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Visitor Days: October 22</a:t>
            </a:r>
            <a:r>
              <a:rPr lang="en-US" sz="4000" baseline="30000" dirty="0">
                <a:latin typeface="Baskerville" panose="02020502070401020303" pitchFamily="18" charset="0"/>
                <a:ea typeface="Baskerville" panose="02020502070401020303" pitchFamily="18" charset="0"/>
              </a:rPr>
              <a:t>nd</a:t>
            </a:r>
            <a:r>
              <a:rPr lang="en-US" sz="4000" dirty="0">
                <a:latin typeface="Baskerville" panose="02020502070401020303" pitchFamily="18" charset="0"/>
                <a:ea typeface="Baskerville" panose="02020502070401020303" pitchFamily="18" charset="0"/>
              </a:rPr>
              <a:t> &amp; January 21</a:t>
            </a:r>
            <a:r>
              <a:rPr lang="en-US" sz="4000" baseline="30000" dirty="0">
                <a:latin typeface="Baskerville" panose="02020502070401020303" pitchFamily="18" charset="0"/>
                <a:ea typeface="Baskerville" panose="02020502070401020303" pitchFamily="18" charset="0"/>
              </a:rPr>
              <a:t>st</a:t>
            </a:r>
            <a:r>
              <a:rPr lang="en-US" sz="4000" dirty="0">
                <a:latin typeface="Baskerville" panose="02020502070401020303" pitchFamily="18" charset="0"/>
                <a:ea typeface="Baskerville" panose="02020502070401020303" pitchFamily="18" charset="0"/>
              </a:rPr>
              <a:t> </a:t>
            </a:r>
          </a:p>
        </p:txBody>
      </p:sp>
    </p:spTree>
    <p:extLst>
      <p:ext uri="{BB962C8B-B14F-4D97-AF65-F5344CB8AC3E}">
        <p14:creationId xmlns:p14="http://schemas.microsoft.com/office/powerpoint/2010/main" val="1764228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DFE3A2-BFB1-5C07-66F7-CEAF896AA8D0}"/>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Inductive Bible Study</a:t>
            </a:r>
          </a:p>
          <a:p>
            <a:endParaRPr lang="en-US" sz="1400" dirty="0">
              <a:latin typeface="Beloved Sans" panose="02000505000000020004" pitchFamily="2" charset="77"/>
            </a:endParaRPr>
          </a:p>
          <a:p>
            <a:pPr marL="742950" indent="-742950">
              <a:buFont typeface="+mj-lt"/>
              <a:buAutoNum type="arabicPeriod"/>
            </a:pPr>
            <a:endParaRPr lang="en-US" sz="4000" dirty="0">
              <a:latin typeface="Baskerville" panose="02020502070401020303" pitchFamily="18" charset="0"/>
              <a:ea typeface="Baskerville" panose="02020502070401020303" pitchFamily="18" charset="0"/>
            </a:endParaRPr>
          </a:p>
          <a:p>
            <a:pPr marL="742950" indent="-742950">
              <a:buFont typeface="+mj-lt"/>
              <a:buAutoNum type="arabicPeriod"/>
            </a:pPr>
            <a:endParaRPr lang="en-US" sz="4000" dirty="0">
              <a:latin typeface="Baskerville" panose="02020502070401020303" pitchFamily="18" charset="0"/>
              <a:ea typeface="Baskerville" panose="02020502070401020303" pitchFamily="18" charset="0"/>
            </a:endParaRPr>
          </a:p>
          <a:p>
            <a:pPr marL="742950" indent="-742950">
              <a:buFont typeface="+mj-lt"/>
              <a:buAutoNum type="arabicPeriod"/>
            </a:pPr>
            <a:endParaRPr lang="en-US" sz="4000" dirty="0">
              <a:latin typeface="Baskerville" panose="02020502070401020303" pitchFamily="18" charset="0"/>
              <a:ea typeface="Baskerville" panose="02020502070401020303" pitchFamily="18" charset="0"/>
            </a:endParaRPr>
          </a:p>
          <a:p>
            <a:pPr marL="742950" indent="-742950">
              <a:buFont typeface="+mj-lt"/>
              <a:buAutoNum type="arabicPeriod"/>
            </a:pPr>
            <a:endParaRPr lang="en-US" sz="4000" dirty="0">
              <a:latin typeface="Baskerville" panose="02020502070401020303" pitchFamily="18" charset="0"/>
              <a:ea typeface="Baskerville" panose="02020502070401020303" pitchFamily="18" charset="0"/>
            </a:endParaRPr>
          </a:p>
          <a:p>
            <a:pPr marL="742950" indent="-742950">
              <a:buFont typeface="+mj-lt"/>
              <a:buAutoNum type="arabicPeriod"/>
            </a:pPr>
            <a:endParaRPr lang="en-US" sz="4000" dirty="0">
              <a:latin typeface="Baskerville" panose="02020502070401020303" pitchFamily="18" charset="0"/>
              <a:ea typeface="Baskerville" panose="02020502070401020303" pitchFamily="18" charset="0"/>
            </a:endParaRPr>
          </a:p>
          <a:p>
            <a:pPr marL="742950" indent="-742950">
              <a:buFont typeface="+mj-lt"/>
              <a:buAutoNum type="arabicPeriod"/>
            </a:pP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529870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8372CBCC-4947-38C7-09F1-FFF8F3FD336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A1812DA-AF37-6FA0-842C-5037BEC070CB}"/>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Inductive Bible Study</a:t>
            </a:r>
          </a:p>
          <a:p>
            <a:endParaRPr lang="en-US" sz="1400" dirty="0">
              <a:latin typeface="Beloved Sans" panose="02000505000000020004" pitchFamily="2" charset="77"/>
            </a:endParaRPr>
          </a:p>
          <a:p>
            <a:pPr marL="742950" indent="-742950">
              <a:buFont typeface="+mj-lt"/>
              <a:buAutoNum type="arabicPeriod"/>
            </a:pPr>
            <a:r>
              <a:rPr lang="en-US" sz="4000" dirty="0">
                <a:latin typeface="Baskerville" panose="02020502070401020303" pitchFamily="18" charset="0"/>
                <a:ea typeface="Baskerville" panose="02020502070401020303" pitchFamily="18" charset="0"/>
              </a:rPr>
              <a:t>Observation: What does the passage say?</a:t>
            </a:r>
          </a:p>
          <a:p>
            <a:pPr marL="742950" indent="-742950">
              <a:buFont typeface="+mj-lt"/>
              <a:buAutoNum type="arabicPeriod"/>
            </a:pPr>
            <a:r>
              <a:rPr lang="en-US" sz="4000" dirty="0">
                <a:latin typeface="Baskerville" panose="02020502070401020303" pitchFamily="18" charset="0"/>
                <a:ea typeface="Baskerville" panose="02020502070401020303" pitchFamily="18" charset="0"/>
              </a:rPr>
              <a:t>Interpretation: What does the passage mean?</a:t>
            </a:r>
          </a:p>
          <a:p>
            <a:pPr marL="742950" indent="-742950">
              <a:buFont typeface="+mj-lt"/>
              <a:buAutoNum type="arabicPeriod"/>
            </a:pPr>
            <a:r>
              <a:rPr lang="en-US" sz="4000" dirty="0">
                <a:latin typeface="Baskerville" panose="02020502070401020303" pitchFamily="18" charset="0"/>
                <a:ea typeface="Baskerville" panose="02020502070401020303" pitchFamily="18" charset="0"/>
              </a:rPr>
              <a:t>Application: What does the passage mean to me? (How does the passage apply to me, to my life, to my walk with God?)</a:t>
            </a:r>
          </a:p>
          <a:p>
            <a:pPr marL="742950" indent="-742950">
              <a:buFont typeface="+mj-lt"/>
              <a:buAutoNum type="arabicPeriod"/>
            </a:pP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597267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DE46D13-B834-D8DD-2A8B-EB73BCDC6A0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7F75375-15C5-50DA-16F1-30728E16D8E0}"/>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Inductive Bible Study</a:t>
            </a:r>
          </a:p>
          <a:p>
            <a:endParaRPr lang="en-US" sz="1400" dirty="0">
              <a:latin typeface="Beloved Sans" panose="02000505000000020004" pitchFamily="2" charset="77"/>
            </a:endParaRPr>
          </a:p>
          <a:p>
            <a:pPr marL="742950" indent="-742950">
              <a:buFont typeface="+mj-lt"/>
              <a:buAutoNum type="arabicPeriod"/>
            </a:pPr>
            <a:r>
              <a:rPr lang="en-US" sz="4000" dirty="0">
                <a:latin typeface="Baskerville" panose="02020502070401020303" pitchFamily="18" charset="0"/>
                <a:ea typeface="Baskerville" panose="02020502070401020303" pitchFamily="18" charset="0"/>
              </a:rPr>
              <a:t>Read carefully what the text says.</a:t>
            </a:r>
          </a:p>
          <a:p>
            <a:pPr marL="742950" indent="-742950">
              <a:buFont typeface="+mj-lt"/>
              <a:buAutoNum type="arabicPeriod"/>
            </a:pPr>
            <a:r>
              <a:rPr lang="en-US" sz="4000" dirty="0">
                <a:latin typeface="Baskerville" panose="02020502070401020303" pitchFamily="18" charset="0"/>
                <a:ea typeface="Baskerville" panose="02020502070401020303" pitchFamily="18" charset="0"/>
              </a:rPr>
              <a:t>Explore what the text means</a:t>
            </a:r>
          </a:p>
          <a:p>
            <a:pPr marL="742950" indent="-742950">
              <a:buFont typeface="+mj-lt"/>
              <a:buAutoNum type="arabicPeriod"/>
            </a:pPr>
            <a:r>
              <a:rPr lang="en-US" sz="4000" dirty="0">
                <a:latin typeface="Baskerville" panose="02020502070401020303" pitchFamily="18" charset="0"/>
                <a:ea typeface="Baskerville" panose="02020502070401020303" pitchFamily="18" charset="0"/>
              </a:rPr>
              <a:t>Pray about what the text means to us. </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335885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FD571E58-143A-F3AD-9127-B23403146E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0C26DE6-473D-8B0C-EE26-833971B7042A}"/>
              </a:ext>
            </a:extLst>
          </p:cNvPr>
          <p:cNvSpPr txBox="1"/>
          <p:nvPr/>
        </p:nvSpPr>
        <p:spPr>
          <a:xfrm>
            <a:off x="881605" y="666705"/>
            <a:ext cx="10428790" cy="5339923"/>
          </a:xfrm>
          <a:prstGeom prst="rect">
            <a:avLst/>
          </a:prstGeom>
          <a:solidFill>
            <a:schemeClr val="bg1">
              <a:lumMod val="95000"/>
            </a:schemeClr>
          </a:solidFill>
        </p:spPr>
        <p:txBody>
          <a:bodyPr wrap="square" rtlCol="0">
            <a:spAutoFit/>
          </a:bodyPr>
          <a:lstStyle/>
          <a:p>
            <a:r>
              <a:rPr lang="en-US" sz="4700" dirty="0">
                <a:latin typeface="Beloved Sans" panose="02000505000000020004" pitchFamily="2" charset="77"/>
              </a:rPr>
              <a:t>Study Format</a:t>
            </a:r>
          </a:p>
          <a:p>
            <a:endParaRPr lang="en-US" sz="1400" dirty="0">
              <a:latin typeface="Beloved Sans" panose="02000505000000020004" pitchFamily="2" charset="77"/>
            </a:endParaRPr>
          </a:p>
          <a:p>
            <a:pPr marL="457200" indent="-4572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Generally, a chapter a week</a:t>
            </a:r>
          </a:p>
          <a:p>
            <a:pPr marL="457200" indent="-4572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Most chapters are broken into three sections</a:t>
            </a:r>
          </a:p>
          <a:p>
            <a:pPr marL="457200" indent="-4572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Typical weekly format:</a:t>
            </a:r>
          </a:p>
          <a:p>
            <a:pPr marL="914400" lvl="1" indent="-4572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Pre-reading question(s)</a:t>
            </a:r>
          </a:p>
          <a:p>
            <a:pPr marL="914400" lvl="1" indent="-4572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Three days of readings &amp; questions</a:t>
            </a:r>
          </a:p>
          <a:p>
            <a:pPr marL="1371600" lvl="2" indent="-4572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(Other Scripture passages to look up)</a:t>
            </a:r>
          </a:p>
          <a:p>
            <a:pPr marL="914400" lvl="1" indent="-4572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Suggestion for prayer and reflection</a:t>
            </a:r>
          </a:p>
        </p:txBody>
      </p:sp>
    </p:spTree>
    <p:extLst>
      <p:ext uri="{BB962C8B-B14F-4D97-AF65-F5344CB8AC3E}">
        <p14:creationId xmlns:p14="http://schemas.microsoft.com/office/powerpoint/2010/main" val="4507850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910</TotalTime>
  <Words>719</Words>
  <Application>Microsoft Macintosh PowerPoint</Application>
  <PresentationFormat>Widescreen</PresentationFormat>
  <Paragraphs>145</Paragraphs>
  <Slides>21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2</cp:revision>
  <dcterms:created xsi:type="dcterms:W3CDTF">2023-09-23T01:00:28Z</dcterms:created>
  <dcterms:modified xsi:type="dcterms:W3CDTF">2024-09-17T03:28:23Z</dcterms:modified>
</cp:coreProperties>
</file>