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453" r:id="rId3"/>
    <p:sldId id="449" r:id="rId4"/>
    <p:sldId id="443" r:id="rId5"/>
    <p:sldId id="454" r:id="rId6"/>
    <p:sldId id="448" r:id="rId7"/>
    <p:sldId id="444" r:id="rId8"/>
    <p:sldId id="445" r:id="rId9"/>
    <p:sldId id="455" r:id="rId10"/>
    <p:sldId id="446" r:id="rId11"/>
    <p:sldId id="447" r:id="rId12"/>
    <p:sldId id="450" r:id="rId13"/>
    <p:sldId id="451" r:id="rId14"/>
    <p:sldId id="456" r:id="rId15"/>
    <p:sldId id="457" r:id="rId16"/>
    <p:sldId id="458" r:id="rId17"/>
    <p:sldId id="459" r:id="rId18"/>
    <p:sldId id="460" r:id="rId19"/>
    <p:sldId id="46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7"/>
    <p:restoredTop sz="95781"/>
  </p:normalViewPr>
  <p:slideViewPr>
    <p:cSldViewPr snapToGrid="0" snapToObjects="1">
      <p:cViewPr varScale="1">
        <p:scale>
          <a:sx n="108" d="100"/>
          <a:sy n="108" d="100"/>
        </p:scale>
        <p:origin x="9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3/16/22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3/16/22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3/16/22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3/16/22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3/16/22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3/16/22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3/16/22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3/16/22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3/16/22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3/16/22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3/16/22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3/16/22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with medium confidence">
            <a:extLst>
              <a:ext uri="{FF2B5EF4-FFF2-40B4-BE49-F238E27FC236}">
                <a16:creationId xmlns:a16="http://schemas.microsoft.com/office/drawing/2014/main" id="{4329627D-1530-8E48-9AD6-6796A9006DF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2" name="Table 4">
            <a:extLst>
              <a:ext uri="{FF2B5EF4-FFF2-40B4-BE49-F238E27FC236}">
                <a16:creationId xmlns:a16="http://schemas.microsoft.com/office/drawing/2014/main" id="{581F4F2F-33CD-334A-84A1-D56D949D3F64}"/>
              </a:ext>
            </a:extLst>
          </p:cNvPr>
          <p:cNvGraphicFramePr>
            <a:graphicFrameLocks noGrp="1"/>
          </p:cNvGraphicFramePr>
          <p:nvPr>
            <p:extLst>
              <p:ext uri="{D42A27DB-BD31-4B8C-83A1-F6EECF244321}">
                <p14:modId xmlns:p14="http://schemas.microsoft.com/office/powerpoint/2010/main" val="1964030426"/>
              </p:ext>
            </p:extLst>
          </p:nvPr>
        </p:nvGraphicFramePr>
        <p:xfrm>
          <a:off x="787138" y="308762"/>
          <a:ext cx="10455678" cy="6111996"/>
        </p:xfrm>
        <a:graphic>
          <a:graphicData uri="http://schemas.openxmlformats.org/drawingml/2006/table">
            <a:tbl>
              <a:tblPr firstRow="1" bandRow="1">
                <a:tableStyleId>{21E4AEA4-8DFA-4A89-87EB-49C32662AFE0}</a:tableStyleId>
              </a:tblPr>
              <a:tblGrid>
                <a:gridCol w="1655180">
                  <a:extLst>
                    <a:ext uri="{9D8B030D-6E8A-4147-A177-3AD203B41FA5}">
                      <a16:colId xmlns:a16="http://schemas.microsoft.com/office/drawing/2014/main" val="3218568156"/>
                    </a:ext>
                  </a:extLst>
                </a:gridCol>
                <a:gridCol w="3126479">
                  <a:extLst>
                    <a:ext uri="{9D8B030D-6E8A-4147-A177-3AD203B41FA5}">
                      <a16:colId xmlns:a16="http://schemas.microsoft.com/office/drawing/2014/main" val="3356230990"/>
                    </a:ext>
                  </a:extLst>
                </a:gridCol>
                <a:gridCol w="1403535">
                  <a:extLst>
                    <a:ext uri="{9D8B030D-6E8A-4147-A177-3AD203B41FA5}">
                      <a16:colId xmlns:a16="http://schemas.microsoft.com/office/drawing/2014/main" val="2464502636"/>
                    </a:ext>
                  </a:extLst>
                </a:gridCol>
                <a:gridCol w="1397064">
                  <a:extLst>
                    <a:ext uri="{9D8B030D-6E8A-4147-A177-3AD203B41FA5}">
                      <a16:colId xmlns:a16="http://schemas.microsoft.com/office/drawing/2014/main" val="4199067075"/>
                    </a:ext>
                  </a:extLst>
                </a:gridCol>
                <a:gridCol w="1374299">
                  <a:extLst>
                    <a:ext uri="{9D8B030D-6E8A-4147-A177-3AD203B41FA5}">
                      <a16:colId xmlns:a16="http://schemas.microsoft.com/office/drawing/2014/main" val="4191683280"/>
                    </a:ext>
                  </a:extLst>
                </a:gridCol>
                <a:gridCol w="1499121">
                  <a:extLst>
                    <a:ext uri="{9D8B030D-6E8A-4147-A177-3AD203B41FA5}">
                      <a16:colId xmlns:a16="http://schemas.microsoft.com/office/drawing/2014/main" val="3382351441"/>
                    </a:ext>
                  </a:extLst>
                </a:gridCol>
              </a:tblGrid>
              <a:tr h="808476">
                <a:tc>
                  <a:txBody>
                    <a:bodyPr/>
                    <a:lstStyle/>
                    <a:p>
                      <a:r>
                        <a:rPr lang="en-US" sz="2800" dirty="0"/>
                        <a:t>Day</a:t>
                      </a:r>
                    </a:p>
                  </a:txBody>
                  <a:tcPr/>
                </a:tc>
                <a:tc>
                  <a:txBody>
                    <a:bodyPr/>
                    <a:lstStyle/>
                    <a:p>
                      <a:r>
                        <a:rPr lang="en-US" sz="2800" dirty="0"/>
                        <a:t>Event</a:t>
                      </a:r>
                    </a:p>
                  </a:txBody>
                  <a:tcPr/>
                </a:tc>
                <a:tc>
                  <a:txBody>
                    <a:bodyPr/>
                    <a:lstStyle/>
                    <a:p>
                      <a:r>
                        <a:rPr lang="en-US" sz="2800" dirty="0"/>
                        <a:t>Matt.</a:t>
                      </a:r>
                    </a:p>
                  </a:txBody>
                  <a:tcPr/>
                </a:tc>
                <a:tc>
                  <a:txBody>
                    <a:bodyPr/>
                    <a:lstStyle/>
                    <a:p>
                      <a:r>
                        <a:rPr lang="en-US" sz="2800" dirty="0"/>
                        <a:t>Mark</a:t>
                      </a:r>
                    </a:p>
                  </a:txBody>
                  <a:tcPr/>
                </a:tc>
                <a:tc>
                  <a:txBody>
                    <a:bodyPr/>
                    <a:lstStyle/>
                    <a:p>
                      <a:r>
                        <a:rPr lang="en-US" sz="2800" dirty="0"/>
                        <a:t>Luke</a:t>
                      </a:r>
                    </a:p>
                  </a:txBody>
                  <a:tcPr/>
                </a:tc>
                <a:tc>
                  <a:txBody>
                    <a:bodyPr/>
                    <a:lstStyle/>
                    <a:p>
                      <a:r>
                        <a:rPr lang="en-US" sz="2800" dirty="0"/>
                        <a:t>John</a:t>
                      </a:r>
                    </a:p>
                  </a:txBody>
                  <a:tcPr/>
                </a:tc>
                <a:extLst>
                  <a:ext uri="{0D108BD9-81ED-4DB2-BD59-A6C34878D82A}">
                    <a16:rowId xmlns:a16="http://schemas.microsoft.com/office/drawing/2014/main" val="2065985598"/>
                  </a:ext>
                </a:extLst>
              </a:tr>
              <a:tr h="808476">
                <a:tc rowSpan="2">
                  <a:txBody>
                    <a:bodyPr/>
                    <a:lstStyle/>
                    <a:p>
                      <a:r>
                        <a:rPr lang="en-US" sz="2400" b="0" i="0" kern="1200" dirty="0">
                          <a:solidFill>
                            <a:schemeClr val="dk1"/>
                          </a:solidFill>
                          <a:effectLst/>
                          <a:latin typeface="+mn-lt"/>
                          <a:ea typeface="+mn-ea"/>
                          <a:cs typeface="+mn-cs"/>
                        </a:rPr>
                        <a:t>Wednesday</a:t>
                      </a:r>
                    </a:p>
                  </a:txBody>
                  <a:tcPr anchor="ctr"/>
                </a:tc>
                <a:tc>
                  <a:txBody>
                    <a:bodyPr/>
                    <a:lstStyle/>
                    <a:p>
                      <a:pPr algn="l" fontAlgn="ctr"/>
                      <a:r>
                        <a:rPr lang="en-US" sz="2400" b="0" i="0" kern="1200" dirty="0">
                          <a:solidFill>
                            <a:schemeClr val="dk1"/>
                          </a:solidFill>
                          <a:effectLst/>
                          <a:latin typeface="+mn-lt"/>
                          <a:ea typeface="+mn-ea"/>
                          <a:cs typeface="+mn-cs"/>
                        </a:rPr>
                        <a:t>Jesus continues daily teaching in the temple</a:t>
                      </a:r>
                    </a:p>
                  </a:txBody>
                  <a:tcPr anchor="ctr"/>
                </a:tc>
                <a:tc>
                  <a:txBody>
                    <a:bodyPr/>
                    <a:lstStyle/>
                    <a:p>
                      <a:pPr algn="l" fontAlgn="ctr"/>
                      <a:endParaRPr lang="en-US" sz="2400" b="0" i="0" kern="1200" dirty="0">
                        <a:solidFill>
                          <a:schemeClr val="dk1"/>
                        </a:solidFill>
                        <a:effectLst/>
                        <a:latin typeface="+mn-lt"/>
                        <a:ea typeface="+mn-ea"/>
                        <a:cs typeface="+mn-cs"/>
                      </a:endParaRPr>
                    </a:p>
                  </a:txBody>
                  <a:tcPr anchor="ctr"/>
                </a:tc>
                <a:tc>
                  <a:txBody>
                    <a:bodyPr/>
                    <a:lstStyle/>
                    <a:p>
                      <a:pPr algn="l" fontAlgn="ctr"/>
                      <a:endParaRPr lang="en-US" sz="2400" b="0" i="0" kern="1200">
                        <a:solidFill>
                          <a:schemeClr val="dk1"/>
                        </a:solidFill>
                        <a:effectLst/>
                        <a:latin typeface="+mn-lt"/>
                        <a:ea typeface="+mn-ea"/>
                        <a:cs typeface="+mn-cs"/>
                      </a:endParaRPr>
                    </a:p>
                  </a:txBody>
                  <a:tcPr anchor="ctr"/>
                </a:tc>
                <a:tc>
                  <a:txBody>
                    <a:bodyPr/>
                    <a:lstStyle/>
                    <a:p>
                      <a:pPr algn="l" fontAlgn="ctr"/>
                      <a:r>
                        <a:rPr lang="en-US" sz="2400" b="0" i="0" kern="1200" dirty="0">
                          <a:solidFill>
                            <a:schemeClr val="dk1"/>
                          </a:solidFill>
                          <a:effectLst/>
                          <a:latin typeface="+mn-lt"/>
                          <a:ea typeface="+mn-ea"/>
                          <a:cs typeface="+mn-cs"/>
                        </a:rPr>
                        <a:t>21:37–38</a:t>
                      </a:r>
                    </a:p>
                  </a:txBody>
                  <a:tcPr anchor="ctr"/>
                </a:tc>
                <a:tc>
                  <a:txBody>
                    <a:bodyPr/>
                    <a:lstStyle/>
                    <a:p>
                      <a:endParaRPr lang="en-US" sz="2400" dirty="0"/>
                    </a:p>
                  </a:txBody>
                  <a:tcPr/>
                </a:tc>
                <a:extLst>
                  <a:ext uri="{0D108BD9-81ED-4DB2-BD59-A6C34878D82A}">
                    <a16:rowId xmlns:a16="http://schemas.microsoft.com/office/drawing/2014/main" val="2661012012"/>
                  </a:ext>
                </a:extLst>
              </a:tr>
              <a:tr h="808476">
                <a:tc vMerge="1">
                  <a:txBody>
                    <a:bodyPr/>
                    <a:lstStyle/>
                    <a:p>
                      <a:endParaRPr lang="en-US" sz="2400" dirty="0"/>
                    </a:p>
                  </a:txBody>
                  <a:tcPr/>
                </a:tc>
                <a:tc>
                  <a:txBody>
                    <a:bodyPr/>
                    <a:lstStyle/>
                    <a:p>
                      <a:pPr algn="l" fontAlgn="ctr"/>
                      <a:r>
                        <a:rPr lang="en-US" sz="2400" b="0" i="0" kern="1200" dirty="0">
                          <a:solidFill>
                            <a:schemeClr val="dk1"/>
                          </a:solidFill>
                          <a:effectLst/>
                          <a:latin typeface="+mn-lt"/>
                          <a:ea typeface="+mn-ea"/>
                          <a:cs typeface="+mn-cs"/>
                        </a:rPr>
                        <a:t>Sanhedrin plots to kill Jesus</a:t>
                      </a:r>
                    </a:p>
                  </a:txBody>
                  <a:tcPr anchor="ctr"/>
                </a:tc>
                <a:tc>
                  <a:txBody>
                    <a:bodyPr/>
                    <a:lstStyle/>
                    <a:p>
                      <a:pPr algn="l" fontAlgn="ctr"/>
                      <a:r>
                        <a:rPr lang="en-US" sz="2400" b="0" i="0" kern="1200" dirty="0">
                          <a:solidFill>
                            <a:srgbClr val="FF0000"/>
                          </a:solidFill>
                          <a:effectLst/>
                          <a:latin typeface="+mn-lt"/>
                          <a:ea typeface="+mn-ea"/>
                          <a:cs typeface="+mn-cs"/>
                        </a:rPr>
                        <a:t>26:3–5</a:t>
                      </a:r>
                    </a:p>
                  </a:txBody>
                  <a:tcPr anchor="ctr"/>
                </a:tc>
                <a:tc>
                  <a:txBody>
                    <a:bodyPr/>
                    <a:lstStyle/>
                    <a:p>
                      <a:pPr algn="just" fontAlgn="ctr"/>
                      <a:r>
                        <a:rPr lang="en-US" sz="2400" b="0" i="0" kern="1200" dirty="0">
                          <a:solidFill>
                            <a:schemeClr val="dk1"/>
                          </a:solidFill>
                          <a:effectLst/>
                          <a:latin typeface="+mn-lt"/>
                          <a:ea typeface="+mn-ea"/>
                          <a:cs typeface="+mn-cs"/>
                        </a:rPr>
                        <a:t>14:1–2</a:t>
                      </a:r>
                    </a:p>
                  </a:txBody>
                  <a:tcPr anchor="ctr"/>
                </a:tc>
                <a:tc>
                  <a:txBody>
                    <a:bodyPr/>
                    <a:lstStyle/>
                    <a:p>
                      <a:pPr algn="just" fontAlgn="ctr"/>
                      <a:r>
                        <a:rPr lang="en-US" sz="2400" b="0" i="0" kern="1200" dirty="0">
                          <a:solidFill>
                            <a:srgbClr val="FF0000"/>
                          </a:solidFill>
                          <a:effectLst/>
                          <a:latin typeface="+mn-lt"/>
                          <a:ea typeface="+mn-ea"/>
                          <a:cs typeface="+mn-cs"/>
                        </a:rPr>
                        <a:t>22:1–2</a:t>
                      </a:r>
                    </a:p>
                  </a:txBody>
                  <a:tcPr anchor="ctr"/>
                </a:tc>
                <a:tc>
                  <a:txBody>
                    <a:bodyPr/>
                    <a:lstStyle/>
                    <a:p>
                      <a:endParaRPr lang="en-US" sz="2400" dirty="0"/>
                    </a:p>
                  </a:txBody>
                  <a:tcPr/>
                </a:tc>
                <a:extLst>
                  <a:ext uri="{0D108BD9-81ED-4DB2-BD59-A6C34878D82A}">
                    <a16:rowId xmlns:a16="http://schemas.microsoft.com/office/drawing/2014/main" val="3985447387"/>
                  </a:ext>
                </a:extLst>
              </a:tr>
              <a:tr h="808476">
                <a:tc>
                  <a:txBody>
                    <a:bodyPr/>
                    <a:lstStyle/>
                    <a:p>
                      <a:r>
                        <a:rPr lang="en-US" sz="2400" b="0" i="0" kern="1200" dirty="0">
                          <a:solidFill>
                            <a:schemeClr val="dk1"/>
                          </a:solidFill>
                          <a:effectLst/>
                          <a:latin typeface="+mn-lt"/>
                          <a:ea typeface="+mn-ea"/>
                          <a:cs typeface="+mn-cs"/>
                        </a:rPr>
                        <a:t>Wednesday/ Thursday</a:t>
                      </a:r>
                    </a:p>
                  </a:txBody>
                  <a:tcPr anchor="ctr"/>
                </a:tc>
                <a:tc>
                  <a:txBody>
                    <a:bodyPr/>
                    <a:lstStyle/>
                    <a:p>
                      <a:r>
                        <a:rPr lang="en-US" sz="2400" dirty="0"/>
                        <a:t>Preparations for the Passover			</a:t>
                      </a:r>
                    </a:p>
                  </a:txBody>
                  <a:tcPr/>
                </a:tc>
                <a:tc>
                  <a:txBody>
                    <a:bodyPr/>
                    <a:lstStyle/>
                    <a:p>
                      <a:r>
                        <a:rPr lang="en-US" sz="2400" dirty="0">
                          <a:solidFill>
                            <a:srgbClr val="FF0000"/>
                          </a:solidFill>
                        </a:rPr>
                        <a:t>26:17–19</a:t>
                      </a:r>
                    </a:p>
                  </a:txBody>
                  <a:tcPr/>
                </a:tc>
                <a:tc>
                  <a:txBody>
                    <a:bodyPr/>
                    <a:lstStyle/>
                    <a:p>
                      <a:r>
                        <a:rPr lang="en-US" sz="2400" dirty="0"/>
                        <a:t>14:12–16</a:t>
                      </a:r>
                    </a:p>
                  </a:txBody>
                  <a:tcPr/>
                </a:tc>
                <a:tc>
                  <a:txBody>
                    <a:bodyPr/>
                    <a:lstStyle/>
                    <a:p>
                      <a:r>
                        <a:rPr lang="en-US" sz="2400" dirty="0">
                          <a:solidFill>
                            <a:srgbClr val="FF0000"/>
                          </a:solidFill>
                        </a:rPr>
                        <a:t>22:7–13</a:t>
                      </a:r>
                    </a:p>
                  </a:txBody>
                  <a:tcPr/>
                </a:tc>
                <a:tc>
                  <a:txBody>
                    <a:bodyPr/>
                    <a:lstStyle/>
                    <a:p>
                      <a:endParaRPr lang="en-US" sz="2400" dirty="0"/>
                    </a:p>
                  </a:txBody>
                  <a:tcPr/>
                </a:tc>
                <a:extLst>
                  <a:ext uri="{0D108BD9-81ED-4DB2-BD59-A6C34878D82A}">
                    <a16:rowId xmlns:a16="http://schemas.microsoft.com/office/drawing/2014/main" val="1505614884"/>
                  </a:ext>
                </a:extLst>
              </a:tr>
              <a:tr h="808476">
                <a:tc rowSpan="3">
                  <a:txBody>
                    <a:bodyPr/>
                    <a:lstStyle/>
                    <a:p>
                      <a:r>
                        <a:rPr lang="en-US" sz="2400" b="0" i="0" kern="1200" dirty="0">
                          <a:solidFill>
                            <a:schemeClr val="dk1"/>
                          </a:solidFill>
                          <a:effectLst/>
                          <a:latin typeface="+mn-lt"/>
                          <a:ea typeface="+mn-ea"/>
                          <a:cs typeface="+mn-cs"/>
                        </a:rPr>
                        <a:t>Thursday</a:t>
                      </a:r>
                    </a:p>
                  </a:txBody>
                  <a:tcPr anchor="ctr"/>
                </a:tc>
                <a:tc>
                  <a:txBody>
                    <a:bodyPr/>
                    <a:lstStyle/>
                    <a:p>
                      <a:pPr algn="l" fontAlgn="ctr"/>
                      <a:r>
                        <a:rPr lang="en-US" sz="2400" b="0" i="0" kern="1200" dirty="0">
                          <a:solidFill>
                            <a:schemeClr val="dk1"/>
                          </a:solidFill>
                          <a:effectLst/>
                          <a:latin typeface="+mn-lt"/>
                          <a:ea typeface="+mn-ea"/>
                          <a:cs typeface="+mn-cs"/>
                        </a:rPr>
                        <a:t>Passover meal/</a:t>
                      </a:r>
                    </a:p>
                    <a:p>
                      <a:pPr algn="l" fontAlgn="ctr"/>
                      <a:r>
                        <a:rPr lang="en-US" sz="2400" b="0" i="0" kern="1200" dirty="0">
                          <a:solidFill>
                            <a:schemeClr val="dk1"/>
                          </a:solidFill>
                          <a:effectLst/>
                          <a:latin typeface="+mn-lt"/>
                          <a:ea typeface="+mn-ea"/>
                          <a:cs typeface="+mn-cs"/>
                        </a:rPr>
                        <a:t>Last Supper</a:t>
                      </a:r>
                    </a:p>
                  </a:txBody>
                  <a:tcPr anchor="ctr"/>
                </a:tc>
                <a:tc>
                  <a:txBody>
                    <a:bodyPr/>
                    <a:lstStyle/>
                    <a:p>
                      <a:pPr algn="l" fontAlgn="ctr"/>
                      <a:r>
                        <a:rPr lang="en-US" sz="2400" b="0" i="0" kern="1200" dirty="0">
                          <a:solidFill>
                            <a:srgbClr val="FF0000"/>
                          </a:solidFill>
                          <a:effectLst/>
                          <a:latin typeface="+mn-lt"/>
                          <a:ea typeface="+mn-ea"/>
                          <a:cs typeface="+mn-cs"/>
                        </a:rPr>
                        <a:t>26:20–35</a:t>
                      </a:r>
                    </a:p>
                  </a:txBody>
                  <a:tcPr anchor="ctr"/>
                </a:tc>
                <a:tc>
                  <a:txBody>
                    <a:bodyPr/>
                    <a:lstStyle/>
                    <a:p>
                      <a:pPr algn="l" fontAlgn="ctr"/>
                      <a:r>
                        <a:rPr lang="en-US" sz="2400" b="0" i="0" kern="1200" dirty="0">
                          <a:solidFill>
                            <a:schemeClr val="dk1"/>
                          </a:solidFill>
                          <a:effectLst/>
                          <a:latin typeface="+mn-lt"/>
                          <a:ea typeface="+mn-ea"/>
                          <a:cs typeface="+mn-cs"/>
                        </a:rPr>
                        <a:t>14:17–26</a:t>
                      </a:r>
                    </a:p>
                  </a:txBody>
                  <a:tcPr anchor="ctr"/>
                </a:tc>
                <a:tc>
                  <a:txBody>
                    <a:bodyPr/>
                    <a:lstStyle/>
                    <a:p>
                      <a:pPr algn="l" fontAlgn="ctr"/>
                      <a:r>
                        <a:rPr lang="en-US" sz="2400" b="0" i="0" kern="1200" dirty="0">
                          <a:solidFill>
                            <a:srgbClr val="FF0000"/>
                          </a:solidFill>
                          <a:effectLst/>
                          <a:latin typeface="+mn-lt"/>
                          <a:ea typeface="+mn-ea"/>
                          <a:cs typeface="+mn-cs"/>
                        </a:rPr>
                        <a:t>22:14–30</a:t>
                      </a:r>
                    </a:p>
                  </a:txBody>
                  <a:tcPr anchor="ctr"/>
                </a:tc>
                <a:tc>
                  <a:txBody>
                    <a:bodyPr/>
                    <a:lstStyle/>
                    <a:p>
                      <a:endParaRPr lang="en-US" sz="2400" b="0" i="0" kern="1200">
                        <a:solidFill>
                          <a:schemeClr val="dk1"/>
                        </a:solidFill>
                        <a:effectLst/>
                        <a:latin typeface="+mn-lt"/>
                        <a:ea typeface="+mn-ea"/>
                        <a:cs typeface="+mn-cs"/>
                      </a:endParaRPr>
                    </a:p>
                  </a:txBody>
                  <a:tcPr/>
                </a:tc>
                <a:extLst>
                  <a:ext uri="{0D108BD9-81ED-4DB2-BD59-A6C34878D82A}">
                    <a16:rowId xmlns:a16="http://schemas.microsoft.com/office/drawing/2014/main" val="1741906889"/>
                  </a:ext>
                </a:extLst>
              </a:tr>
              <a:tr h="808476">
                <a:tc vMerge="1">
                  <a:txBody>
                    <a:bodyPr/>
                    <a:lstStyle/>
                    <a:p>
                      <a:endParaRPr lang="en-US"/>
                    </a:p>
                  </a:txBody>
                  <a:tcPr/>
                </a:tc>
                <a:tc>
                  <a:txBody>
                    <a:bodyPr/>
                    <a:lstStyle/>
                    <a:p>
                      <a:pPr algn="l" fontAlgn="ctr"/>
                      <a:r>
                        <a:rPr lang="en-US" sz="2400" b="0" i="0" kern="1200" dirty="0">
                          <a:solidFill>
                            <a:schemeClr val="dk1"/>
                          </a:solidFill>
                          <a:effectLst/>
                          <a:latin typeface="+mn-lt"/>
                          <a:ea typeface="+mn-ea"/>
                          <a:cs typeface="+mn-cs"/>
                        </a:rPr>
                        <a:t>Upper Room Discourse</a:t>
                      </a:r>
                    </a:p>
                  </a:txBody>
                  <a:tcPr anchor="ctr"/>
                </a:tc>
                <a:tc>
                  <a:txBody>
                    <a:bodyPr/>
                    <a:lstStyle/>
                    <a:p>
                      <a:pPr algn="l" fontAlgn="ctr"/>
                      <a:endParaRPr lang="en-US" sz="2400" b="0" i="0" kern="1200" dirty="0">
                        <a:solidFill>
                          <a:schemeClr val="dk1"/>
                        </a:solidFill>
                        <a:effectLst/>
                        <a:latin typeface="+mn-lt"/>
                        <a:ea typeface="+mn-ea"/>
                        <a:cs typeface="+mn-cs"/>
                      </a:endParaRPr>
                    </a:p>
                  </a:txBody>
                  <a:tcPr anchor="ctr"/>
                </a:tc>
                <a:tc>
                  <a:txBody>
                    <a:bodyPr/>
                    <a:lstStyle/>
                    <a:p>
                      <a:pPr algn="l" fontAlgn="ctr"/>
                      <a:endParaRPr lang="en-US" sz="2400" b="0" i="0" kern="1200" dirty="0">
                        <a:solidFill>
                          <a:schemeClr val="dk1"/>
                        </a:solidFill>
                        <a:effectLst/>
                        <a:latin typeface="+mn-lt"/>
                        <a:ea typeface="+mn-ea"/>
                        <a:cs typeface="+mn-cs"/>
                      </a:endParaRPr>
                    </a:p>
                  </a:txBody>
                  <a:tcPr anchor="ctr"/>
                </a:tc>
                <a:tc>
                  <a:txBody>
                    <a:bodyPr/>
                    <a:lstStyle/>
                    <a:p>
                      <a:pPr algn="l" fontAlgn="ctr"/>
                      <a:endParaRPr lang="en-US" sz="2400" b="0" i="0" kern="1200" dirty="0">
                        <a:solidFill>
                          <a:schemeClr val="dk1"/>
                        </a:solidFill>
                        <a:effectLst/>
                        <a:latin typeface="+mn-lt"/>
                        <a:ea typeface="+mn-ea"/>
                        <a:cs typeface="+mn-cs"/>
                      </a:endParaRPr>
                    </a:p>
                  </a:txBody>
                  <a:tcPr anchor="ctr"/>
                </a:tc>
                <a:tc>
                  <a:txBody>
                    <a:bodyPr/>
                    <a:lstStyle/>
                    <a:p>
                      <a:pPr algn="l" fontAlgn="ctr"/>
                      <a:r>
                        <a:rPr lang="en-US" sz="2400" b="0" i="0" kern="1200" dirty="0">
                          <a:solidFill>
                            <a:srgbClr val="FF0000"/>
                          </a:solidFill>
                          <a:effectLst/>
                          <a:latin typeface="+mn-lt"/>
                          <a:ea typeface="+mn-ea"/>
                          <a:cs typeface="+mn-cs"/>
                        </a:rPr>
                        <a:t>Ch. 13-14; </a:t>
                      </a:r>
                      <a:r>
                        <a:rPr lang="en-US" sz="2400" b="0" i="0" kern="1200" dirty="0">
                          <a:solidFill>
                            <a:schemeClr val="dk1"/>
                          </a:solidFill>
                          <a:effectLst/>
                          <a:latin typeface="+mn-lt"/>
                          <a:ea typeface="+mn-ea"/>
                          <a:cs typeface="+mn-cs"/>
                        </a:rPr>
                        <a:t>Ch. 15-17</a:t>
                      </a:r>
                    </a:p>
                  </a:txBody>
                  <a:tcPr anchor="ctr"/>
                </a:tc>
                <a:extLst>
                  <a:ext uri="{0D108BD9-81ED-4DB2-BD59-A6C34878D82A}">
                    <a16:rowId xmlns:a16="http://schemas.microsoft.com/office/drawing/2014/main" val="3660338770"/>
                  </a:ext>
                </a:extLst>
              </a:tr>
              <a:tr h="808476">
                <a:tc vMerge="1">
                  <a:txBody>
                    <a:bodyPr/>
                    <a:lstStyle/>
                    <a:p>
                      <a:endParaRPr lang="en-US" sz="2400" dirty="0"/>
                    </a:p>
                  </a:txBody>
                  <a:tcPr/>
                </a:tc>
                <a:tc>
                  <a:txBody>
                    <a:bodyPr/>
                    <a:lstStyle/>
                    <a:p>
                      <a:pPr algn="l" fontAlgn="ctr"/>
                      <a:r>
                        <a:rPr lang="en-US" sz="2400" b="0" i="0" kern="1200" dirty="0">
                          <a:solidFill>
                            <a:schemeClr val="dk1"/>
                          </a:solidFill>
                          <a:effectLst/>
                          <a:latin typeface="+mn-lt"/>
                          <a:ea typeface="+mn-ea"/>
                          <a:cs typeface="+mn-cs"/>
                        </a:rPr>
                        <a:t>Jesus prays in Gethsemane</a:t>
                      </a:r>
                    </a:p>
                  </a:txBody>
                  <a:tcPr anchor="ctr"/>
                </a:tc>
                <a:tc>
                  <a:txBody>
                    <a:bodyPr/>
                    <a:lstStyle/>
                    <a:p>
                      <a:pPr algn="l" fontAlgn="ctr"/>
                      <a:r>
                        <a:rPr lang="en-US" sz="2400" b="0" i="0" kern="1200" dirty="0">
                          <a:solidFill>
                            <a:srgbClr val="FF0000"/>
                          </a:solidFill>
                          <a:effectLst/>
                          <a:latin typeface="+mn-lt"/>
                          <a:ea typeface="+mn-ea"/>
                          <a:cs typeface="+mn-cs"/>
                        </a:rPr>
                        <a:t>26:36–46</a:t>
                      </a:r>
                    </a:p>
                  </a:txBody>
                  <a:tcPr anchor="ctr"/>
                </a:tc>
                <a:tc>
                  <a:txBody>
                    <a:bodyPr/>
                    <a:lstStyle/>
                    <a:p>
                      <a:pPr algn="l" fontAlgn="ctr"/>
                      <a:r>
                        <a:rPr lang="en-US" sz="2400" b="0" i="0" kern="1200" dirty="0">
                          <a:solidFill>
                            <a:srgbClr val="FF0000"/>
                          </a:solidFill>
                          <a:effectLst/>
                          <a:latin typeface="+mn-lt"/>
                          <a:ea typeface="+mn-ea"/>
                          <a:cs typeface="+mn-cs"/>
                        </a:rPr>
                        <a:t>14:32–42</a:t>
                      </a:r>
                    </a:p>
                  </a:txBody>
                  <a:tcPr anchor="ctr"/>
                </a:tc>
                <a:tc>
                  <a:txBody>
                    <a:bodyPr/>
                    <a:lstStyle/>
                    <a:p>
                      <a:pPr algn="l" fontAlgn="ctr"/>
                      <a:r>
                        <a:rPr lang="en-US" sz="2400" b="0" i="0" kern="1200" dirty="0">
                          <a:solidFill>
                            <a:schemeClr val="dk1"/>
                          </a:solidFill>
                          <a:effectLst/>
                          <a:latin typeface="+mn-lt"/>
                          <a:ea typeface="+mn-ea"/>
                          <a:cs typeface="+mn-cs"/>
                        </a:rPr>
                        <a:t>22:39–46</a:t>
                      </a:r>
                    </a:p>
                  </a:txBody>
                  <a:tcPr anchor="ctr"/>
                </a:tc>
                <a:tc>
                  <a:txBody>
                    <a:bodyPr/>
                    <a:lstStyle/>
                    <a:p>
                      <a:pPr algn="l" fontAlgn="ctr"/>
                      <a:endParaRPr lang="en-US" sz="2400" b="0" i="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4230412295"/>
                  </a:ext>
                </a:extLst>
              </a:tr>
            </a:tbl>
          </a:graphicData>
        </a:graphic>
      </p:graphicFrame>
    </p:spTree>
    <p:extLst>
      <p:ext uri="{BB962C8B-B14F-4D97-AF65-F5344CB8AC3E}">
        <p14:creationId xmlns:p14="http://schemas.microsoft.com/office/powerpoint/2010/main" val="2991550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2" name="Table 4">
            <a:extLst>
              <a:ext uri="{FF2B5EF4-FFF2-40B4-BE49-F238E27FC236}">
                <a16:creationId xmlns:a16="http://schemas.microsoft.com/office/drawing/2014/main" id="{581F4F2F-33CD-334A-84A1-D56D949D3F64}"/>
              </a:ext>
            </a:extLst>
          </p:cNvPr>
          <p:cNvGraphicFramePr>
            <a:graphicFrameLocks noGrp="1"/>
          </p:cNvGraphicFramePr>
          <p:nvPr>
            <p:extLst>
              <p:ext uri="{D42A27DB-BD31-4B8C-83A1-F6EECF244321}">
                <p14:modId xmlns:p14="http://schemas.microsoft.com/office/powerpoint/2010/main" val="3240377342"/>
              </p:ext>
            </p:extLst>
          </p:nvPr>
        </p:nvGraphicFramePr>
        <p:xfrm>
          <a:off x="868161" y="981846"/>
          <a:ext cx="10455678" cy="4894308"/>
        </p:xfrm>
        <a:graphic>
          <a:graphicData uri="http://schemas.openxmlformats.org/drawingml/2006/table">
            <a:tbl>
              <a:tblPr firstRow="1" bandRow="1">
                <a:tableStyleId>{21E4AEA4-8DFA-4A89-87EB-49C32662AFE0}</a:tableStyleId>
              </a:tblPr>
              <a:tblGrid>
                <a:gridCol w="1655180">
                  <a:extLst>
                    <a:ext uri="{9D8B030D-6E8A-4147-A177-3AD203B41FA5}">
                      <a16:colId xmlns:a16="http://schemas.microsoft.com/office/drawing/2014/main" val="3218568156"/>
                    </a:ext>
                  </a:extLst>
                </a:gridCol>
                <a:gridCol w="3126479">
                  <a:extLst>
                    <a:ext uri="{9D8B030D-6E8A-4147-A177-3AD203B41FA5}">
                      <a16:colId xmlns:a16="http://schemas.microsoft.com/office/drawing/2014/main" val="3356230990"/>
                    </a:ext>
                  </a:extLst>
                </a:gridCol>
                <a:gridCol w="1403535">
                  <a:extLst>
                    <a:ext uri="{9D8B030D-6E8A-4147-A177-3AD203B41FA5}">
                      <a16:colId xmlns:a16="http://schemas.microsoft.com/office/drawing/2014/main" val="2464502636"/>
                    </a:ext>
                  </a:extLst>
                </a:gridCol>
                <a:gridCol w="1397064">
                  <a:extLst>
                    <a:ext uri="{9D8B030D-6E8A-4147-A177-3AD203B41FA5}">
                      <a16:colId xmlns:a16="http://schemas.microsoft.com/office/drawing/2014/main" val="4199067075"/>
                    </a:ext>
                  </a:extLst>
                </a:gridCol>
                <a:gridCol w="1374299">
                  <a:extLst>
                    <a:ext uri="{9D8B030D-6E8A-4147-A177-3AD203B41FA5}">
                      <a16:colId xmlns:a16="http://schemas.microsoft.com/office/drawing/2014/main" val="4191683280"/>
                    </a:ext>
                  </a:extLst>
                </a:gridCol>
                <a:gridCol w="1499121">
                  <a:extLst>
                    <a:ext uri="{9D8B030D-6E8A-4147-A177-3AD203B41FA5}">
                      <a16:colId xmlns:a16="http://schemas.microsoft.com/office/drawing/2014/main" val="3382351441"/>
                    </a:ext>
                  </a:extLst>
                </a:gridCol>
              </a:tblGrid>
              <a:tr h="808476">
                <a:tc>
                  <a:txBody>
                    <a:bodyPr/>
                    <a:lstStyle/>
                    <a:p>
                      <a:r>
                        <a:rPr lang="en-US" sz="2800" dirty="0"/>
                        <a:t>Day</a:t>
                      </a:r>
                    </a:p>
                  </a:txBody>
                  <a:tcPr/>
                </a:tc>
                <a:tc>
                  <a:txBody>
                    <a:bodyPr/>
                    <a:lstStyle/>
                    <a:p>
                      <a:r>
                        <a:rPr lang="en-US" sz="2800" dirty="0"/>
                        <a:t>Event</a:t>
                      </a:r>
                    </a:p>
                  </a:txBody>
                  <a:tcPr/>
                </a:tc>
                <a:tc>
                  <a:txBody>
                    <a:bodyPr/>
                    <a:lstStyle/>
                    <a:p>
                      <a:r>
                        <a:rPr lang="en-US" sz="2800" dirty="0"/>
                        <a:t>Matt.</a:t>
                      </a:r>
                    </a:p>
                  </a:txBody>
                  <a:tcPr/>
                </a:tc>
                <a:tc>
                  <a:txBody>
                    <a:bodyPr/>
                    <a:lstStyle/>
                    <a:p>
                      <a:r>
                        <a:rPr lang="en-US" sz="2800" dirty="0"/>
                        <a:t>Mark</a:t>
                      </a:r>
                    </a:p>
                  </a:txBody>
                  <a:tcPr/>
                </a:tc>
                <a:tc>
                  <a:txBody>
                    <a:bodyPr/>
                    <a:lstStyle/>
                    <a:p>
                      <a:r>
                        <a:rPr lang="en-US" sz="2800" dirty="0"/>
                        <a:t>Luke</a:t>
                      </a:r>
                    </a:p>
                  </a:txBody>
                  <a:tcPr/>
                </a:tc>
                <a:tc>
                  <a:txBody>
                    <a:bodyPr/>
                    <a:lstStyle/>
                    <a:p>
                      <a:r>
                        <a:rPr lang="en-US" sz="2800" dirty="0"/>
                        <a:t>John</a:t>
                      </a:r>
                    </a:p>
                  </a:txBody>
                  <a:tcPr/>
                </a:tc>
                <a:extLst>
                  <a:ext uri="{0D108BD9-81ED-4DB2-BD59-A6C34878D82A}">
                    <a16:rowId xmlns:a16="http://schemas.microsoft.com/office/drawing/2014/main" val="2065985598"/>
                  </a:ext>
                </a:extLst>
              </a:tr>
              <a:tr h="808476">
                <a:tc rowSpan="5">
                  <a:txBody>
                    <a:bodyPr/>
                    <a:lstStyle/>
                    <a:p>
                      <a:r>
                        <a:rPr lang="en-US" sz="2400" b="0" i="0" kern="1200" dirty="0">
                          <a:solidFill>
                            <a:schemeClr val="dk1"/>
                          </a:solidFill>
                          <a:effectLst/>
                          <a:latin typeface="+mn-lt"/>
                          <a:ea typeface="+mn-ea"/>
                          <a:cs typeface="+mn-cs"/>
                        </a:rPr>
                        <a:t>Friday</a:t>
                      </a:r>
                    </a:p>
                    <a:p>
                      <a:r>
                        <a:rPr lang="en-US" sz="2400" b="0" i="0" kern="1200" dirty="0">
                          <a:solidFill>
                            <a:schemeClr val="dk1"/>
                          </a:solidFill>
                          <a:effectLst/>
                          <a:latin typeface="+mn-lt"/>
                          <a:ea typeface="+mn-ea"/>
                          <a:cs typeface="+mn-cs"/>
                        </a:rPr>
                        <a:t>(Part I)</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Betrayal and arrest </a:t>
                      </a:r>
                      <a:r>
                        <a:rPr lang="en-US" sz="2400" b="0" i="1" kern="1200" dirty="0">
                          <a:solidFill>
                            <a:schemeClr val="dk1"/>
                          </a:solidFill>
                          <a:effectLst/>
                          <a:latin typeface="+mn-lt"/>
                          <a:ea typeface="+mn-ea"/>
                          <a:cs typeface="+mn-cs"/>
                        </a:rPr>
                        <a:t>(after midnight?)</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26:47–56</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14:43–52</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22:47–53</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18:2–12</a:t>
                      </a:r>
                    </a:p>
                  </a:txBody>
                  <a:tcPr anchor="ctr"/>
                </a:tc>
                <a:extLst>
                  <a:ext uri="{0D108BD9-81ED-4DB2-BD59-A6C34878D82A}">
                    <a16:rowId xmlns:a16="http://schemas.microsoft.com/office/drawing/2014/main" val="2661012012"/>
                  </a:ext>
                </a:extLst>
              </a:tr>
              <a:tr h="808476">
                <a:tc vMerge="1">
                  <a:txBody>
                    <a:bodyPr/>
                    <a:lstStyle/>
                    <a:p>
                      <a:endParaRPr lang="en-US"/>
                    </a:p>
                  </a:txBody>
                  <a:tcP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Jewish trial:</a:t>
                      </a: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dirty="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extLst>
                  <a:ext uri="{0D108BD9-81ED-4DB2-BD59-A6C34878D82A}">
                    <a16:rowId xmlns:a16="http://schemas.microsoft.com/office/drawing/2014/main" val="4028333366"/>
                  </a:ext>
                </a:extLst>
              </a:tr>
              <a:tr h="808476">
                <a:tc vMerge="1">
                  <a:txBody>
                    <a:bodyPr/>
                    <a:lstStyle/>
                    <a:p>
                      <a:endParaRPr lang="en-US" sz="2400" dirty="0"/>
                    </a:p>
                  </a:txBody>
                  <a:tcP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—before Annas</a:t>
                      </a:r>
                    </a:p>
                  </a:txBody>
                  <a:tcPr anchor="ctr"/>
                </a:tc>
                <a:tc>
                  <a:txBody>
                    <a:bodyPr/>
                    <a:lstStyle/>
                    <a:p>
                      <a:pPr marL="0" algn="l" defTabSz="914400" rtl="0" eaLnBrk="1" fontAlgn="ctr" latinLnBrk="0" hangingPunct="1"/>
                      <a:endParaRPr lang="en-US" sz="2400" b="0" i="0" kern="1200" dirty="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18:13–24</a:t>
                      </a:r>
                    </a:p>
                  </a:txBody>
                  <a:tcPr anchor="ctr"/>
                </a:tc>
                <a:extLst>
                  <a:ext uri="{0D108BD9-81ED-4DB2-BD59-A6C34878D82A}">
                    <a16:rowId xmlns:a16="http://schemas.microsoft.com/office/drawing/2014/main" val="3985447387"/>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—before Caiaphas and part of the Sanhedrin</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26:57–75</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14:53–72</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22:54–65</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18:19–24</a:t>
                      </a:r>
                    </a:p>
                  </a:txBody>
                  <a:tcPr anchor="ctr"/>
                </a:tc>
                <a:extLst>
                  <a:ext uri="{0D108BD9-81ED-4DB2-BD59-A6C34878D82A}">
                    <a16:rowId xmlns:a16="http://schemas.microsoft.com/office/drawing/2014/main" val="1543315555"/>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—before full Sanhedrin </a:t>
                      </a:r>
                      <a:r>
                        <a:rPr lang="en-US" sz="2400" b="0" i="1" kern="1200" dirty="0">
                          <a:solidFill>
                            <a:schemeClr val="dk1"/>
                          </a:solidFill>
                          <a:effectLst/>
                          <a:latin typeface="+mn-lt"/>
                          <a:ea typeface="+mn-ea"/>
                          <a:cs typeface="+mn-cs"/>
                        </a:rPr>
                        <a:t>(after sunrise?)</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27:1–2</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15:1</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22:66–71</a:t>
                      </a:r>
                    </a:p>
                  </a:txBody>
                  <a:tcPr anchor="ctr"/>
                </a:tc>
                <a:tc>
                  <a:txBody>
                    <a:bodyPr/>
                    <a:lstStyle/>
                    <a:p>
                      <a:pPr marL="0" algn="l" defTabSz="914400" rtl="0" eaLnBrk="1" latinLnBrk="0" hangingPunct="1"/>
                      <a:endParaRPr lang="en-US" sz="2400" b="0" i="0" kern="1200" dirty="0">
                        <a:solidFill>
                          <a:schemeClr val="dk1"/>
                        </a:solidFill>
                        <a:effectLst/>
                        <a:latin typeface="+mn-lt"/>
                        <a:ea typeface="+mn-ea"/>
                        <a:cs typeface="+mn-cs"/>
                      </a:endParaRPr>
                    </a:p>
                  </a:txBody>
                  <a:tcPr/>
                </a:tc>
                <a:extLst>
                  <a:ext uri="{0D108BD9-81ED-4DB2-BD59-A6C34878D82A}">
                    <a16:rowId xmlns:a16="http://schemas.microsoft.com/office/drawing/2014/main" val="2500851876"/>
                  </a:ext>
                </a:extLst>
              </a:tr>
            </a:tbl>
          </a:graphicData>
        </a:graphic>
      </p:graphicFrame>
    </p:spTree>
    <p:extLst>
      <p:ext uri="{BB962C8B-B14F-4D97-AF65-F5344CB8AC3E}">
        <p14:creationId xmlns:p14="http://schemas.microsoft.com/office/powerpoint/2010/main" val="3678353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2" name="Table 4">
            <a:extLst>
              <a:ext uri="{FF2B5EF4-FFF2-40B4-BE49-F238E27FC236}">
                <a16:creationId xmlns:a16="http://schemas.microsoft.com/office/drawing/2014/main" id="{581F4F2F-33CD-334A-84A1-D56D949D3F64}"/>
              </a:ext>
            </a:extLst>
          </p:cNvPr>
          <p:cNvGraphicFramePr>
            <a:graphicFrameLocks noGrp="1"/>
          </p:cNvGraphicFramePr>
          <p:nvPr>
            <p:extLst>
              <p:ext uri="{D42A27DB-BD31-4B8C-83A1-F6EECF244321}">
                <p14:modId xmlns:p14="http://schemas.microsoft.com/office/powerpoint/2010/main" val="3534641392"/>
              </p:ext>
            </p:extLst>
          </p:nvPr>
        </p:nvGraphicFramePr>
        <p:xfrm>
          <a:off x="868161" y="577608"/>
          <a:ext cx="10455678" cy="5688300"/>
        </p:xfrm>
        <a:graphic>
          <a:graphicData uri="http://schemas.openxmlformats.org/drawingml/2006/table">
            <a:tbl>
              <a:tblPr firstRow="1" bandRow="1">
                <a:tableStyleId>{21E4AEA4-8DFA-4A89-87EB-49C32662AFE0}</a:tableStyleId>
              </a:tblPr>
              <a:tblGrid>
                <a:gridCol w="1655180">
                  <a:extLst>
                    <a:ext uri="{9D8B030D-6E8A-4147-A177-3AD203B41FA5}">
                      <a16:colId xmlns:a16="http://schemas.microsoft.com/office/drawing/2014/main" val="3218568156"/>
                    </a:ext>
                  </a:extLst>
                </a:gridCol>
                <a:gridCol w="3126479">
                  <a:extLst>
                    <a:ext uri="{9D8B030D-6E8A-4147-A177-3AD203B41FA5}">
                      <a16:colId xmlns:a16="http://schemas.microsoft.com/office/drawing/2014/main" val="3356230990"/>
                    </a:ext>
                  </a:extLst>
                </a:gridCol>
                <a:gridCol w="1403535">
                  <a:extLst>
                    <a:ext uri="{9D8B030D-6E8A-4147-A177-3AD203B41FA5}">
                      <a16:colId xmlns:a16="http://schemas.microsoft.com/office/drawing/2014/main" val="2464502636"/>
                    </a:ext>
                  </a:extLst>
                </a:gridCol>
                <a:gridCol w="1397064">
                  <a:extLst>
                    <a:ext uri="{9D8B030D-6E8A-4147-A177-3AD203B41FA5}">
                      <a16:colId xmlns:a16="http://schemas.microsoft.com/office/drawing/2014/main" val="4199067075"/>
                    </a:ext>
                  </a:extLst>
                </a:gridCol>
                <a:gridCol w="1374299">
                  <a:extLst>
                    <a:ext uri="{9D8B030D-6E8A-4147-A177-3AD203B41FA5}">
                      <a16:colId xmlns:a16="http://schemas.microsoft.com/office/drawing/2014/main" val="4191683280"/>
                    </a:ext>
                  </a:extLst>
                </a:gridCol>
                <a:gridCol w="1499121">
                  <a:extLst>
                    <a:ext uri="{9D8B030D-6E8A-4147-A177-3AD203B41FA5}">
                      <a16:colId xmlns:a16="http://schemas.microsoft.com/office/drawing/2014/main" val="3382351441"/>
                    </a:ext>
                  </a:extLst>
                </a:gridCol>
              </a:tblGrid>
              <a:tr h="808476">
                <a:tc>
                  <a:txBody>
                    <a:bodyPr/>
                    <a:lstStyle/>
                    <a:p>
                      <a:r>
                        <a:rPr lang="en-US" sz="2800" dirty="0"/>
                        <a:t>Day</a:t>
                      </a:r>
                    </a:p>
                  </a:txBody>
                  <a:tcPr/>
                </a:tc>
                <a:tc>
                  <a:txBody>
                    <a:bodyPr/>
                    <a:lstStyle/>
                    <a:p>
                      <a:r>
                        <a:rPr lang="en-US" sz="2800" dirty="0"/>
                        <a:t>Event</a:t>
                      </a:r>
                    </a:p>
                  </a:txBody>
                  <a:tcPr/>
                </a:tc>
                <a:tc>
                  <a:txBody>
                    <a:bodyPr/>
                    <a:lstStyle/>
                    <a:p>
                      <a:r>
                        <a:rPr lang="en-US" sz="2800" dirty="0"/>
                        <a:t>Matt.</a:t>
                      </a:r>
                    </a:p>
                  </a:txBody>
                  <a:tcPr/>
                </a:tc>
                <a:tc>
                  <a:txBody>
                    <a:bodyPr/>
                    <a:lstStyle/>
                    <a:p>
                      <a:r>
                        <a:rPr lang="en-US" sz="2800" dirty="0"/>
                        <a:t>Mark</a:t>
                      </a:r>
                    </a:p>
                  </a:txBody>
                  <a:tcPr/>
                </a:tc>
                <a:tc>
                  <a:txBody>
                    <a:bodyPr/>
                    <a:lstStyle/>
                    <a:p>
                      <a:r>
                        <a:rPr lang="en-US" sz="2800" dirty="0"/>
                        <a:t>Luke</a:t>
                      </a:r>
                    </a:p>
                  </a:txBody>
                  <a:tcPr/>
                </a:tc>
                <a:tc>
                  <a:txBody>
                    <a:bodyPr/>
                    <a:lstStyle/>
                    <a:p>
                      <a:r>
                        <a:rPr lang="en-US" sz="2800" dirty="0"/>
                        <a:t>John</a:t>
                      </a:r>
                    </a:p>
                  </a:txBody>
                  <a:tcPr/>
                </a:tc>
                <a:extLst>
                  <a:ext uri="{0D108BD9-81ED-4DB2-BD59-A6C34878D82A}">
                    <a16:rowId xmlns:a16="http://schemas.microsoft.com/office/drawing/2014/main" val="2065985598"/>
                  </a:ext>
                </a:extLst>
              </a:tr>
              <a:tr h="808476">
                <a:tc rowSpan="6">
                  <a:txBody>
                    <a:bodyPr/>
                    <a:lstStyle/>
                    <a:p>
                      <a:r>
                        <a:rPr lang="en-US" sz="2400" b="0" i="0" kern="1200" dirty="0">
                          <a:solidFill>
                            <a:schemeClr val="dk1"/>
                          </a:solidFill>
                          <a:effectLst/>
                          <a:latin typeface="+mn-lt"/>
                          <a:ea typeface="+mn-ea"/>
                          <a:cs typeface="+mn-cs"/>
                        </a:rPr>
                        <a:t>Friday</a:t>
                      </a:r>
                    </a:p>
                    <a:p>
                      <a:r>
                        <a:rPr lang="en-US" sz="2400" b="0" i="0" kern="1200" dirty="0">
                          <a:solidFill>
                            <a:schemeClr val="dk1"/>
                          </a:solidFill>
                          <a:effectLst/>
                          <a:latin typeface="+mn-lt"/>
                          <a:ea typeface="+mn-ea"/>
                          <a:cs typeface="+mn-cs"/>
                        </a:rPr>
                        <a:t>(Part II)</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Roman trials:</a:t>
                      </a: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extLst>
                  <a:ext uri="{0D108BD9-81ED-4DB2-BD59-A6C34878D82A}">
                    <a16:rowId xmlns:a16="http://schemas.microsoft.com/office/drawing/2014/main" val="2661012012"/>
                  </a:ext>
                </a:extLst>
              </a:tr>
              <a:tr h="808476">
                <a:tc vMerge="1">
                  <a:txBody>
                    <a:bodyPr/>
                    <a:lstStyle/>
                    <a:p>
                      <a:endParaRPr lang="en-US"/>
                    </a:p>
                  </a:txBody>
                  <a:tcP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—before Pilate</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27:2–14</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15:2–5</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23:1–5</a:t>
                      </a: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extLst>
                  <a:ext uri="{0D108BD9-81ED-4DB2-BD59-A6C34878D82A}">
                    <a16:rowId xmlns:a16="http://schemas.microsoft.com/office/drawing/2014/main" val="4028333366"/>
                  </a:ext>
                </a:extLst>
              </a:tr>
              <a:tr h="808476">
                <a:tc vMerge="1">
                  <a:txBody>
                    <a:bodyPr/>
                    <a:lstStyle/>
                    <a:p>
                      <a:endParaRPr lang="en-US" sz="2400" dirty="0"/>
                    </a:p>
                  </a:txBody>
                  <a:tcP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—before Herod</a:t>
                      </a: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tc>
                  <a:txBody>
                    <a:bodyPr/>
                    <a:lstStyle/>
                    <a:p>
                      <a:pPr marL="0" algn="l" defTabSz="914400" rtl="0" eaLnBrk="1" fontAlgn="ctr" latinLnBrk="0" hangingPunct="1"/>
                      <a:endParaRPr lang="en-US" sz="2400" b="0" i="0" kern="1200" dirty="0">
                        <a:solidFill>
                          <a:srgbClr val="FF0000"/>
                        </a:solidFill>
                        <a:effectLst/>
                        <a:latin typeface="+mn-lt"/>
                        <a:ea typeface="+mn-ea"/>
                        <a:cs typeface="+mn-cs"/>
                      </a:endParaRP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23:6–12</a:t>
                      </a:r>
                    </a:p>
                  </a:txBody>
                  <a:tcPr anchor="ctr"/>
                </a:tc>
                <a:tc>
                  <a:txBody>
                    <a:bodyPr/>
                    <a:lstStyle/>
                    <a:p>
                      <a:pPr marL="0" algn="l" defTabSz="914400" rtl="0" eaLnBrk="1" fontAlgn="ctr" latinLnBrk="0" hangingPunct="1"/>
                      <a:endParaRPr lang="en-US" sz="2400" b="0" i="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3985447387"/>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pPr marL="0" algn="l" defTabSz="914400" rtl="0" eaLnBrk="1" fontAlgn="ctr" latinLnBrk="0" hangingPunct="1"/>
                      <a:r>
                        <a:rPr lang="en-US" sz="2400" b="0" i="0" kern="1200">
                          <a:solidFill>
                            <a:schemeClr val="dk1"/>
                          </a:solidFill>
                          <a:effectLst/>
                          <a:latin typeface="+mn-lt"/>
                          <a:ea typeface="+mn-ea"/>
                          <a:cs typeface="+mn-cs"/>
                        </a:rPr>
                        <a:t>—before Pilate</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27:15–26</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15:6–15</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23:13–25</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18:28–19:16</a:t>
                      </a:r>
                    </a:p>
                  </a:txBody>
                  <a:tcPr anchor="ctr"/>
                </a:tc>
                <a:extLst>
                  <a:ext uri="{0D108BD9-81ED-4DB2-BD59-A6C34878D82A}">
                    <a16:rowId xmlns:a16="http://schemas.microsoft.com/office/drawing/2014/main" val="1543315555"/>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Crucifixion </a:t>
                      </a:r>
                      <a:r>
                        <a:rPr lang="en-US" sz="2400" b="0" i="1" kern="1200" dirty="0">
                          <a:solidFill>
                            <a:schemeClr val="dk1"/>
                          </a:solidFill>
                          <a:effectLst/>
                          <a:latin typeface="+mn-lt"/>
                          <a:ea typeface="+mn-ea"/>
                          <a:cs typeface="+mn-cs"/>
                        </a:rPr>
                        <a:t>(approx. 9:00 A.M. to 3:00 P.M.)</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27:27–54</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15:16–39</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23:26–49</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19:16–37</a:t>
                      </a:r>
                    </a:p>
                  </a:txBody>
                  <a:tcPr anchor="ctr"/>
                </a:tc>
                <a:extLst>
                  <a:ext uri="{0D108BD9-81ED-4DB2-BD59-A6C34878D82A}">
                    <a16:rowId xmlns:a16="http://schemas.microsoft.com/office/drawing/2014/main" val="2500851876"/>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pPr algn="l" fontAlgn="ctr"/>
                      <a:r>
                        <a:rPr lang="en-US" sz="2400" b="0" i="0" kern="1200" dirty="0">
                          <a:solidFill>
                            <a:schemeClr val="dk1"/>
                          </a:solidFill>
                          <a:effectLst/>
                          <a:latin typeface="+mn-lt"/>
                          <a:ea typeface="+mn-ea"/>
                          <a:cs typeface="+mn-cs"/>
                        </a:rPr>
                        <a:t>Burial </a:t>
                      </a:r>
                      <a:r>
                        <a:rPr lang="en-US" sz="2400" b="0" i="1" kern="1200" dirty="0">
                          <a:solidFill>
                            <a:schemeClr val="dk1"/>
                          </a:solidFill>
                          <a:effectLst/>
                          <a:latin typeface="+mn-lt"/>
                          <a:ea typeface="+mn-ea"/>
                          <a:cs typeface="+mn-cs"/>
                        </a:rPr>
                        <a:t>(evening)</a:t>
                      </a:r>
                    </a:p>
                  </a:txBody>
                  <a:tcPr anchor="ctr"/>
                </a:tc>
                <a:tc>
                  <a:txBody>
                    <a:bodyPr/>
                    <a:lstStyle/>
                    <a:p>
                      <a:pPr algn="l" fontAlgn="ctr"/>
                      <a:r>
                        <a:rPr lang="en-US" sz="2400" b="0" i="0" kern="1200" dirty="0">
                          <a:solidFill>
                            <a:schemeClr val="dk1"/>
                          </a:solidFill>
                          <a:effectLst/>
                          <a:latin typeface="+mn-lt"/>
                          <a:ea typeface="+mn-ea"/>
                          <a:cs typeface="+mn-cs"/>
                        </a:rPr>
                        <a:t>27:57–61</a:t>
                      </a:r>
                    </a:p>
                  </a:txBody>
                  <a:tcPr anchor="ctr"/>
                </a:tc>
                <a:tc>
                  <a:txBody>
                    <a:bodyPr/>
                    <a:lstStyle/>
                    <a:p>
                      <a:pPr algn="l" fontAlgn="ctr"/>
                      <a:r>
                        <a:rPr lang="en-US" sz="2400" b="0" i="0" kern="1200" dirty="0">
                          <a:solidFill>
                            <a:srgbClr val="FF0000"/>
                          </a:solidFill>
                          <a:effectLst/>
                          <a:latin typeface="+mn-lt"/>
                          <a:ea typeface="+mn-ea"/>
                          <a:cs typeface="+mn-cs"/>
                        </a:rPr>
                        <a:t>15:42–47</a:t>
                      </a:r>
                    </a:p>
                  </a:txBody>
                  <a:tcPr anchor="ctr"/>
                </a:tc>
                <a:tc>
                  <a:txBody>
                    <a:bodyPr/>
                    <a:lstStyle/>
                    <a:p>
                      <a:pPr algn="l" fontAlgn="ctr"/>
                      <a:r>
                        <a:rPr lang="en-US" sz="2400" b="0" i="0" kern="1200" dirty="0">
                          <a:solidFill>
                            <a:srgbClr val="FF0000"/>
                          </a:solidFill>
                          <a:effectLst/>
                          <a:latin typeface="+mn-lt"/>
                          <a:ea typeface="+mn-ea"/>
                          <a:cs typeface="+mn-cs"/>
                        </a:rPr>
                        <a:t>23:50–54</a:t>
                      </a:r>
                    </a:p>
                  </a:txBody>
                  <a:tcPr anchor="ctr"/>
                </a:tc>
                <a:tc>
                  <a:txBody>
                    <a:bodyPr/>
                    <a:lstStyle/>
                    <a:p>
                      <a:pPr algn="l" fontAlgn="ctr"/>
                      <a:r>
                        <a:rPr lang="en-US" sz="2400" b="0" i="0" kern="1200" dirty="0">
                          <a:solidFill>
                            <a:schemeClr val="dk1"/>
                          </a:solidFill>
                          <a:effectLst/>
                          <a:latin typeface="+mn-lt"/>
                          <a:ea typeface="+mn-ea"/>
                          <a:cs typeface="+mn-cs"/>
                        </a:rPr>
                        <a:t>19:38–42</a:t>
                      </a:r>
                    </a:p>
                  </a:txBody>
                  <a:tcPr anchor="ctr"/>
                </a:tc>
                <a:extLst>
                  <a:ext uri="{0D108BD9-81ED-4DB2-BD59-A6C34878D82A}">
                    <a16:rowId xmlns:a16="http://schemas.microsoft.com/office/drawing/2014/main" val="2668247150"/>
                  </a:ext>
                </a:extLst>
              </a:tr>
            </a:tbl>
          </a:graphicData>
        </a:graphic>
      </p:graphicFrame>
    </p:spTree>
    <p:extLst>
      <p:ext uri="{BB962C8B-B14F-4D97-AF65-F5344CB8AC3E}">
        <p14:creationId xmlns:p14="http://schemas.microsoft.com/office/powerpoint/2010/main" val="1009309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2" name="Table 4">
            <a:extLst>
              <a:ext uri="{FF2B5EF4-FFF2-40B4-BE49-F238E27FC236}">
                <a16:creationId xmlns:a16="http://schemas.microsoft.com/office/drawing/2014/main" id="{581F4F2F-33CD-334A-84A1-D56D949D3F64}"/>
              </a:ext>
            </a:extLst>
          </p:cNvPr>
          <p:cNvGraphicFramePr>
            <a:graphicFrameLocks noGrp="1"/>
          </p:cNvGraphicFramePr>
          <p:nvPr>
            <p:extLst>
              <p:ext uri="{D42A27DB-BD31-4B8C-83A1-F6EECF244321}">
                <p14:modId xmlns:p14="http://schemas.microsoft.com/office/powerpoint/2010/main" val="1902445990"/>
              </p:ext>
            </p:extLst>
          </p:nvPr>
        </p:nvGraphicFramePr>
        <p:xfrm>
          <a:off x="868161" y="2216286"/>
          <a:ext cx="10455678" cy="2439912"/>
        </p:xfrm>
        <a:graphic>
          <a:graphicData uri="http://schemas.openxmlformats.org/drawingml/2006/table">
            <a:tbl>
              <a:tblPr firstRow="1" bandRow="1">
                <a:tableStyleId>{21E4AEA4-8DFA-4A89-87EB-49C32662AFE0}</a:tableStyleId>
              </a:tblPr>
              <a:tblGrid>
                <a:gridCol w="1655180">
                  <a:extLst>
                    <a:ext uri="{9D8B030D-6E8A-4147-A177-3AD203B41FA5}">
                      <a16:colId xmlns:a16="http://schemas.microsoft.com/office/drawing/2014/main" val="3218568156"/>
                    </a:ext>
                  </a:extLst>
                </a:gridCol>
                <a:gridCol w="3126479">
                  <a:extLst>
                    <a:ext uri="{9D8B030D-6E8A-4147-A177-3AD203B41FA5}">
                      <a16:colId xmlns:a16="http://schemas.microsoft.com/office/drawing/2014/main" val="3356230990"/>
                    </a:ext>
                  </a:extLst>
                </a:gridCol>
                <a:gridCol w="1403535">
                  <a:extLst>
                    <a:ext uri="{9D8B030D-6E8A-4147-A177-3AD203B41FA5}">
                      <a16:colId xmlns:a16="http://schemas.microsoft.com/office/drawing/2014/main" val="2464502636"/>
                    </a:ext>
                  </a:extLst>
                </a:gridCol>
                <a:gridCol w="1397064">
                  <a:extLst>
                    <a:ext uri="{9D8B030D-6E8A-4147-A177-3AD203B41FA5}">
                      <a16:colId xmlns:a16="http://schemas.microsoft.com/office/drawing/2014/main" val="4199067075"/>
                    </a:ext>
                  </a:extLst>
                </a:gridCol>
                <a:gridCol w="1374299">
                  <a:extLst>
                    <a:ext uri="{9D8B030D-6E8A-4147-A177-3AD203B41FA5}">
                      <a16:colId xmlns:a16="http://schemas.microsoft.com/office/drawing/2014/main" val="4191683280"/>
                    </a:ext>
                  </a:extLst>
                </a:gridCol>
                <a:gridCol w="1499121">
                  <a:extLst>
                    <a:ext uri="{9D8B030D-6E8A-4147-A177-3AD203B41FA5}">
                      <a16:colId xmlns:a16="http://schemas.microsoft.com/office/drawing/2014/main" val="3382351441"/>
                    </a:ext>
                  </a:extLst>
                </a:gridCol>
              </a:tblGrid>
              <a:tr h="808476">
                <a:tc>
                  <a:txBody>
                    <a:bodyPr/>
                    <a:lstStyle/>
                    <a:p>
                      <a:r>
                        <a:rPr lang="en-US" sz="2800" dirty="0"/>
                        <a:t>Day</a:t>
                      </a:r>
                    </a:p>
                  </a:txBody>
                  <a:tcPr/>
                </a:tc>
                <a:tc>
                  <a:txBody>
                    <a:bodyPr/>
                    <a:lstStyle/>
                    <a:p>
                      <a:r>
                        <a:rPr lang="en-US" sz="2800" dirty="0"/>
                        <a:t>Event</a:t>
                      </a:r>
                    </a:p>
                  </a:txBody>
                  <a:tcPr/>
                </a:tc>
                <a:tc>
                  <a:txBody>
                    <a:bodyPr/>
                    <a:lstStyle/>
                    <a:p>
                      <a:r>
                        <a:rPr lang="en-US" sz="2800" dirty="0"/>
                        <a:t>Matt.</a:t>
                      </a:r>
                    </a:p>
                  </a:txBody>
                  <a:tcPr/>
                </a:tc>
                <a:tc>
                  <a:txBody>
                    <a:bodyPr/>
                    <a:lstStyle/>
                    <a:p>
                      <a:r>
                        <a:rPr lang="en-US" sz="2800" dirty="0"/>
                        <a:t>Mark</a:t>
                      </a:r>
                    </a:p>
                  </a:txBody>
                  <a:tcPr/>
                </a:tc>
                <a:tc>
                  <a:txBody>
                    <a:bodyPr/>
                    <a:lstStyle/>
                    <a:p>
                      <a:r>
                        <a:rPr lang="en-US" sz="2800" dirty="0"/>
                        <a:t>Luke</a:t>
                      </a:r>
                    </a:p>
                  </a:txBody>
                  <a:tcPr/>
                </a:tc>
                <a:tc>
                  <a:txBody>
                    <a:bodyPr/>
                    <a:lstStyle/>
                    <a:p>
                      <a:r>
                        <a:rPr lang="en-US" sz="2800" dirty="0"/>
                        <a:t>John</a:t>
                      </a:r>
                    </a:p>
                  </a:txBody>
                  <a:tcPr/>
                </a:tc>
                <a:extLst>
                  <a:ext uri="{0D108BD9-81ED-4DB2-BD59-A6C34878D82A}">
                    <a16:rowId xmlns:a16="http://schemas.microsoft.com/office/drawing/2014/main" val="2065985598"/>
                  </a:ext>
                </a:extLst>
              </a:tr>
              <a:tr h="808476">
                <a:tc rowSpan="2">
                  <a:txBody>
                    <a:bodyPr/>
                    <a:lstStyle/>
                    <a:p>
                      <a:r>
                        <a:rPr lang="en-US" sz="2400" b="0" i="0" kern="1200" dirty="0">
                          <a:solidFill>
                            <a:schemeClr val="dk1"/>
                          </a:solidFill>
                          <a:effectLst/>
                          <a:latin typeface="+mn-lt"/>
                          <a:ea typeface="+mn-ea"/>
                          <a:cs typeface="+mn-cs"/>
                        </a:rPr>
                        <a:t>Sunday</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Empty-tomb witnesses</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28:1–8</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16:1–8</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24:1–12</a:t>
                      </a:r>
                    </a:p>
                  </a:txBody>
                  <a:tcPr anchor="ctr"/>
                </a:tc>
                <a:tc>
                  <a:txBody>
                    <a:bodyPr/>
                    <a:lstStyle/>
                    <a:p>
                      <a:pPr marL="0" algn="l" defTabSz="914400" rtl="0" eaLnBrk="1" fontAlgn="ctr" latinLnBrk="0" hangingPunct="1"/>
                      <a:endParaRPr lang="en-US" sz="2400" b="0" i="0" kern="1200">
                        <a:solidFill>
                          <a:schemeClr val="dk1"/>
                        </a:solidFill>
                        <a:effectLst/>
                        <a:latin typeface="+mn-lt"/>
                        <a:ea typeface="+mn-ea"/>
                        <a:cs typeface="+mn-cs"/>
                      </a:endParaRPr>
                    </a:p>
                  </a:txBody>
                  <a:tcPr anchor="ctr"/>
                </a:tc>
                <a:extLst>
                  <a:ext uri="{0D108BD9-81ED-4DB2-BD59-A6C34878D82A}">
                    <a16:rowId xmlns:a16="http://schemas.microsoft.com/office/drawing/2014/main" val="2661012012"/>
                  </a:ext>
                </a:extLst>
              </a:tr>
              <a:tr h="808476">
                <a:tc vMerge="1">
                  <a:txBody>
                    <a:bodyPr/>
                    <a:lstStyle/>
                    <a:p>
                      <a:endParaRPr lang="en-US"/>
                    </a:p>
                  </a:txBody>
                  <a:tcP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Resurrection appearances</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28:9–20</a:t>
                      </a:r>
                    </a:p>
                  </a:txBody>
                  <a:tcPr anchor="ctr"/>
                </a:tc>
                <a:tc>
                  <a:txBody>
                    <a:bodyPr/>
                    <a:lstStyle/>
                    <a:p>
                      <a:pPr marL="0" algn="l" defTabSz="914400" rtl="0" eaLnBrk="1" fontAlgn="ctr" latinLnBrk="0" hangingPunct="1"/>
                      <a:r>
                        <a:rPr lang="en-US" sz="2400" b="0" i="0" kern="1200" dirty="0">
                          <a:solidFill>
                            <a:schemeClr val="dk1"/>
                          </a:solidFill>
                          <a:effectLst/>
                          <a:latin typeface="+mn-lt"/>
                          <a:ea typeface="+mn-ea"/>
                          <a:cs typeface="+mn-cs"/>
                        </a:rPr>
                        <a:t>16:9–20</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24:13-35;</a:t>
                      </a:r>
                    </a:p>
                    <a:p>
                      <a:pPr marL="0" algn="l" defTabSz="914400" rtl="0" eaLnBrk="1" fontAlgn="ctr" latinLnBrk="0" hangingPunct="1"/>
                      <a:r>
                        <a:rPr lang="en-US" sz="2400" b="0" i="0" kern="1200" dirty="0">
                          <a:solidFill>
                            <a:schemeClr val="dk1"/>
                          </a:solidFill>
                          <a:effectLst/>
                          <a:latin typeface="+mn-lt"/>
                          <a:ea typeface="+mn-ea"/>
                          <a:cs typeface="+mn-cs"/>
                        </a:rPr>
                        <a:t>36-53</a:t>
                      </a:r>
                    </a:p>
                  </a:txBody>
                  <a:tcPr anchor="ctr"/>
                </a:tc>
                <a:tc>
                  <a:txBody>
                    <a:bodyPr/>
                    <a:lstStyle/>
                    <a:p>
                      <a:pPr marL="0" algn="l" defTabSz="914400" rtl="0" eaLnBrk="1" fontAlgn="ctr" latinLnBrk="0" hangingPunct="1"/>
                      <a:r>
                        <a:rPr lang="en-US" sz="2400" b="0" i="0" kern="1200" dirty="0">
                          <a:solidFill>
                            <a:srgbClr val="FF0000"/>
                          </a:solidFill>
                          <a:effectLst/>
                          <a:latin typeface="+mn-lt"/>
                          <a:ea typeface="+mn-ea"/>
                          <a:cs typeface="+mn-cs"/>
                        </a:rPr>
                        <a:t>20:1–21:25</a:t>
                      </a:r>
                    </a:p>
                  </a:txBody>
                  <a:tcPr anchor="ctr"/>
                </a:tc>
                <a:extLst>
                  <a:ext uri="{0D108BD9-81ED-4DB2-BD59-A6C34878D82A}">
                    <a16:rowId xmlns:a16="http://schemas.microsoft.com/office/drawing/2014/main" val="4028333366"/>
                  </a:ext>
                </a:extLst>
              </a:tr>
            </a:tbl>
          </a:graphicData>
        </a:graphic>
      </p:graphicFrame>
    </p:spTree>
    <p:extLst>
      <p:ext uri="{BB962C8B-B14F-4D97-AF65-F5344CB8AC3E}">
        <p14:creationId xmlns:p14="http://schemas.microsoft.com/office/powerpoint/2010/main" val="728967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Mark 11</a:t>
            </a:r>
            <a:endParaRPr lang="en-US" sz="48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vv. 1-2: “As they approached Jerusalem and came to </a:t>
            </a:r>
            <a:r>
              <a:rPr lang="en-US" sz="4000" dirty="0" err="1">
                <a:latin typeface="Baskerville" panose="02020502070401020303" pitchFamily="18" charset="0"/>
                <a:ea typeface="Baskerville" panose="02020502070401020303" pitchFamily="18" charset="0"/>
              </a:rPr>
              <a:t>Bethphage</a:t>
            </a:r>
            <a:r>
              <a:rPr lang="en-US" sz="4000" dirty="0">
                <a:latin typeface="Baskerville" panose="02020502070401020303" pitchFamily="18" charset="0"/>
                <a:ea typeface="Baskerville" panose="02020502070401020303" pitchFamily="18" charset="0"/>
              </a:rPr>
              <a:t> and Bethany at the Mount of Olives, Jesus sent two of his disciples, saying to them, ‘Go to the village ahead of you, and just as you enter it, you will find a colt tied there, which no one has ever ridden. Untie it and bring it here.’”</a:t>
            </a:r>
          </a:p>
        </p:txBody>
      </p:sp>
    </p:spTree>
    <p:extLst>
      <p:ext uri="{BB962C8B-B14F-4D97-AF65-F5344CB8AC3E}">
        <p14:creationId xmlns:p14="http://schemas.microsoft.com/office/powerpoint/2010/main" val="2090683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9375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Mark 11</a:t>
            </a:r>
            <a:endParaRPr lang="en-US" sz="48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vv. 9-10: “Those who went ahead and those who followed shouted,</a:t>
            </a:r>
          </a:p>
          <a:p>
            <a:pPr marL="571500" indent="-571500">
              <a:buFont typeface="Arial" panose="020B0604020202020204" pitchFamily="34" charset="0"/>
              <a:buChar char="•"/>
            </a:pPr>
            <a:endParaRPr lang="en-US" sz="1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‘Hosanna!’ ‘Blessed is he who comes in the name of the Lord!’ ‘Blessed is the coming kingdom of our father David!’ ‘Hosanna in the highest heaven!’”</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70127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Mark 11</a:t>
            </a:r>
            <a:endParaRPr lang="en-US" sz="48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vv. 11-14: “Jesus entered Jerusalem and went into the temple courts. He looked around at everything, but since it was already late, he went out to Bethany with the Twelve.</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The next day as they were leaving Bethany, Jesus was hungry. Seeing in the distance a fig tree in </a:t>
            </a:r>
          </a:p>
        </p:txBody>
      </p:sp>
    </p:spTree>
    <p:extLst>
      <p:ext uri="{BB962C8B-B14F-4D97-AF65-F5344CB8AC3E}">
        <p14:creationId xmlns:p14="http://schemas.microsoft.com/office/powerpoint/2010/main" val="885509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Mark 11</a:t>
            </a:r>
            <a:endParaRPr lang="en-US" sz="48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leaf, he went to find out if it had any fruit. When he reached it, he found nothing but leaves, because it was not the season for figs. Then he said to the tree, ‘May no one ever eat fruit from you again.’ And his disciples heard him say it.”</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02989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Mark 11</a:t>
            </a:r>
            <a:endParaRPr lang="en-US" sz="48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vv. 15-17: “On reaching Jerusalem, Jesus entered the temple courts and began driving out those who were buying and selling there. He overturned the tables of the money changers and the benches of those selling doves, and would not allow anyone to carry merchandise through the temple courts. And as he taught them, he said, “Is it not</a:t>
            </a:r>
          </a:p>
        </p:txBody>
      </p:sp>
    </p:spTree>
    <p:extLst>
      <p:ext uri="{BB962C8B-B14F-4D97-AF65-F5344CB8AC3E}">
        <p14:creationId xmlns:p14="http://schemas.microsoft.com/office/powerpoint/2010/main" val="2778856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Mark 11</a:t>
            </a:r>
            <a:endParaRPr lang="en-US" sz="48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written: ‘My house will be called a house of prayer for all nations’? But you have made it ‘a den of robbers.’”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21685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2" name="Rectangle 18">
            <a:extLst>
              <a:ext uri="{FF2B5EF4-FFF2-40B4-BE49-F238E27FC236}">
                <a16:creationId xmlns:a16="http://schemas.microsoft.com/office/drawing/2014/main" id="{0FD3DFA7-E77F-42CA-899F-22282996C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0E5FFF7-47E2-41AF-9D24-9148B69DB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041" y="806357"/>
            <a:ext cx="6245352"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F5787A-EFE7-404C-AB16-BF4E5B48E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0080"/>
            <a:ext cx="6572503"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BD098C43-DE9A-F84F-B156-D3CE5577AC84}"/>
              </a:ext>
            </a:extLst>
          </p:cNvPr>
          <p:cNvPicPr>
            <a:picLocks noChangeAspect="1"/>
          </p:cNvPicPr>
          <p:nvPr/>
        </p:nvPicPr>
        <p:blipFill>
          <a:blip r:embed="rId2"/>
          <a:stretch>
            <a:fillRect/>
          </a:stretch>
        </p:blipFill>
        <p:spPr>
          <a:xfrm>
            <a:off x="1132499" y="1714608"/>
            <a:ext cx="5596127" cy="3105848"/>
          </a:xfrm>
          <a:prstGeom prst="rect">
            <a:avLst/>
          </a:prstGeom>
        </p:spPr>
      </p:pic>
      <p:sp>
        <p:nvSpPr>
          <p:cNvPr id="25" name="Rectangle 24">
            <a:extLst>
              <a:ext uri="{FF2B5EF4-FFF2-40B4-BE49-F238E27FC236}">
                <a16:creationId xmlns:a16="http://schemas.microsoft.com/office/drawing/2014/main" id="{CE2C7D98-2A95-4C59-A473-ABDE4B2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9436" y="640080"/>
            <a:ext cx="3702888" cy="5261170"/>
          </a:xfrm>
          <a:prstGeom prst="rect">
            <a:avLst/>
          </a:prstGeom>
          <a:solidFill>
            <a:srgbClr val="FFFFFF"/>
          </a:solid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3"/>
          <a:stretch>
            <a:fillRect/>
          </a:stretch>
        </p:blipFill>
        <p:spPr>
          <a:xfrm>
            <a:off x="7859435" y="1606558"/>
            <a:ext cx="3702889" cy="3613623"/>
          </a:xfrm>
          <a:prstGeom prst="rect">
            <a:avLst/>
          </a:prstGeom>
        </p:spPr>
      </p:pic>
      <p:sp>
        <p:nvSpPr>
          <p:cNvPr id="5" name="TextBox 4">
            <a:extLst>
              <a:ext uri="{FF2B5EF4-FFF2-40B4-BE49-F238E27FC236}">
                <a16:creationId xmlns:a16="http://schemas.microsoft.com/office/drawing/2014/main" id="{A484104B-54FB-0642-9184-27B1F3BA82BE}"/>
              </a:ext>
            </a:extLst>
          </p:cNvPr>
          <p:cNvSpPr txBox="1"/>
          <p:nvPr/>
        </p:nvSpPr>
        <p:spPr>
          <a:xfrm>
            <a:off x="7859435" y="1558351"/>
            <a:ext cx="3784698" cy="3785652"/>
          </a:xfrm>
          <a:prstGeom prst="rect">
            <a:avLst/>
          </a:prstGeom>
          <a:noFill/>
        </p:spPr>
        <p:txBody>
          <a:bodyPr wrap="square" rtlCol="0">
            <a:spAutoFit/>
          </a:bodyPr>
          <a:lstStyle/>
          <a:p>
            <a:r>
              <a:rPr lang="en-US" sz="2400" b="1" dirty="0"/>
              <a:t>Zechariah 9:9</a:t>
            </a:r>
          </a:p>
          <a:p>
            <a:r>
              <a:rPr lang="en-US" sz="2400" dirty="0"/>
              <a:t>Rejoice greatly, Daughter Zion!</a:t>
            </a:r>
            <a:br>
              <a:rPr lang="en-US" sz="2400" dirty="0"/>
            </a:br>
            <a:r>
              <a:rPr lang="en-US" sz="2400" dirty="0"/>
              <a:t>    Shout, Daughter Jerusalem!</a:t>
            </a:r>
            <a:br>
              <a:rPr lang="en-US" sz="2400" dirty="0"/>
            </a:br>
            <a:r>
              <a:rPr lang="en-US" sz="2400" dirty="0"/>
              <a:t>See, your king comes to you,</a:t>
            </a:r>
            <a:br>
              <a:rPr lang="en-US" sz="2400" dirty="0"/>
            </a:br>
            <a:r>
              <a:rPr lang="en-US" sz="2400" dirty="0"/>
              <a:t>    righteous and victorious,</a:t>
            </a:r>
            <a:br>
              <a:rPr lang="en-US" sz="2400" dirty="0"/>
            </a:br>
            <a:r>
              <a:rPr lang="en-US" sz="2400" dirty="0"/>
              <a:t>lowly and riding on a donkey,</a:t>
            </a:r>
            <a:br>
              <a:rPr lang="en-US" sz="2400" dirty="0"/>
            </a:br>
            <a:r>
              <a:rPr lang="en-US" sz="2400" dirty="0"/>
              <a:t>    on a colt, the foal of a donkey.</a:t>
            </a:r>
          </a:p>
        </p:txBody>
      </p:sp>
    </p:spTree>
    <p:extLst>
      <p:ext uri="{BB962C8B-B14F-4D97-AF65-F5344CB8AC3E}">
        <p14:creationId xmlns:p14="http://schemas.microsoft.com/office/powerpoint/2010/main" val="2654125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622EF7CD-BCF0-0246-A6B3-161F031D566E}"/>
              </a:ext>
            </a:extLst>
          </p:cNvPr>
          <p:cNvPicPr>
            <a:picLocks noChangeAspect="1"/>
          </p:cNvPicPr>
          <p:nvPr/>
        </p:nvPicPr>
        <p:blipFill>
          <a:blip r:embed="rId3"/>
          <a:stretch>
            <a:fillRect/>
          </a:stretch>
        </p:blipFill>
        <p:spPr>
          <a:xfrm>
            <a:off x="841755" y="0"/>
            <a:ext cx="4564890" cy="6858000"/>
          </a:xfrm>
          <a:prstGeom prst="rect">
            <a:avLst/>
          </a:prstGeom>
        </p:spPr>
      </p:pic>
      <p:sp>
        <p:nvSpPr>
          <p:cNvPr id="10" name="Oval 9">
            <a:extLst>
              <a:ext uri="{FF2B5EF4-FFF2-40B4-BE49-F238E27FC236}">
                <a16:creationId xmlns:a16="http://schemas.microsoft.com/office/drawing/2014/main" id="{8B7F5C36-12B3-8448-B93A-F58FF37E5124}"/>
              </a:ext>
            </a:extLst>
          </p:cNvPr>
          <p:cNvSpPr/>
          <p:nvPr/>
        </p:nvSpPr>
        <p:spPr>
          <a:xfrm>
            <a:off x="2479875" y="1099594"/>
            <a:ext cx="925975" cy="69448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9CA0101-4D71-8E40-AD47-3CAAE9CCED47}"/>
              </a:ext>
            </a:extLst>
          </p:cNvPr>
          <p:cNvSpPr/>
          <p:nvPr/>
        </p:nvSpPr>
        <p:spPr>
          <a:xfrm>
            <a:off x="3488802" y="4874870"/>
            <a:ext cx="925975" cy="69448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0010E5D-D709-FE42-94D0-0019634DAB95}"/>
              </a:ext>
            </a:extLst>
          </p:cNvPr>
          <p:cNvSpPr/>
          <p:nvPr/>
        </p:nvSpPr>
        <p:spPr>
          <a:xfrm>
            <a:off x="2333263" y="5849073"/>
            <a:ext cx="925975" cy="69448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6A65E69-1706-5F4A-B43E-A5640C9AF005}"/>
              </a:ext>
            </a:extLst>
          </p:cNvPr>
          <p:cNvSpPr/>
          <p:nvPr/>
        </p:nvSpPr>
        <p:spPr>
          <a:xfrm>
            <a:off x="3025814" y="5519194"/>
            <a:ext cx="1051368" cy="69448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1218F4F-68E8-104A-B53A-8C70BF1E6D06}"/>
              </a:ext>
            </a:extLst>
          </p:cNvPr>
          <p:cNvSpPr/>
          <p:nvPr/>
        </p:nvSpPr>
        <p:spPr>
          <a:xfrm>
            <a:off x="3951789" y="140824"/>
            <a:ext cx="925975" cy="69448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4CDC7DD-E1D1-264A-A487-62012892FB28}"/>
              </a:ext>
            </a:extLst>
          </p:cNvPr>
          <p:cNvSpPr txBox="1"/>
          <p:nvPr/>
        </p:nvSpPr>
        <p:spPr>
          <a:xfrm>
            <a:off x="5872163" y="835305"/>
            <a:ext cx="5715000" cy="5909310"/>
          </a:xfrm>
          <a:prstGeom prst="rect">
            <a:avLst/>
          </a:prstGeom>
          <a:noFill/>
        </p:spPr>
        <p:txBody>
          <a:bodyPr wrap="square" rtlCol="0">
            <a:spAutoFit/>
          </a:bodyPr>
          <a:lstStyle/>
          <a:p>
            <a:r>
              <a:rPr lang="en-US" sz="2400" b="1" dirty="0"/>
              <a:t>Mark 10:32-34</a:t>
            </a:r>
          </a:p>
          <a:p>
            <a:r>
              <a:rPr lang="en-US" sz="2400" b="1" dirty="0"/>
              <a:t>Jesus Predicts His Death a Third Time</a:t>
            </a:r>
          </a:p>
          <a:p>
            <a:endParaRPr lang="en-US" sz="2400" dirty="0"/>
          </a:p>
          <a:p>
            <a:r>
              <a:rPr lang="en-US" sz="2400" dirty="0"/>
              <a:t>They were on their way up to Jerusalem, with Jesus leading the way, and the disciples were astonished, while those who followed were afraid.  Again he took the Twelve aside and told them what was going to happen to him. “We are going up to Jerusalem,” he said, “and the Son of Man will be delivered over to the chief priests and the teachers of the law. They will condemn him to death and will hand him over to the Gentiles, who will mock him and spit on him, flog him and kill him. Three days later he will rise.” </a:t>
            </a:r>
          </a:p>
          <a:p>
            <a:endParaRPr lang="en-US" dirty="0"/>
          </a:p>
        </p:txBody>
      </p:sp>
    </p:spTree>
    <p:extLst>
      <p:ext uri="{BB962C8B-B14F-4D97-AF65-F5344CB8AC3E}">
        <p14:creationId xmlns:p14="http://schemas.microsoft.com/office/powerpoint/2010/main" val="2681883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185770"/>
            <a:ext cx="12192000" cy="6858000"/>
          </a:xfrm>
          <a:prstGeom prst="rect">
            <a:avLst/>
          </a:prstGeom>
        </p:spPr>
      </p:pic>
      <p:pic>
        <p:nvPicPr>
          <p:cNvPr id="5" name="Picture 4">
            <a:extLst>
              <a:ext uri="{FF2B5EF4-FFF2-40B4-BE49-F238E27FC236}">
                <a16:creationId xmlns:a16="http://schemas.microsoft.com/office/drawing/2014/main" id="{CB2A57EC-4C22-1B44-9B8B-33673AAD9EC3}"/>
              </a:ext>
            </a:extLst>
          </p:cNvPr>
          <p:cNvPicPr>
            <a:picLocks noChangeAspect="1"/>
          </p:cNvPicPr>
          <p:nvPr/>
        </p:nvPicPr>
        <p:blipFill rotWithShape="1">
          <a:blip r:embed="rId3"/>
          <a:srcRect r="1561"/>
          <a:stretch/>
        </p:blipFill>
        <p:spPr>
          <a:xfrm>
            <a:off x="1708518" y="0"/>
            <a:ext cx="8774964" cy="6858000"/>
          </a:xfrm>
          <a:prstGeom prst="rect">
            <a:avLst/>
          </a:prstGeom>
        </p:spPr>
      </p:pic>
      <p:sp>
        <p:nvSpPr>
          <p:cNvPr id="6" name="Right Arrow 5">
            <a:extLst>
              <a:ext uri="{FF2B5EF4-FFF2-40B4-BE49-F238E27FC236}">
                <a16:creationId xmlns:a16="http://schemas.microsoft.com/office/drawing/2014/main" id="{ED757CD7-FA75-9445-BF3D-4E49D3C4BA50}"/>
              </a:ext>
            </a:extLst>
          </p:cNvPr>
          <p:cNvSpPr/>
          <p:nvPr/>
        </p:nvSpPr>
        <p:spPr>
          <a:xfrm rot="18695982">
            <a:off x="1173499" y="4118627"/>
            <a:ext cx="1511799" cy="55721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35AFA7D3-9579-204F-8227-A1FDD290ABFB}"/>
              </a:ext>
            </a:extLst>
          </p:cNvPr>
          <p:cNvSpPr/>
          <p:nvPr/>
        </p:nvSpPr>
        <p:spPr>
          <a:xfrm rot="11571688">
            <a:off x="10355536" y="5524091"/>
            <a:ext cx="1234530" cy="557213"/>
          </a:xfrm>
          <a:prstGeom prst="rightArrow">
            <a:avLst/>
          </a:prstGeom>
          <a:solidFill>
            <a:srgbClr val="36B0A1"/>
          </a:solidFill>
          <a:ln>
            <a:solidFill>
              <a:srgbClr val="36B0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D430A9B4-ACDE-1C43-B1C8-790C34C1B8EE}"/>
              </a:ext>
            </a:extLst>
          </p:cNvPr>
          <p:cNvSpPr/>
          <p:nvPr/>
        </p:nvSpPr>
        <p:spPr>
          <a:xfrm rot="208097">
            <a:off x="639870" y="2524785"/>
            <a:ext cx="1511799" cy="557213"/>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a:extLst>
              <a:ext uri="{FF2B5EF4-FFF2-40B4-BE49-F238E27FC236}">
                <a16:creationId xmlns:a16="http://schemas.microsoft.com/office/drawing/2014/main" id="{812FBBFE-4172-8543-9238-1BFB2A465235}"/>
              </a:ext>
            </a:extLst>
          </p:cNvPr>
          <p:cNvSpPr/>
          <p:nvPr/>
        </p:nvSpPr>
        <p:spPr>
          <a:xfrm rot="208097">
            <a:off x="747507" y="254141"/>
            <a:ext cx="2493475" cy="5572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BC48B8F0-3FC4-354F-A26B-0325817CE854}"/>
              </a:ext>
            </a:extLst>
          </p:cNvPr>
          <p:cNvSpPr/>
          <p:nvPr/>
        </p:nvSpPr>
        <p:spPr>
          <a:xfrm rot="10800000">
            <a:off x="8243477" y="2871787"/>
            <a:ext cx="2729324" cy="55721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a:extLst>
              <a:ext uri="{FF2B5EF4-FFF2-40B4-BE49-F238E27FC236}">
                <a16:creationId xmlns:a16="http://schemas.microsoft.com/office/drawing/2014/main" id="{3A66E957-FD90-F747-A4A5-8F5BD8514184}"/>
              </a:ext>
            </a:extLst>
          </p:cNvPr>
          <p:cNvSpPr/>
          <p:nvPr/>
        </p:nvSpPr>
        <p:spPr>
          <a:xfrm rot="208097">
            <a:off x="779839" y="1357354"/>
            <a:ext cx="1511799" cy="55721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357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2" name="Rectangle 18">
            <a:extLst>
              <a:ext uri="{FF2B5EF4-FFF2-40B4-BE49-F238E27FC236}">
                <a16:creationId xmlns:a16="http://schemas.microsoft.com/office/drawing/2014/main" id="{0FD3DFA7-E77F-42CA-899F-22282996C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0E5FFF7-47E2-41AF-9D24-9148B69DB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041" y="806357"/>
            <a:ext cx="6245352"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F5787A-EFE7-404C-AB16-BF4E5B48E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0080"/>
            <a:ext cx="6572503"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BD098C43-DE9A-F84F-B156-D3CE5577AC84}"/>
              </a:ext>
            </a:extLst>
          </p:cNvPr>
          <p:cNvPicPr>
            <a:picLocks noChangeAspect="1"/>
          </p:cNvPicPr>
          <p:nvPr/>
        </p:nvPicPr>
        <p:blipFill>
          <a:blip r:embed="rId2"/>
          <a:stretch>
            <a:fillRect/>
          </a:stretch>
        </p:blipFill>
        <p:spPr>
          <a:xfrm>
            <a:off x="1132499" y="1714608"/>
            <a:ext cx="5596127" cy="3105848"/>
          </a:xfrm>
          <a:prstGeom prst="rect">
            <a:avLst/>
          </a:prstGeom>
        </p:spPr>
      </p:pic>
      <p:sp>
        <p:nvSpPr>
          <p:cNvPr id="25" name="Rectangle 24">
            <a:extLst>
              <a:ext uri="{FF2B5EF4-FFF2-40B4-BE49-F238E27FC236}">
                <a16:creationId xmlns:a16="http://schemas.microsoft.com/office/drawing/2014/main" id="{CE2C7D98-2A95-4C59-A473-ABDE4B2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9436" y="640080"/>
            <a:ext cx="3702888" cy="5261170"/>
          </a:xfrm>
          <a:prstGeom prst="rect">
            <a:avLst/>
          </a:prstGeom>
          <a:solidFill>
            <a:srgbClr val="FFFFFF"/>
          </a:solid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3"/>
          <a:stretch>
            <a:fillRect/>
          </a:stretch>
        </p:blipFill>
        <p:spPr>
          <a:xfrm>
            <a:off x="7859435" y="1606558"/>
            <a:ext cx="3702889" cy="3613623"/>
          </a:xfrm>
          <a:prstGeom prst="rect">
            <a:avLst/>
          </a:prstGeom>
        </p:spPr>
      </p:pic>
      <p:sp>
        <p:nvSpPr>
          <p:cNvPr id="5" name="TextBox 4">
            <a:extLst>
              <a:ext uri="{FF2B5EF4-FFF2-40B4-BE49-F238E27FC236}">
                <a16:creationId xmlns:a16="http://schemas.microsoft.com/office/drawing/2014/main" id="{A484104B-54FB-0642-9184-27B1F3BA82BE}"/>
              </a:ext>
            </a:extLst>
          </p:cNvPr>
          <p:cNvSpPr txBox="1"/>
          <p:nvPr/>
        </p:nvSpPr>
        <p:spPr>
          <a:xfrm>
            <a:off x="7859435" y="1558351"/>
            <a:ext cx="3784698" cy="3785652"/>
          </a:xfrm>
          <a:prstGeom prst="rect">
            <a:avLst/>
          </a:prstGeom>
          <a:noFill/>
        </p:spPr>
        <p:txBody>
          <a:bodyPr wrap="square" rtlCol="0">
            <a:spAutoFit/>
          </a:bodyPr>
          <a:lstStyle/>
          <a:p>
            <a:r>
              <a:rPr lang="en-US" sz="2400" b="1" dirty="0"/>
              <a:t>Zechariah 9:9</a:t>
            </a:r>
          </a:p>
          <a:p>
            <a:r>
              <a:rPr lang="en-US" sz="2400" dirty="0"/>
              <a:t>Rejoice greatly, Daughter Zion!</a:t>
            </a:r>
            <a:br>
              <a:rPr lang="en-US" sz="2400" dirty="0"/>
            </a:br>
            <a:r>
              <a:rPr lang="en-US" sz="2400" dirty="0"/>
              <a:t>    Shout, Daughter Jerusalem!</a:t>
            </a:r>
            <a:br>
              <a:rPr lang="en-US" sz="2400" dirty="0"/>
            </a:br>
            <a:r>
              <a:rPr lang="en-US" sz="2400" dirty="0"/>
              <a:t>See, your king comes to you,</a:t>
            </a:r>
            <a:br>
              <a:rPr lang="en-US" sz="2400" dirty="0"/>
            </a:br>
            <a:r>
              <a:rPr lang="en-US" sz="2400" dirty="0"/>
              <a:t>    righteous and victorious,</a:t>
            </a:r>
            <a:br>
              <a:rPr lang="en-US" sz="2400" dirty="0"/>
            </a:br>
            <a:r>
              <a:rPr lang="en-US" sz="2400" dirty="0"/>
              <a:t>lowly and riding on a donkey,</a:t>
            </a:r>
            <a:br>
              <a:rPr lang="en-US" sz="2400" dirty="0"/>
            </a:br>
            <a:r>
              <a:rPr lang="en-US" sz="2400" dirty="0"/>
              <a:t>    on a colt, the foal of a donkey.</a:t>
            </a:r>
          </a:p>
        </p:txBody>
      </p:sp>
    </p:spTree>
    <p:extLst>
      <p:ext uri="{BB962C8B-B14F-4D97-AF65-F5344CB8AC3E}">
        <p14:creationId xmlns:p14="http://schemas.microsoft.com/office/powerpoint/2010/main" val="2950852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9500886" cy="830997"/>
          </a:xfrm>
          <a:prstGeom prst="rect">
            <a:avLst/>
          </a:prstGeom>
          <a:noFill/>
        </p:spPr>
        <p:txBody>
          <a:bodyPr wrap="square" rtlCol="0">
            <a:spAutoFit/>
          </a:bodyPr>
          <a:lstStyle/>
          <a:p>
            <a:r>
              <a:rPr lang="en-US" sz="4800" dirty="0">
                <a:latin typeface="Beloved Sans" panose="02000505000000020004" pitchFamily="2" charset="77"/>
              </a:rPr>
              <a:t>Harmony of the Events of Holy Week</a:t>
            </a:r>
          </a:p>
        </p:txBody>
      </p:sp>
      <p:graphicFrame>
        <p:nvGraphicFramePr>
          <p:cNvPr id="2" name="Table 4">
            <a:extLst>
              <a:ext uri="{FF2B5EF4-FFF2-40B4-BE49-F238E27FC236}">
                <a16:creationId xmlns:a16="http://schemas.microsoft.com/office/drawing/2014/main" id="{581F4F2F-33CD-334A-84A1-D56D949D3F64}"/>
              </a:ext>
            </a:extLst>
          </p:cNvPr>
          <p:cNvGraphicFramePr>
            <a:graphicFrameLocks noGrp="1"/>
          </p:cNvGraphicFramePr>
          <p:nvPr>
            <p:extLst>
              <p:ext uri="{D42A27DB-BD31-4B8C-83A1-F6EECF244321}">
                <p14:modId xmlns:p14="http://schemas.microsoft.com/office/powerpoint/2010/main" val="160677193"/>
              </p:ext>
            </p:extLst>
          </p:nvPr>
        </p:nvGraphicFramePr>
        <p:xfrm>
          <a:off x="1142276" y="1797564"/>
          <a:ext cx="9907448" cy="3262872"/>
        </p:xfrm>
        <a:graphic>
          <a:graphicData uri="http://schemas.openxmlformats.org/drawingml/2006/table">
            <a:tbl>
              <a:tblPr firstRow="1" bandRow="1">
                <a:tableStyleId>{21E4AEA4-8DFA-4A89-87EB-49C32662AFE0}</a:tableStyleId>
              </a:tblPr>
              <a:tblGrid>
                <a:gridCol w="1515803">
                  <a:extLst>
                    <a:ext uri="{9D8B030D-6E8A-4147-A177-3AD203B41FA5}">
                      <a16:colId xmlns:a16="http://schemas.microsoft.com/office/drawing/2014/main" val="3218568156"/>
                    </a:ext>
                  </a:extLst>
                </a:gridCol>
                <a:gridCol w="3075238">
                  <a:extLst>
                    <a:ext uri="{9D8B030D-6E8A-4147-A177-3AD203B41FA5}">
                      <a16:colId xmlns:a16="http://schemas.microsoft.com/office/drawing/2014/main" val="3356230990"/>
                    </a:ext>
                  </a:extLst>
                </a:gridCol>
                <a:gridCol w="1347583">
                  <a:extLst>
                    <a:ext uri="{9D8B030D-6E8A-4147-A177-3AD203B41FA5}">
                      <a16:colId xmlns:a16="http://schemas.microsoft.com/office/drawing/2014/main" val="2464502636"/>
                    </a:ext>
                  </a:extLst>
                </a:gridCol>
                <a:gridCol w="1341371">
                  <a:extLst>
                    <a:ext uri="{9D8B030D-6E8A-4147-A177-3AD203B41FA5}">
                      <a16:colId xmlns:a16="http://schemas.microsoft.com/office/drawing/2014/main" val="4199067075"/>
                    </a:ext>
                  </a:extLst>
                </a:gridCol>
                <a:gridCol w="1319514">
                  <a:extLst>
                    <a:ext uri="{9D8B030D-6E8A-4147-A177-3AD203B41FA5}">
                      <a16:colId xmlns:a16="http://schemas.microsoft.com/office/drawing/2014/main" val="4191683280"/>
                    </a:ext>
                  </a:extLst>
                </a:gridCol>
                <a:gridCol w="1307939">
                  <a:extLst>
                    <a:ext uri="{9D8B030D-6E8A-4147-A177-3AD203B41FA5}">
                      <a16:colId xmlns:a16="http://schemas.microsoft.com/office/drawing/2014/main" val="3382351441"/>
                    </a:ext>
                  </a:extLst>
                </a:gridCol>
              </a:tblGrid>
              <a:tr h="808476">
                <a:tc>
                  <a:txBody>
                    <a:bodyPr/>
                    <a:lstStyle/>
                    <a:p>
                      <a:r>
                        <a:rPr lang="en-US" sz="2800" dirty="0"/>
                        <a:t>Day</a:t>
                      </a:r>
                    </a:p>
                  </a:txBody>
                  <a:tcPr/>
                </a:tc>
                <a:tc>
                  <a:txBody>
                    <a:bodyPr/>
                    <a:lstStyle/>
                    <a:p>
                      <a:r>
                        <a:rPr lang="en-US" sz="2800" dirty="0"/>
                        <a:t>Event</a:t>
                      </a:r>
                    </a:p>
                  </a:txBody>
                  <a:tcPr/>
                </a:tc>
                <a:tc>
                  <a:txBody>
                    <a:bodyPr/>
                    <a:lstStyle/>
                    <a:p>
                      <a:r>
                        <a:rPr lang="en-US" sz="2800" dirty="0"/>
                        <a:t>Matt.</a:t>
                      </a:r>
                    </a:p>
                  </a:txBody>
                  <a:tcPr/>
                </a:tc>
                <a:tc>
                  <a:txBody>
                    <a:bodyPr/>
                    <a:lstStyle/>
                    <a:p>
                      <a:r>
                        <a:rPr lang="en-US" sz="2800" dirty="0"/>
                        <a:t>Mark</a:t>
                      </a:r>
                    </a:p>
                  </a:txBody>
                  <a:tcPr/>
                </a:tc>
                <a:tc>
                  <a:txBody>
                    <a:bodyPr/>
                    <a:lstStyle/>
                    <a:p>
                      <a:r>
                        <a:rPr lang="en-US" sz="2800" dirty="0"/>
                        <a:t>Luke</a:t>
                      </a:r>
                    </a:p>
                  </a:txBody>
                  <a:tcPr/>
                </a:tc>
                <a:tc>
                  <a:txBody>
                    <a:bodyPr/>
                    <a:lstStyle/>
                    <a:p>
                      <a:r>
                        <a:rPr lang="en-US" sz="2800" dirty="0"/>
                        <a:t>John</a:t>
                      </a:r>
                    </a:p>
                  </a:txBody>
                  <a:tcPr/>
                </a:tc>
                <a:extLst>
                  <a:ext uri="{0D108BD9-81ED-4DB2-BD59-A6C34878D82A}">
                    <a16:rowId xmlns:a16="http://schemas.microsoft.com/office/drawing/2014/main" val="2065985598"/>
                  </a:ext>
                </a:extLst>
              </a:tr>
              <a:tr h="808476">
                <a:tc rowSpan="3">
                  <a:txBody>
                    <a:bodyPr/>
                    <a:lstStyle/>
                    <a:p>
                      <a:r>
                        <a:rPr lang="en-US" sz="2400" b="0" i="0" kern="1200" dirty="0">
                          <a:solidFill>
                            <a:schemeClr val="dk1"/>
                          </a:solidFill>
                          <a:effectLst/>
                          <a:latin typeface="+mn-lt"/>
                          <a:ea typeface="+mn-ea"/>
                          <a:cs typeface="+mn-cs"/>
                        </a:rPr>
                        <a:t>Friday/</a:t>
                      </a:r>
                    </a:p>
                    <a:p>
                      <a:r>
                        <a:rPr lang="en-US" sz="2400" b="0" i="0" kern="1200" dirty="0">
                          <a:solidFill>
                            <a:schemeClr val="dk1"/>
                          </a:solidFill>
                          <a:effectLst/>
                          <a:latin typeface="+mn-lt"/>
                          <a:ea typeface="+mn-ea"/>
                          <a:cs typeface="+mn-cs"/>
                        </a:rPr>
                        <a:t>Saturday</a:t>
                      </a:r>
                      <a:endParaRPr lang="en-US" sz="2400" dirty="0"/>
                    </a:p>
                  </a:txBody>
                  <a:tcPr anchor="ctr"/>
                </a:tc>
                <a:tc>
                  <a:txBody>
                    <a:bodyPr/>
                    <a:lstStyle/>
                    <a:p>
                      <a:r>
                        <a:rPr lang="en-US" sz="2400" dirty="0"/>
                        <a:t>Jesus arrives in Bethany	</a:t>
                      </a:r>
                    </a:p>
                  </a:txBody>
                  <a:tcPr/>
                </a:tc>
                <a:tc>
                  <a:txBody>
                    <a:bodyPr/>
                    <a:lstStyle/>
                    <a:p>
                      <a:endParaRPr lang="en-US" sz="2400" dirty="0"/>
                    </a:p>
                  </a:txBody>
                  <a:tcPr/>
                </a:tc>
                <a:tc>
                  <a:txBody>
                    <a:bodyPr/>
                    <a:lstStyle/>
                    <a:p>
                      <a:endParaRPr lang="en-US" sz="2400" dirty="0"/>
                    </a:p>
                  </a:txBody>
                  <a:tcPr/>
                </a:tc>
                <a:tc>
                  <a:txBody>
                    <a:bodyPr/>
                    <a:lstStyle/>
                    <a:p>
                      <a:endParaRPr lang="en-US" sz="2400" dirty="0"/>
                    </a:p>
                  </a:txBody>
                  <a:tcPr/>
                </a:tc>
                <a:tc>
                  <a:txBody>
                    <a:bodyPr/>
                    <a:lstStyle/>
                    <a:p>
                      <a:r>
                        <a:rPr lang="en-US" sz="2400" dirty="0">
                          <a:solidFill>
                            <a:srgbClr val="0070C0"/>
                          </a:solidFill>
                        </a:rPr>
                        <a:t>12:1</a:t>
                      </a:r>
                    </a:p>
                  </a:txBody>
                  <a:tcPr/>
                </a:tc>
                <a:extLst>
                  <a:ext uri="{0D108BD9-81ED-4DB2-BD59-A6C34878D82A}">
                    <a16:rowId xmlns:a16="http://schemas.microsoft.com/office/drawing/2014/main" val="2661012012"/>
                  </a:ext>
                </a:extLst>
              </a:tr>
              <a:tr h="808476">
                <a:tc vMerge="1">
                  <a:txBody>
                    <a:bodyPr/>
                    <a:lstStyle/>
                    <a:p>
                      <a:endParaRPr lang="en-US" sz="2400" dirty="0"/>
                    </a:p>
                  </a:txBody>
                  <a:tcPr/>
                </a:tc>
                <a:tc>
                  <a:txBody>
                    <a:bodyPr/>
                    <a:lstStyle/>
                    <a:p>
                      <a:r>
                        <a:rPr lang="en-US" sz="2400" dirty="0"/>
                        <a:t>Mary anoints Jesus</a:t>
                      </a:r>
                    </a:p>
                  </a:txBody>
                  <a:tcPr/>
                </a:tc>
                <a:tc>
                  <a:txBody>
                    <a:bodyPr/>
                    <a:lstStyle/>
                    <a:p>
                      <a:endParaRPr lang="en-US" sz="2400" dirty="0"/>
                    </a:p>
                  </a:txBody>
                  <a:tcPr/>
                </a:tc>
                <a:tc>
                  <a:txBody>
                    <a:bodyPr/>
                    <a:lstStyle/>
                    <a:p>
                      <a:endParaRPr lang="en-US" sz="2400" dirty="0"/>
                    </a:p>
                  </a:txBody>
                  <a:tcPr/>
                </a:tc>
                <a:tc>
                  <a:txBody>
                    <a:bodyPr/>
                    <a:lstStyle/>
                    <a:p>
                      <a:endParaRPr lang="en-US" sz="2400" dirty="0"/>
                    </a:p>
                  </a:txBody>
                  <a:tcPr/>
                </a:tc>
                <a:tc>
                  <a:txBody>
                    <a:bodyPr/>
                    <a:lstStyle/>
                    <a:p>
                      <a:r>
                        <a:rPr lang="en-US" sz="2400" dirty="0">
                          <a:solidFill>
                            <a:srgbClr val="0070C0"/>
                          </a:solidFill>
                        </a:rPr>
                        <a:t>12:2-8</a:t>
                      </a:r>
                    </a:p>
                  </a:txBody>
                  <a:tcPr/>
                </a:tc>
                <a:extLst>
                  <a:ext uri="{0D108BD9-81ED-4DB2-BD59-A6C34878D82A}">
                    <a16:rowId xmlns:a16="http://schemas.microsoft.com/office/drawing/2014/main" val="3985447387"/>
                  </a:ext>
                </a:extLst>
              </a:tr>
              <a:tr h="808476">
                <a:tc vMerge="1">
                  <a:txBody>
                    <a:bodyPr/>
                    <a:lstStyle/>
                    <a:p>
                      <a:endParaRPr lang="en-US" sz="2400" dirty="0"/>
                    </a:p>
                  </a:txBody>
                  <a:tcPr/>
                </a:tc>
                <a:tc>
                  <a:txBody>
                    <a:bodyPr/>
                    <a:lstStyle/>
                    <a:p>
                      <a:r>
                        <a:rPr lang="en-US" sz="2400" dirty="0"/>
                        <a:t>Crowd comes to see Jesus</a:t>
                      </a:r>
                    </a:p>
                  </a:txBody>
                  <a:tcPr/>
                </a:tc>
                <a:tc>
                  <a:txBody>
                    <a:bodyPr/>
                    <a:lstStyle/>
                    <a:p>
                      <a:endParaRPr lang="en-US" sz="2400" dirty="0"/>
                    </a:p>
                  </a:txBody>
                  <a:tcPr/>
                </a:tc>
                <a:tc>
                  <a:txBody>
                    <a:bodyPr/>
                    <a:lstStyle/>
                    <a:p>
                      <a:endParaRPr lang="en-US" sz="2400" dirty="0"/>
                    </a:p>
                  </a:txBody>
                  <a:tcPr/>
                </a:tc>
                <a:tc>
                  <a:txBody>
                    <a:bodyPr/>
                    <a:lstStyle/>
                    <a:p>
                      <a:endParaRPr lang="en-US" sz="2400" dirty="0"/>
                    </a:p>
                  </a:txBody>
                  <a:tcPr/>
                </a:tc>
                <a:tc>
                  <a:txBody>
                    <a:bodyPr/>
                    <a:lstStyle/>
                    <a:p>
                      <a:r>
                        <a:rPr lang="en-US" sz="2400" dirty="0">
                          <a:solidFill>
                            <a:srgbClr val="0070C0"/>
                          </a:solidFill>
                        </a:rPr>
                        <a:t>12:9-11</a:t>
                      </a:r>
                    </a:p>
                  </a:txBody>
                  <a:tcPr/>
                </a:tc>
                <a:extLst>
                  <a:ext uri="{0D108BD9-81ED-4DB2-BD59-A6C34878D82A}">
                    <a16:rowId xmlns:a16="http://schemas.microsoft.com/office/drawing/2014/main" val="3634133871"/>
                  </a:ext>
                </a:extLst>
              </a:tr>
            </a:tbl>
          </a:graphicData>
        </a:graphic>
      </p:graphicFrame>
    </p:spTree>
    <p:extLst>
      <p:ext uri="{BB962C8B-B14F-4D97-AF65-F5344CB8AC3E}">
        <p14:creationId xmlns:p14="http://schemas.microsoft.com/office/powerpoint/2010/main" val="52282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2" name="Table 4">
            <a:extLst>
              <a:ext uri="{FF2B5EF4-FFF2-40B4-BE49-F238E27FC236}">
                <a16:creationId xmlns:a16="http://schemas.microsoft.com/office/drawing/2014/main" id="{581F4F2F-33CD-334A-84A1-D56D949D3F64}"/>
              </a:ext>
            </a:extLst>
          </p:cNvPr>
          <p:cNvGraphicFramePr>
            <a:graphicFrameLocks noGrp="1"/>
          </p:cNvGraphicFramePr>
          <p:nvPr>
            <p:extLst>
              <p:ext uri="{D42A27DB-BD31-4B8C-83A1-F6EECF244321}">
                <p14:modId xmlns:p14="http://schemas.microsoft.com/office/powerpoint/2010/main" val="3230135483"/>
              </p:ext>
            </p:extLst>
          </p:nvPr>
        </p:nvGraphicFramePr>
        <p:xfrm>
          <a:off x="1076566" y="974604"/>
          <a:ext cx="10038868" cy="4908792"/>
        </p:xfrm>
        <a:graphic>
          <a:graphicData uri="http://schemas.openxmlformats.org/drawingml/2006/table">
            <a:tbl>
              <a:tblPr firstRow="1" bandRow="1">
                <a:tableStyleId>{21E4AEA4-8DFA-4A89-87EB-49C32662AFE0}</a:tableStyleId>
              </a:tblPr>
              <a:tblGrid>
                <a:gridCol w="1515803">
                  <a:extLst>
                    <a:ext uri="{9D8B030D-6E8A-4147-A177-3AD203B41FA5}">
                      <a16:colId xmlns:a16="http://schemas.microsoft.com/office/drawing/2014/main" val="3218568156"/>
                    </a:ext>
                  </a:extLst>
                </a:gridCol>
                <a:gridCol w="3075238">
                  <a:extLst>
                    <a:ext uri="{9D8B030D-6E8A-4147-A177-3AD203B41FA5}">
                      <a16:colId xmlns:a16="http://schemas.microsoft.com/office/drawing/2014/main" val="3356230990"/>
                    </a:ext>
                  </a:extLst>
                </a:gridCol>
                <a:gridCol w="1347583">
                  <a:extLst>
                    <a:ext uri="{9D8B030D-6E8A-4147-A177-3AD203B41FA5}">
                      <a16:colId xmlns:a16="http://schemas.microsoft.com/office/drawing/2014/main" val="2464502636"/>
                    </a:ext>
                  </a:extLst>
                </a:gridCol>
                <a:gridCol w="1341371">
                  <a:extLst>
                    <a:ext uri="{9D8B030D-6E8A-4147-A177-3AD203B41FA5}">
                      <a16:colId xmlns:a16="http://schemas.microsoft.com/office/drawing/2014/main" val="4199067075"/>
                    </a:ext>
                  </a:extLst>
                </a:gridCol>
                <a:gridCol w="1319514">
                  <a:extLst>
                    <a:ext uri="{9D8B030D-6E8A-4147-A177-3AD203B41FA5}">
                      <a16:colId xmlns:a16="http://schemas.microsoft.com/office/drawing/2014/main" val="4191683280"/>
                    </a:ext>
                  </a:extLst>
                </a:gridCol>
                <a:gridCol w="1439359">
                  <a:extLst>
                    <a:ext uri="{9D8B030D-6E8A-4147-A177-3AD203B41FA5}">
                      <a16:colId xmlns:a16="http://schemas.microsoft.com/office/drawing/2014/main" val="3382351441"/>
                    </a:ext>
                  </a:extLst>
                </a:gridCol>
              </a:tblGrid>
              <a:tr h="808476">
                <a:tc>
                  <a:txBody>
                    <a:bodyPr/>
                    <a:lstStyle/>
                    <a:p>
                      <a:r>
                        <a:rPr lang="en-US" sz="2800" dirty="0"/>
                        <a:t>Day</a:t>
                      </a:r>
                    </a:p>
                  </a:txBody>
                  <a:tcPr/>
                </a:tc>
                <a:tc>
                  <a:txBody>
                    <a:bodyPr/>
                    <a:lstStyle/>
                    <a:p>
                      <a:r>
                        <a:rPr lang="en-US" sz="2800" dirty="0"/>
                        <a:t>Event</a:t>
                      </a:r>
                    </a:p>
                  </a:txBody>
                  <a:tcPr/>
                </a:tc>
                <a:tc>
                  <a:txBody>
                    <a:bodyPr/>
                    <a:lstStyle/>
                    <a:p>
                      <a:r>
                        <a:rPr lang="en-US" sz="2800" dirty="0"/>
                        <a:t>Matt.</a:t>
                      </a:r>
                    </a:p>
                  </a:txBody>
                  <a:tcPr/>
                </a:tc>
                <a:tc>
                  <a:txBody>
                    <a:bodyPr/>
                    <a:lstStyle/>
                    <a:p>
                      <a:r>
                        <a:rPr lang="en-US" sz="2800" dirty="0"/>
                        <a:t>Mark</a:t>
                      </a:r>
                    </a:p>
                  </a:txBody>
                  <a:tcPr/>
                </a:tc>
                <a:tc>
                  <a:txBody>
                    <a:bodyPr/>
                    <a:lstStyle/>
                    <a:p>
                      <a:r>
                        <a:rPr lang="en-US" sz="2800" dirty="0"/>
                        <a:t>Luke</a:t>
                      </a:r>
                    </a:p>
                  </a:txBody>
                  <a:tcPr/>
                </a:tc>
                <a:tc>
                  <a:txBody>
                    <a:bodyPr/>
                    <a:lstStyle/>
                    <a:p>
                      <a:r>
                        <a:rPr lang="en-US" sz="2800" dirty="0"/>
                        <a:t>John</a:t>
                      </a:r>
                    </a:p>
                  </a:txBody>
                  <a:tcPr/>
                </a:tc>
                <a:extLst>
                  <a:ext uri="{0D108BD9-81ED-4DB2-BD59-A6C34878D82A}">
                    <a16:rowId xmlns:a16="http://schemas.microsoft.com/office/drawing/2014/main" val="2065985598"/>
                  </a:ext>
                </a:extLst>
              </a:tr>
              <a:tr h="808476">
                <a:tc rowSpan="5">
                  <a:txBody>
                    <a:bodyPr/>
                    <a:lstStyle/>
                    <a:p>
                      <a:r>
                        <a:rPr lang="en-US" sz="2400" b="0" i="0" kern="1200" dirty="0">
                          <a:solidFill>
                            <a:schemeClr val="dk1"/>
                          </a:solidFill>
                          <a:effectLst/>
                          <a:latin typeface="+mn-lt"/>
                          <a:ea typeface="+mn-ea"/>
                          <a:cs typeface="+mn-cs"/>
                        </a:rPr>
                        <a:t>Sunday</a:t>
                      </a:r>
                    </a:p>
                  </a:txBody>
                  <a:tcPr anchor="ctr"/>
                </a:tc>
                <a:tc>
                  <a:txBody>
                    <a:bodyPr/>
                    <a:lstStyle/>
                    <a:p>
                      <a:r>
                        <a:rPr lang="en-US" sz="2400" dirty="0"/>
                        <a:t>Triumphal entry into Jerusalem	</a:t>
                      </a:r>
                    </a:p>
                  </a:txBody>
                  <a:tcPr/>
                </a:tc>
                <a:tc>
                  <a:txBody>
                    <a:bodyPr/>
                    <a:lstStyle/>
                    <a:p>
                      <a:r>
                        <a:rPr lang="en-US" sz="2400" dirty="0"/>
                        <a:t>21:1–11</a:t>
                      </a:r>
                    </a:p>
                  </a:txBody>
                  <a:tcPr/>
                </a:tc>
                <a:tc>
                  <a:txBody>
                    <a:bodyPr/>
                    <a:lstStyle/>
                    <a:p>
                      <a:r>
                        <a:rPr lang="en-US" sz="2400" dirty="0">
                          <a:solidFill>
                            <a:srgbClr val="0070C0"/>
                          </a:solidFill>
                        </a:rPr>
                        <a:t>11:1–10	</a:t>
                      </a:r>
                    </a:p>
                  </a:txBody>
                  <a:tcPr/>
                </a:tc>
                <a:tc>
                  <a:txBody>
                    <a:bodyPr/>
                    <a:lstStyle/>
                    <a:p>
                      <a:r>
                        <a:rPr lang="en-US" sz="2400" dirty="0">
                          <a:solidFill>
                            <a:srgbClr val="0070C0"/>
                          </a:solidFill>
                        </a:rPr>
                        <a:t>19:28–44</a:t>
                      </a:r>
                    </a:p>
                  </a:txBody>
                  <a:tcPr/>
                </a:tc>
                <a:tc>
                  <a:txBody>
                    <a:bodyPr/>
                    <a:lstStyle/>
                    <a:p>
                      <a:r>
                        <a:rPr lang="en-US" sz="2400" dirty="0">
                          <a:solidFill>
                            <a:srgbClr val="0070C0"/>
                          </a:solidFill>
                        </a:rPr>
                        <a:t>12:12–18</a:t>
                      </a:r>
                    </a:p>
                  </a:txBody>
                  <a:tcPr/>
                </a:tc>
                <a:extLst>
                  <a:ext uri="{0D108BD9-81ED-4DB2-BD59-A6C34878D82A}">
                    <a16:rowId xmlns:a16="http://schemas.microsoft.com/office/drawing/2014/main" val="2661012012"/>
                  </a:ext>
                </a:extLst>
              </a:tr>
              <a:tr h="808476">
                <a:tc vMerge="1">
                  <a:txBody>
                    <a:bodyPr/>
                    <a:lstStyle/>
                    <a:p>
                      <a:endParaRPr lang="en-US" sz="2400" dirty="0"/>
                    </a:p>
                  </a:txBody>
                  <a:tcPr/>
                </a:tc>
                <a:tc>
                  <a:txBody>
                    <a:bodyPr/>
                    <a:lstStyle/>
                    <a:p>
                      <a:r>
                        <a:rPr lang="en-US" sz="2400" dirty="0"/>
                        <a:t>Some Greeks seek Jesus</a:t>
                      </a:r>
                    </a:p>
                  </a:txBody>
                  <a:tcPr/>
                </a:tc>
                <a:tc>
                  <a:txBody>
                    <a:bodyPr/>
                    <a:lstStyle/>
                    <a:p>
                      <a:endParaRPr lang="en-US" sz="2400" dirty="0"/>
                    </a:p>
                  </a:txBody>
                  <a:tcPr/>
                </a:tc>
                <a:tc>
                  <a:txBody>
                    <a:bodyPr/>
                    <a:lstStyle/>
                    <a:p>
                      <a:endParaRPr lang="en-US" sz="2400" dirty="0">
                        <a:solidFill>
                          <a:srgbClr val="0070C0"/>
                        </a:solidFill>
                      </a:endParaRPr>
                    </a:p>
                  </a:txBody>
                  <a:tcPr/>
                </a:tc>
                <a:tc>
                  <a:txBody>
                    <a:bodyPr/>
                    <a:lstStyle/>
                    <a:p>
                      <a:endParaRPr lang="en-US" sz="2400" dirty="0">
                        <a:solidFill>
                          <a:srgbClr val="0070C0"/>
                        </a:solidFill>
                      </a:endParaRPr>
                    </a:p>
                  </a:txBody>
                  <a:tcPr/>
                </a:tc>
                <a:tc>
                  <a:txBody>
                    <a:bodyPr/>
                    <a:lstStyle/>
                    <a:p>
                      <a:r>
                        <a:rPr lang="en-US" sz="2400" dirty="0">
                          <a:solidFill>
                            <a:srgbClr val="0070C0"/>
                          </a:solidFill>
                        </a:rPr>
                        <a:t>12:20–36</a:t>
                      </a:r>
                    </a:p>
                  </a:txBody>
                  <a:tcPr/>
                </a:tc>
                <a:extLst>
                  <a:ext uri="{0D108BD9-81ED-4DB2-BD59-A6C34878D82A}">
                    <a16:rowId xmlns:a16="http://schemas.microsoft.com/office/drawing/2014/main" val="3985447387"/>
                  </a:ext>
                </a:extLst>
              </a:tr>
              <a:tr h="808476">
                <a:tc vMerge="1">
                  <a:txBody>
                    <a:bodyPr/>
                    <a:lstStyle/>
                    <a:p>
                      <a:endParaRPr lang="en-US" sz="2400" dirty="0"/>
                    </a:p>
                  </a:txBody>
                  <a:tcPr/>
                </a:tc>
                <a:tc>
                  <a:txBody>
                    <a:bodyPr/>
                    <a:lstStyle/>
                    <a:p>
                      <a:r>
                        <a:rPr lang="en-US" sz="2400" dirty="0"/>
                        <a:t>Jesus weeps over Jerusalem</a:t>
                      </a:r>
                    </a:p>
                  </a:txBody>
                  <a:tcPr/>
                </a:tc>
                <a:tc>
                  <a:txBody>
                    <a:bodyPr/>
                    <a:lstStyle/>
                    <a:p>
                      <a:endParaRPr lang="en-US" sz="2400" dirty="0"/>
                    </a:p>
                  </a:txBody>
                  <a:tcPr/>
                </a:tc>
                <a:tc>
                  <a:txBody>
                    <a:bodyPr/>
                    <a:lstStyle/>
                    <a:p>
                      <a:endParaRPr lang="en-US" sz="2400" dirty="0">
                        <a:solidFill>
                          <a:srgbClr val="0070C0"/>
                        </a:solidFill>
                      </a:endParaRPr>
                    </a:p>
                  </a:txBody>
                  <a:tcPr/>
                </a:tc>
                <a:tc>
                  <a:txBody>
                    <a:bodyPr/>
                    <a:lstStyle/>
                    <a:p>
                      <a:r>
                        <a:rPr lang="en-US" sz="2400" dirty="0">
                          <a:solidFill>
                            <a:srgbClr val="0070C0"/>
                          </a:solidFill>
                        </a:rPr>
                        <a:t>19:41</a:t>
                      </a:r>
                    </a:p>
                  </a:txBody>
                  <a:tcPr/>
                </a:tc>
                <a:tc>
                  <a:txBody>
                    <a:bodyPr/>
                    <a:lstStyle/>
                    <a:p>
                      <a:endParaRPr lang="en-US" sz="2400" dirty="0"/>
                    </a:p>
                  </a:txBody>
                  <a:tcPr/>
                </a:tc>
                <a:extLst>
                  <a:ext uri="{0D108BD9-81ED-4DB2-BD59-A6C34878D82A}">
                    <a16:rowId xmlns:a16="http://schemas.microsoft.com/office/drawing/2014/main" val="3634133871"/>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r>
                        <a:rPr lang="en-US" sz="2400" dirty="0"/>
                        <a:t>Jesus enters the temple</a:t>
                      </a:r>
                    </a:p>
                  </a:txBody>
                  <a:tcPr/>
                </a:tc>
                <a:tc>
                  <a:txBody>
                    <a:bodyPr/>
                    <a:lstStyle/>
                    <a:p>
                      <a:endParaRPr lang="en-US" sz="2400" dirty="0"/>
                    </a:p>
                  </a:txBody>
                  <a:tcPr/>
                </a:tc>
                <a:tc>
                  <a:txBody>
                    <a:bodyPr/>
                    <a:lstStyle/>
                    <a:p>
                      <a:r>
                        <a:rPr lang="en-US" sz="2400" dirty="0">
                          <a:solidFill>
                            <a:srgbClr val="0070C0"/>
                          </a:solidFill>
                        </a:rPr>
                        <a:t>11:11</a:t>
                      </a:r>
                    </a:p>
                  </a:txBody>
                  <a:tcPr/>
                </a:tc>
                <a:tc>
                  <a:txBody>
                    <a:bodyPr/>
                    <a:lstStyle/>
                    <a:p>
                      <a:endParaRPr lang="en-US" sz="2400" dirty="0"/>
                    </a:p>
                  </a:txBody>
                  <a:tcPr/>
                </a:tc>
                <a:tc>
                  <a:txBody>
                    <a:bodyPr/>
                    <a:lstStyle/>
                    <a:p>
                      <a:endParaRPr lang="en-US" sz="2400" dirty="0"/>
                    </a:p>
                  </a:txBody>
                  <a:tcPr/>
                </a:tc>
                <a:extLst>
                  <a:ext uri="{0D108BD9-81ED-4DB2-BD59-A6C34878D82A}">
                    <a16:rowId xmlns:a16="http://schemas.microsoft.com/office/drawing/2014/main" val="95717866"/>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r>
                        <a:rPr lang="en-US" sz="2400" dirty="0"/>
                        <a:t>Jesus returns to Bethany</a:t>
                      </a:r>
                    </a:p>
                  </a:txBody>
                  <a:tcPr/>
                </a:tc>
                <a:tc>
                  <a:txBody>
                    <a:bodyPr/>
                    <a:lstStyle/>
                    <a:p>
                      <a:r>
                        <a:rPr lang="en-US" sz="2400" dirty="0"/>
                        <a:t>21:17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070C0"/>
                          </a:solidFill>
                        </a:rPr>
                        <a:t>11:11</a:t>
                      </a:r>
                    </a:p>
                    <a:p>
                      <a:endParaRPr lang="en-US" sz="2400" dirty="0">
                        <a:solidFill>
                          <a:srgbClr val="0070C0"/>
                        </a:solidFill>
                      </a:endParaRPr>
                    </a:p>
                  </a:txBody>
                  <a:tcPr/>
                </a:tc>
                <a:tc>
                  <a:txBody>
                    <a:bodyPr/>
                    <a:lstStyle/>
                    <a:p>
                      <a:endParaRPr lang="en-US" sz="2400" dirty="0"/>
                    </a:p>
                  </a:txBody>
                  <a:tcPr/>
                </a:tc>
                <a:tc>
                  <a:txBody>
                    <a:bodyPr/>
                    <a:lstStyle/>
                    <a:p>
                      <a:endParaRPr lang="en-US" sz="2400" dirty="0"/>
                    </a:p>
                  </a:txBody>
                  <a:tcPr/>
                </a:tc>
                <a:extLst>
                  <a:ext uri="{0D108BD9-81ED-4DB2-BD59-A6C34878D82A}">
                    <a16:rowId xmlns:a16="http://schemas.microsoft.com/office/drawing/2014/main" val="1708401083"/>
                  </a:ext>
                </a:extLst>
              </a:tr>
            </a:tbl>
          </a:graphicData>
        </a:graphic>
      </p:graphicFrame>
    </p:spTree>
    <p:extLst>
      <p:ext uri="{BB962C8B-B14F-4D97-AF65-F5344CB8AC3E}">
        <p14:creationId xmlns:p14="http://schemas.microsoft.com/office/powerpoint/2010/main" val="4232759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2" name="Table 4">
            <a:extLst>
              <a:ext uri="{FF2B5EF4-FFF2-40B4-BE49-F238E27FC236}">
                <a16:creationId xmlns:a16="http://schemas.microsoft.com/office/drawing/2014/main" id="{581F4F2F-33CD-334A-84A1-D56D949D3F64}"/>
              </a:ext>
            </a:extLst>
          </p:cNvPr>
          <p:cNvGraphicFramePr>
            <a:graphicFrameLocks noGrp="1"/>
          </p:cNvGraphicFramePr>
          <p:nvPr>
            <p:extLst>
              <p:ext uri="{D42A27DB-BD31-4B8C-83A1-F6EECF244321}">
                <p14:modId xmlns:p14="http://schemas.microsoft.com/office/powerpoint/2010/main" val="4087503364"/>
              </p:ext>
            </p:extLst>
          </p:nvPr>
        </p:nvGraphicFramePr>
        <p:xfrm>
          <a:off x="1076566" y="1790322"/>
          <a:ext cx="10038868" cy="3277356"/>
        </p:xfrm>
        <a:graphic>
          <a:graphicData uri="http://schemas.openxmlformats.org/drawingml/2006/table">
            <a:tbl>
              <a:tblPr firstRow="1" bandRow="1">
                <a:tableStyleId>{21E4AEA4-8DFA-4A89-87EB-49C32662AFE0}</a:tableStyleId>
              </a:tblPr>
              <a:tblGrid>
                <a:gridCol w="1515803">
                  <a:extLst>
                    <a:ext uri="{9D8B030D-6E8A-4147-A177-3AD203B41FA5}">
                      <a16:colId xmlns:a16="http://schemas.microsoft.com/office/drawing/2014/main" val="3218568156"/>
                    </a:ext>
                  </a:extLst>
                </a:gridCol>
                <a:gridCol w="3075238">
                  <a:extLst>
                    <a:ext uri="{9D8B030D-6E8A-4147-A177-3AD203B41FA5}">
                      <a16:colId xmlns:a16="http://schemas.microsoft.com/office/drawing/2014/main" val="3356230990"/>
                    </a:ext>
                  </a:extLst>
                </a:gridCol>
                <a:gridCol w="1347583">
                  <a:extLst>
                    <a:ext uri="{9D8B030D-6E8A-4147-A177-3AD203B41FA5}">
                      <a16:colId xmlns:a16="http://schemas.microsoft.com/office/drawing/2014/main" val="2464502636"/>
                    </a:ext>
                  </a:extLst>
                </a:gridCol>
                <a:gridCol w="1341371">
                  <a:extLst>
                    <a:ext uri="{9D8B030D-6E8A-4147-A177-3AD203B41FA5}">
                      <a16:colId xmlns:a16="http://schemas.microsoft.com/office/drawing/2014/main" val="4199067075"/>
                    </a:ext>
                  </a:extLst>
                </a:gridCol>
                <a:gridCol w="1319514">
                  <a:extLst>
                    <a:ext uri="{9D8B030D-6E8A-4147-A177-3AD203B41FA5}">
                      <a16:colId xmlns:a16="http://schemas.microsoft.com/office/drawing/2014/main" val="4191683280"/>
                    </a:ext>
                  </a:extLst>
                </a:gridCol>
                <a:gridCol w="1439359">
                  <a:extLst>
                    <a:ext uri="{9D8B030D-6E8A-4147-A177-3AD203B41FA5}">
                      <a16:colId xmlns:a16="http://schemas.microsoft.com/office/drawing/2014/main" val="3382351441"/>
                    </a:ext>
                  </a:extLst>
                </a:gridCol>
              </a:tblGrid>
              <a:tr h="808476">
                <a:tc>
                  <a:txBody>
                    <a:bodyPr/>
                    <a:lstStyle/>
                    <a:p>
                      <a:r>
                        <a:rPr lang="en-US" sz="2800" dirty="0"/>
                        <a:t>Day</a:t>
                      </a:r>
                    </a:p>
                  </a:txBody>
                  <a:tcPr/>
                </a:tc>
                <a:tc>
                  <a:txBody>
                    <a:bodyPr/>
                    <a:lstStyle/>
                    <a:p>
                      <a:r>
                        <a:rPr lang="en-US" sz="2800" dirty="0"/>
                        <a:t>Event</a:t>
                      </a:r>
                    </a:p>
                  </a:txBody>
                  <a:tcPr/>
                </a:tc>
                <a:tc>
                  <a:txBody>
                    <a:bodyPr/>
                    <a:lstStyle/>
                    <a:p>
                      <a:r>
                        <a:rPr lang="en-US" sz="2800" dirty="0"/>
                        <a:t>Matt.</a:t>
                      </a:r>
                    </a:p>
                  </a:txBody>
                  <a:tcPr/>
                </a:tc>
                <a:tc>
                  <a:txBody>
                    <a:bodyPr/>
                    <a:lstStyle/>
                    <a:p>
                      <a:r>
                        <a:rPr lang="en-US" sz="2800" dirty="0"/>
                        <a:t>Mark</a:t>
                      </a:r>
                    </a:p>
                  </a:txBody>
                  <a:tcPr/>
                </a:tc>
                <a:tc>
                  <a:txBody>
                    <a:bodyPr/>
                    <a:lstStyle/>
                    <a:p>
                      <a:r>
                        <a:rPr lang="en-US" sz="2800" dirty="0"/>
                        <a:t>Luke</a:t>
                      </a:r>
                    </a:p>
                  </a:txBody>
                  <a:tcPr/>
                </a:tc>
                <a:tc>
                  <a:txBody>
                    <a:bodyPr/>
                    <a:lstStyle/>
                    <a:p>
                      <a:r>
                        <a:rPr lang="en-US" sz="2800" dirty="0"/>
                        <a:t>John</a:t>
                      </a:r>
                    </a:p>
                  </a:txBody>
                  <a:tcPr/>
                </a:tc>
                <a:extLst>
                  <a:ext uri="{0D108BD9-81ED-4DB2-BD59-A6C34878D82A}">
                    <a16:rowId xmlns:a16="http://schemas.microsoft.com/office/drawing/2014/main" val="2065985598"/>
                  </a:ext>
                </a:extLst>
              </a:tr>
              <a:tr h="808476">
                <a:tc rowSpan="3">
                  <a:txBody>
                    <a:bodyPr/>
                    <a:lstStyle/>
                    <a:p>
                      <a:r>
                        <a:rPr lang="en-US" sz="2400" b="0" i="0" kern="1200" dirty="0">
                          <a:solidFill>
                            <a:schemeClr val="dk1"/>
                          </a:solidFill>
                          <a:effectLst/>
                          <a:latin typeface="+mn-lt"/>
                          <a:ea typeface="+mn-ea"/>
                          <a:cs typeface="+mn-cs"/>
                        </a:rPr>
                        <a:t>Monday</a:t>
                      </a:r>
                    </a:p>
                  </a:txBody>
                  <a:tcPr anchor="ctr"/>
                </a:tc>
                <a:tc>
                  <a:txBody>
                    <a:bodyPr/>
                    <a:lstStyle/>
                    <a:p>
                      <a:r>
                        <a:rPr lang="en-US" sz="2400" dirty="0"/>
                        <a:t>Jesus curses the fig tree			</a:t>
                      </a:r>
                    </a:p>
                  </a:txBody>
                  <a:tcPr/>
                </a:tc>
                <a:tc>
                  <a:txBody>
                    <a:bodyPr/>
                    <a:lstStyle/>
                    <a:p>
                      <a:r>
                        <a:rPr lang="en-US" sz="2400" dirty="0"/>
                        <a:t>21:18–19</a:t>
                      </a:r>
                    </a:p>
                  </a:txBody>
                  <a:tcPr/>
                </a:tc>
                <a:tc>
                  <a:txBody>
                    <a:bodyPr/>
                    <a:lstStyle/>
                    <a:p>
                      <a:r>
                        <a:rPr lang="en-US" sz="2400" dirty="0">
                          <a:solidFill>
                            <a:srgbClr val="0070C0"/>
                          </a:solidFill>
                        </a:rPr>
                        <a:t>11:12–14</a:t>
                      </a:r>
                    </a:p>
                  </a:txBody>
                  <a:tcPr/>
                </a:tc>
                <a:tc>
                  <a:txBody>
                    <a:bodyPr/>
                    <a:lstStyle/>
                    <a:p>
                      <a:endParaRPr lang="en-US" sz="2400" dirty="0"/>
                    </a:p>
                  </a:txBody>
                  <a:tcPr/>
                </a:tc>
                <a:tc>
                  <a:txBody>
                    <a:bodyPr/>
                    <a:lstStyle/>
                    <a:p>
                      <a:endParaRPr lang="en-US" sz="2400" dirty="0"/>
                    </a:p>
                  </a:txBody>
                  <a:tcPr/>
                </a:tc>
                <a:extLst>
                  <a:ext uri="{0D108BD9-81ED-4DB2-BD59-A6C34878D82A}">
                    <a16:rowId xmlns:a16="http://schemas.microsoft.com/office/drawing/2014/main" val="2661012012"/>
                  </a:ext>
                </a:extLst>
              </a:tr>
              <a:tr h="808476">
                <a:tc vMerge="1">
                  <a:txBody>
                    <a:bodyPr/>
                    <a:lstStyle/>
                    <a:p>
                      <a:endParaRPr lang="en-US" sz="2400" dirty="0"/>
                    </a:p>
                  </a:txBody>
                  <a:tcPr/>
                </a:tc>
                <a:tc>
                  <a:txBody>
                    <a:bodyPr/>
                    <a:lstStyle/>
                    <a:p>
                      <a:r>
                        <a:rPr lang="en-US" sz="2400" dirty="0"/>
                        <a:t>Clears the temple			</a:t>
                      </a:r>
                    </a:p>
                  </a:txBody>
                  <a:tcPr/>
                </a:tc>
                <a:tc>
                  <a:txBody>
                    <a:bodyPr/>
                    <a:lstStyle/>
                    <a:p>
                      <a:r>
                        <a:rPr lang="en-US" sz="2400" dirty="0"/>
                        <a:t>21:12–13</a:t>
                      </a:r>
                    </a:p>
                  </a:txBody>
                  <a:tcPr/>
                </a:tc>
                <a:tc>
                  <a:txBody>
                    <a:bodyPr/>
                    <a:lstStyle/>
                    <a:p>
                      <a:r>
                        <a:rPr lang="en-US" sz="2400" dirty="0">
                          <a:solidFill>
                            <a:srgbClr val="0070C0"/>
                          </a:solidFill>
                        </a:rPr>
                        <a:t>11:15–17</a:t>
                      </a:r>
                    </a:p>
                  </a:txBody>
                  <a:tcPr/>
                </a:tc>
                <a:tc>
                  <a:txBody>
                    <a:bodyPr/>
                    <a:lstStyle/>
                    <a:p>
                      <a:r>
                        <a:rPr lang="en-US" sz="2400" dirty="0">
                          <a:solidFill>
                            <a:srgbClr val="0070C0"/>
                          </a:solidFill>
                        </a:rPr>
                        <a:t>19:45–46</a:t>
                      </a:r>
                    </a:p>
                  </a:txBody>
                  <a:tcPr/>
                </a:tc>
                <a:tc>
                  <a:txBody>
                    <a:bodyPr/>
                    <a:lstStyle/>
                    <a:p>
                      <a:endParaRPr lang="en-US" sz="2400" dirty="0"/>
                    </a:p>
                  </a:txBody>
                  <a:tcPr/>
                </a:tc>
                <a:extLst>
                  <a:ext uri="{0D108BD9-81ED-4DB2-BD59-A6C34878D82A}">
                    <a16:rowId xmlns:a16="http://schemas.microsoft.com/office/drawing/2014/main" val="3985447387"/>
                  </a:ext>
                </a:extLst>
              </a:tr>
              <a:tr h="808476">
                <a:tc vMerge="1">
                  <a:txBody>
                    <a:bodyPr/>
                    <a:lstStyle/>
                    <a:p>
                      <a:endParaRPr lang="en-US" sz="2400" dirty="0"/>
                    </a:p>
                  </a:txBody>
                  <a:tcPr/>
                </a:tc>
                <a:tc>
                  <a:txBody>
                    <a:bodyPr/>
                    <a:lstStyle/>
                    <a:p>
                      <a:r>
                        <a:rPr lang="en-US" sz="2400" dirty="0"/>
                        <a:t>Returns to Bethany with the Twelve</a:t>
                      </a:r>
                    </a:p>
                  </a:txBody>
                  <a:tcPr/>
                </a:tc>
                <a:tc>
                  <a:txBody>
                    <a:bodyPr/>
                    <a:lstStyle/>
                    <a:p>
                      <a:endParaRPr lang="en-US" sz="2400" dirty="0"/>
                    </a:p>
                  </a:txBody>
                  <a:tcPr/>
                </a:tc>
                <a:tc>
                  <a:txBody>
                    <a:bodyPr/>
                    <a:lstStyle/>
                    <a:p>
                      <a:r>
                        <a:rPr lang="en-US" sz="2400" dirty="0">
                          <a:solidFill>
                            <a:srgbClr val="0070C0"/>
                          </a:solidFill>
                        </a:rPr>
                        <a:t>11:19</a:t>
                      </a:r>
                    </a:p>
                  </a:txBody>
                  <a:tcPr/>
                </a:tc>
                <a:tc>
                  <a:txBody>
                    <a:bodyPr/>
                    <a:lstStyle/>
                    <a:p>
                      <a:endParaRPr lang="en-US" sz="2400" dirty="0"/>
                    </a:p>
                  </a:txBody>
                  <a:tcPr/>
                </a:tc>
                <a:tc>
                  <a:txBody>
                    <a:bodyPr/>
                    <a:lstStyle/>
                    <a:p>
                      <a:endParaRPr lang="en-US" sz="2400" dirty="0"/>
                    </a:p>
                  </a:txBody>
                  <a:tcPr/>
                </a:tc>
                <a:extLst>
                  <a:ext uri="{0D108BD9-81ED-4DB2-BD59-A6C34878D82A}">
                    <a16:rowId xmlns:a16="http://schemas.microsoft.com/office/drawing/2014/main" val="3634133871"/>
                  </a:ext>
                </a:extLst>
              </a:tr>
            </a:tbl>
          </a:graphicData>
        </a:graphic>
      </p:graphicFrame>
    </p:spTree>
    <p:extLst>
      <p:ext uri="{BB962C8B-B14F-4D97-AF65-F5344CB8AC3E}">
        <p14:creationId xmlns:p14="http://schemas.microsoft.com/office/powerpoint/2010/main" val="2934979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2" name="Table 4">
            <a:extLst>
              <a:ext uri="{FF2B5EF4-FFF2-40B4-BE49-F238E27FC236}">
                <a16:creationId xmlns:a16="http://schemas.microsoft.com/office/drawing/2014/main" id="{581F4F2F-33CD-334A-84A1-D56D949D3F64}"/>
              </a:ext>
            </a:extLst>
          </p:cNvPr>
          <p:cNvGraphicFramePr>
            <a:graphicFrameLocks noGrp="1"/>
          </p:cNvGraphicFramePr>
          <p:nvPr>
            <p:extLst>
              <p:ext uri="{D42A27DB-BD31-4B8C-83A1-F6EECF244321}">
                <p14:modId xmlns:p14="http://schemas.microsoft.com/office/powerpoint/2010/main" val="3752517243"/>
              </p:ext>
            </p:extLst>
          </p:nvPr>
        </p:nvGraphicFramePr>
        <p:xfrm>
          <a:off x="1076566" y="1241682"/>
          <a:ext cx="10038868" cy="4374636"/>
        </p:xfrm>
        <a:graphic>
          <a:graphicData uri="http://schemas.openxmlformats.org/drawingml/2006/table">
            <a:tbl>
              <a:tblPr firstRow="1" bandRow="1">
                <a:tableStyleId>{21E4AEA4-8DFA-4A89-87EB-49C32662AFE0}</a:tableStyleId>
              </a:tblPr>
              <a:tblGrid>
                <a:gridCol w="1515803">
                  <a:extLst>
                    <a:ext uri="{9D8B030D-6E8A-4147-A177-3AD203B41FA5}">
                      <a16:colId xmlns:a16="http://schemas.microsoft.com/office/drawing/2014/main" val="3218568156"/>
                    </a:ext>
                  </a:extLst>
                </a:gridCol>
                <a:gridCol w="3075238">
                  <a:extLst>
                    <a:ext uri="{9D8B030D-6E8A-4147-A177-3AD203B41FA5}">
                      <a16:colId xmlns:a16="http://schemas.microsoft.com/office/drawing/2014/main" val="3356230990"/>
                    </a:ext>
                  </a:extLst>
                </a:gridCol>
                <a:gridCol w="1347583">
                  <a:extLst>
                    <a:ext uri="{9D8B030D-6E8A-4147-A177-3AD203B41FA5}">
                      <a16:colId xmlns:a16="http://schemas.microsoft.com/office/drawing/2014/main" val="2464502636"/>
                    </a:ext>
                  </a:extLst>
                </a:gridCol>
                <a:gridCol w="1341371">
                  <a:extLst>
                    <a:ext uri="{9D8B030D-6E8A-4147-A177-3AD203B41FA5}">
                      <a16:colId xmlns:a16="http://schemas.microsoft.com/office/drawing/2014/main" val="4199067075"/>
                    </a:ext>
                  </a:extLst>
                </a:gridCol>
                <a:gridCol w="1319514">
                  <a:extLst>
                    <a:ext uri="{9D8B030D-6E8A-4147-A177-3AD203B41FA5}">
                      <a16:colId xmlns:a16="http://schemas.microsoft.com/office/drawing/2014/main" val="4191683280"/>
                    </a:ext>
                  </a:extLst>
                </a:gridCol>
                <a:gridCol w="1439359">
                  <a:extLst>
                    <a:ext uri="{9D8B030D-6E8A-4147-A177-3AD203B41FA5}">
                      <a16:colId xmlns:a16="http://schemas.microsoft.com/office/drawing/2014/main" val="3382351441"/>
                    </a:ext>
                  </a:extLst>
                </a:gridCol>
              </a:tblGrid>
              <a:tr h="808476">
                <a:tc>
                  <a:txBody>
                    <a:bodyPr/>
                    <a:lstStyle/>
                    <a:p>
                      <a:r>
                        <a:rPr lang="en-US" sz="2800" dirty="0"/>
                        <a:t>Day</a:t>
                      </a:r>
                    </a:p>
                  </a:txBody>
                  <a:tcPr/>
                </a:tc>
                <a:tc>
                  <a:txBody>
                    <a:bodyPr/>
                    <a:lstStyle/>
                    <a:p>
                      <a:r>
                        <a:rPr lang="en-US" sz="2800" dirty="0"/>
                        <a:t>Event</a:t>
                      </a:r>
                    </a:p>
                  </a:txBody>
                  <a:tcPr/>
                </a:tc>
                <a:tc>
                  <a:txBody>
                    <a:bodyPr/>
                    <a:lstStyle/>
                    <a:p>
                      <a:r>
                        <a:rPr lang="en-US" sz="2800" dirty="0"/>
                        <a:t>Matt.</a:t>
                      </a:r>
                    </a:p>
                  </a:txBody>
                  <a:tcPr/>
                </a:tc>
                <a:tc>
                  <a:txBody>
                    <a:bodyPr/>
                    <a:lstStyle/>
                    <a:p>
                      <a:r>
                        <a:rPr lang="en-US" sz="2800" dirty="0"/>
                        <a:t>Mark</a:t>
                      </a:r>
                    </a:p>
                  </a:txBody>
                  <a:tcPr/>
                </a:tc>
                <a:tc>
                  <a:txBody>
                    <a:bodyPr/>
                    <a:lstStyle/>
                    <a:p>
                      <a:r>
                        <a:rPr lang="en-US" sz="2800" dirty="0"/>
                        <a:t>Luke</a:t>
                      </a:r>
                    </a:p>
                  </a:txBody>
                  <a:tcPr/>
                </a:tc>
                <a:tc>
                  <a:txBody>
                    <a:bodyPr/>
                    <a:lstStyle/>
                    <a:p>
                      <a:r>
                        <a:rPr lang="en-US" sz="2800" dirty="0"/>
                        <a:t>John</a:t>
                      </a:r>
                    </a:p>
                  </a:txBody>
                  <a:tcPr/>
                </a:tc>
                <a:extLst>
                  <a:ext uri="{0D108BD9-81ED-4DB2-BD59-A6C34878D82A}">
                    <a16:rowId xmlns:a16="http://schemas.microsoft.com/office/drawing/2014/main" val="2065985598"/>
                  </a:ext>
                </a:extLst>
              </a:tr>
              <a:tr h="808476">
                <a:tc rowSpan="3">
                  <a:txBody>
                    <a:bodyPr/>
                    <a:lstStyle/>
                    <a:p>
                      <a:r>
                        <a:rPr lang="en-US" sz="2400" b="0" i="0" kern="1200" dirty="0">
                          <a:solidFill>
                            <a:schemeClr val="dk1"/>
                          </a:solidFill>
                          <a:effectLst/>
                          <a:latin typeface="+mn-lt"/>
                          <a:ea typeface="+mn-ea"/>
                          <a:cs typeface="+mn-cs"/>
                        </a:rPr>
                        <a:t>Tuesday</a:t>
                      </a:r>
                    </a:p>
                  </a:txBody>
                  <a:tcPr anchor="ctr"/>
                </a:tc>
                <a:tc>
                  <a:txBody>
                    <a:bodyPr/>
                    <a:lstStyle/>
                    <a:p>
                      <a:r>
                        <a:rPr lang="en-US" sz="2400" dirty="0"/>
                        <a:t>Disciples see the withered fig tree on way back to Jerusalem</a:t>
                      </a:r>
                    </a:p>
                  </a:txBody>
                  <a:tcPr/>
                </a:tc>
                <a:tc>
                  <a:txBody>
                    <a:bodyPr/>
                    <a:lstStyle/>
                    <a:p>
                      <a:r>
                        <a:rPr lang="en-US" sz="2400" dirty="0"/>
                        <a:t>21:20–22</a:t>
                      </a:r>
                    </a:p>
                  </a:txBody>
                  <a:tcPr/>
                </a:tc>
                <a:tc>
                  <a:txBody>
                    <a:bodyPr/>
                    <a:lstStyle/>
                    <a:p>
                      <a:r>
                        <a:rPr lang="en-US" sz="2400" dirty="0">
                          <a:solidFill>
                            <a:srgbClr val="0070C0"/>
                          </a:solidFill>
                        </a:rPr>
                        <a:t>11:20–21</a:t>
                      </a:r>
                    </a:p>
                  </a:txBody>
                  <a:tcPr/>
                </a:tc>
                <a:tc>
                  <a:txBody>
                    <a:bodyPr/>
                    <a:lstStyle/>
                    <a:p>
                      <a:endParaRPr lang="en-US" sz="2400" dirty="0"/>
                    </a:p>
                  </a:txBody>
                  <a:tcPr/>
                </a:tc>
                <a:tc>
                  <a:txBody>
                    <a:bodyPr/>
                    <a:lstStyle/>
                    <a:p>
                      <a:endParaRPr lang="en-US" sz="2400" dirty="0"/>
                    </a:p>
                  </a:txBody>
                  <a:tcPr/>
                </a:tc>
                <a:extLst>
                  <a:ext uri="{0D108BD9-81ED-4DB2-BD59-A6C34878D82A}">
                    <a16:rowId xmlns:a16="http://schemas.microsoft.com/office/drawing/2014/main" val="1769805960"/>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pPr algn="l" fontAlgn="ctr"/>
                      <a:r>
                        <a:rPr lang="en-US" sz="2400" u="none" kern="1200" dirty="0">
                          <a:solidFill>
                            <a:schemeClr val="dk1"/>
                          </a:solidFill>
                          <a:latin typeface="+mn-lt"/>
                          <a:ea typeface="+mn-ea"/>
                          <a:cs typeface="+mn-cs"/>
                        </a:rPr>
                        <a:t>Temple controversies in Jerusalem</a:t>
                      </a:r>
                    </a:p>
                  </a:txBody>
                  <a:tcPr anchor="ctr"/>
                </a:tc>
                <a:tc>
                  <a:txBody>
                    <a:bodyPr/>
                    <a:lstStyle/>
                    <a:p>
                      <a:pPr algn="l" fontAlgn="ctr"/>
                      <a:r>
                        <a:rPr lang="en-US" sz="2400" u="none" kern="1200" dirty="0">
                          <a:solidFill>
                            <a:schemeClr val="dk1"/>
                          </a:solidFill>
                          <a:latin typeface="+mn-lt"/>
                          <a:ea typeface="+mn-ea"/>
                          <a:cs typeface="+mn-cs"/>
                        </a:rPr>
                        <a:t>21:23</a:t>
                      </a:r>
                      <a:r>
                        <a:rPr lang="en-US" sz="2400" dirty="0"/>
                        <a:t>–</a:t>
                      </a:r>
                      <a:r>
                        <a:rPr lang="en-US" sz="2400" u="none" kern="1200" dirty="0">
                          <a:solidFill>
                            <a:schemeClr val="dk1"/>
                          </a:solidFill>
                          <a:latin typeface="+mn-lt"/>
                          <a:ea typeface="+mn-ea"/>
                          <a:cs typeface="+mn-cs"/>
                        </a:rPr>
                        <a:t>22:45; </a:t>
                      </a:r>
                      <a:r>
                        <a:rPr lang="en-US" sz="2400" u="none" kern="1200" dirty="0">
                          <a:solidFill>
                            <a:srgbClr val="FF0000"/>
                          </a:solidFill>
                          <a:latin typeface="+mn-lt"/>
                          <a:ea typeface="+mn-ea"/>
                          <a:cs typeface="+mn-cs"/>
                        </a:rPr>
                        <a:t>23:1-39</a:t>
                      </a:r>
                    </a:p>
                  </a:txBody>
                  <a:tcPr anchor="ctr"/>
                </a:tc>
                <a:tc>
                  <a:txBody>
                    <a:bodyPr/>
                    <a:lstStyle/>
                    <a:p>
                      <a:pPr algn="l" fontAlgn="ctr"/>
                      <a:r>
                        <a:rPr lang="en-US" sz="2400" u="none" kern="1200" dirty="0">
                          <a:solidFill>
                            <a:srgbClr val="0070C0"/>
                          </a:solidFill>
                          <a:latin typeface="+mn-lt"/>
                          <a:ea typeface="+mn-ea"/>
                          <a:cs typeface="+mn-cs"/>
                        </a:rPr>
                        <a:t>11:27-33;</a:t>
                      </a:r>
                    </a:p>
                    <a:p>
                      <a:pPr algn="l" fontAlgn="ctr"/>
                      <a:r>
                        <a:rPr lang="en-US" sz="2400" u="none" kern="1200" dirty="0">
                          <a:solidFill>
                            <a:schemeClr val="dk1"/>
                          </a:solidFill>
                          <a:latin typeface="+mn-lt"/>
                          <a:ea typeface="+mn-ea"/>
                          <a:cs typeface="+mn-cs"/>
                        </a:rPr>
                        <a:t>12:1-44</a:t>
                      </a:r>
                    </a:p>
                  </a:txBody>
                  <a:tcPr anchor="ctr"/>
                </a:tc>
                <a:tc>
                  <a:txBody>
                    <a:bodyPr/>
                    <a:lstStyle/>
                    <a:p>
                      <a:pPr algn="l" fontAlgn="ctr"/>
                      <a:r>
                        <a:rPr lang="en-US" sz="2400" u="none" kern="1200" dirty="0">
                          <a:solidFill>
                            <a:srgbClr val="FF0000"/>
                          </a:solidFill>
                          <a:latin typeface="+mn-lt"/>
                          <a:ea typeface="+mn-ea"/>
                          <a:cs typeface="+mn-cs"/>
                        </a:rPr>
                        <a:t>20:1-47; </a:t>
                      </a:r>
                      <a:r>
                        <a:rPr lang="en-US" sz="2400" u="none" kern="1200" dirty="0">
                          <a:solidFill>
                            <a:schemeClr val="dk1"/>
                          </a:solidFill>
                          <a:latin typeface="+mn-lt"/>
                          <a:ea typeface="+mn-ea"/>
                          <a:cs typeface="+mn-cs"/>
                        </a:rPr>
                        <a:t>21:1-4</a:t>
                      </a:r>
                    </a:p>
                  </a:txBody>
                  <a:tcPr anchor="ctr"/>
                </a:tc>
                <a:tc>
                  <a:txBody>
                    <a:bodyPr/>
                    <a:lstStyle/>
                    <a:p>
                      <a:endParaRPr lang="en-US" sz="2400" dirty="0"/>
                    </a:p>
                  </a:txBody>
                  <a:tcPr/>
                </a:tc>
                <a:extLst>
                  <a:ext uri="{0D108BD9-81ED-4DB2-BD59-A6C34878D82A}">
                    <a16:rowId xmlns:a16="http://schemas.microsoft.com/office/drawing/2014/main" val="2388193508"/>
                  </a:ext>
                </a:extLst>
              </a:tr>
              <a:tr h="808476">
                <a:tc vMerge="1">
                  <a:txBody>
                    <a:bodyPr/>
                    <a:lstStyle/>
                    <a:p>
                      <a:endParaRPr lang="en-US" sz="2400" b="0" i="0" kern="1200" dirty="0">
                        <a:solidFill>
                          <a:schemeClr val="dk1"/>
                        </a:solidFill>
                        <a:effectLst/>
                        <a:latin typeface="+mn-lt"/>
                        <a:ea typeface="+mn-ea"/>
                        <a:cs typeface="+mn-cs"/>
                      </a:endParaRPr>
                    </a:p>
                  </a:txBody>
                  <a:tcPr anchor="ctr"/>
                </a:tc>
                <a:tc>
                  <a:txBody>
                    <a:bodyPr/>
                    <a:lstStyle/>
                    <a:p>
                      <a:r>
                        <a:rPr lang="en-US" sz="2400" dirty="0"/>
                        <a:t>Olivet Discourse on the return to Bethany	</a:t>
                      </a:r>
                    </a:p>
                  </a:txBody>
                  <a:tcPr/>
                </a:tc>
                <a:tc>
                  <a:txBody>
                    <a:bodyPr/>
                    <a:lstStyle/>
                    <a:p>
                      <a:r>
                        <a:rPr lang="en-US" sz="2400" dirty="0"/>
                        <a:t>24:1–  25: 30; </a:t>
                      </a:r>
                      <a:r>
                        <a:rPr lang="en-US" sz="2400" dirty="0">
                          <a:solidFill>
                            <a:srgbClr val="00B050"/>
                          </a:solidFill>
                        </a:rPr>
                        <a:t>25:31-46</a:t>
                      </a:r>
                    </a:p>
                  </a:txBody>
                  <a:tcPr/>
                </a:tc>
                <a:tc>
                  <a:txBody>
                    <a:bodyPr/>
                    <a:lstStyle/>
                    <a:p>
                      <a:r>
                        <a:rPr lang="en-US" sz="2400" dirty="0"/>
                        <a:t>13:1–37</a:t>
                      </a:r>
                    </a:p>
                  </a:txBody>
                  <a:tcPr/>
                </a:tc>
                <a:tc>
                  <a:txBody>
                    <a:bodyPr/>
                    <a:lstStyle/>
                    <a:p>
                      <a:r>
                        <a:rPr lang="en-US" sz="2400" dirty="0"/>
                        <a:t>21:5–36</a:t>
                      </a:r>
                    </a:p>
                  </a:txBody>
                  <a:tcPr/>
                </a:tc>
                <a:tc>
                  <a:txBody>
                    <a:bodyPr/>
                    <a:lstStyle/>
                    <a:p>
                      <a:endParaRPr lang="en-US" sz="2400" dirty="0"/>
                    </a:p>
                  </a:txBody>
                  <a:tcPr/>
                </a:tc>
                <a:extLst>
                  <a:ext uri="{0D108BD9-81ED-4DB2-BD59-A6C34878D82A}">
                    <a16:rowId xmlns:a16="http://schemas.microsoft.com/office/drawing/2014/main" val="377275995"/>
                  </a:ext>
                </a:extLst>
              </a:tr>
            </a:tbl>
          </a:graphicData>
        </a:graphic>
      </p:graphicFrame>
    </p:spTree>
    <p:extLst>
      <p:ext uri="{BB962C8B-B14F-4D97-AF65-F5344CB8AC3E}">
        <p14:creationId xmlns:p14="http://schemas.microsoft.com/office/powerpoint/2010/main" val="3130778790"/>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9030</TotalTime>
  <Words>919</Words>
  <Application>Microsoft Macintosh PowerPoint</Application>
  <PresentationFormat>Widescreen</PresentationFormat>
  <Paragraphs>199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11</cp:revision>
  <dcterms:created xsi:type="dcterms:W3CDTF">2021-09-27T18:30:23Z</dcterms:created>
  <dcterms:modified xsi:type="dcterms:W3CDTF">2022-03-17T00:30:10Z</dcterms:modified>
</cp:coreProperties>
</file>