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7"/>
  </p:notesMasterIdLst>
  <p:sldIdLst>
    <p:sldId id="432" r:id="rId2"/>
    <p:sldId id="256" r:id="rId3"/>
    <p:sldId id="455" r:id="rId4"/>
    <p:sldId id="430" r:id="rId5"/>
    <p:sldId id="433" r:id="rId6"/>
    <p:sldId id="457" r:id="rId7"/>
    <p:sldId id="456" r:id="rId8"/>
    <p:sldId id="458" r:id="rId9"/>
    <p:sldId id="459" r:id="rId10"/>
    <p:sldId id="460" r:id="rId11"/>
    <p:sldId id="461" r:id="rId12"/>
    <p:sldId id="462" r:id="rId13"/>
    <p:sldId id="463" r:id="rId14"/>
    <p:sldId id="464" r:id="rId15"/>
    <p:sldId id="465" r:id="rId16"/>
    <p:sldId id="466" r:id="rId17"/>
    <p:sldId id="467" r:id="rId18"/>
    <p:sldId id="468" r:id="rId19"/>
    <p:sldId id="469" r:id="rId20"/>
    <p:sldId id="470" r:id="rId21"/>
    <p:sldId id="471" r:id="rId22"/>
    <p:sldId id="472" r:id="rId23"/>
    <p:sldId id="473" r:id="rId24"/>
    <p:sldId id="376" r:id="rId25"/>
    <p:sldId id="27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EAA2F0-9D9D-AF47-A213-51144A4A3CCC}" v="7" dt="2024-03-12T13:20:37.2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05"/>
    <p:restoredTop sz="94984"/>
  </p:normalViewPr>
  <p:slideViewPr>
    <p:cSldViewPr snapToGrid="0">
      <p:cViewPr varScale="1">
        <p:scale>
          <a:sx n="84" d="100"/>
          <a:sy n="84" d="100"/>
        </p:scale>
        <p:origin x="200" y="5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0E52B-5A01-5A4F-8B40-657BD6BD4ABB}" type="datetimeFigureOut">
              <a:rPr lang="en-US" smtClean="0"/>
              <a:t>2/27/24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FF9F-ABB1-E54A-A798-003098238CDA}" type="slidenum">
              <a:rPr lang="en-US" smtClean="0"/>
              <a:t>‹#›</a:t>
            </a:fld>
            <a:endParaRPr lang="en-US"/>
          </a:p>
        </p:txBody>
      </p:sp>
    </p:spTree>
    <p:extLst>
      <p:ext uri="{BB962C8B-B14F-4D97-AF65-F5344CB8AC3E}">
        <p14:creationId xmlns:p14="http://schemas.microsoft.com/office/powerpoint/2010/main" val="80609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C5376-8E38-7B41-3899-E7376A8C51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1B072-B4AF-7D98-71D1-F463CDA188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5C4451-BD52-EA22-CAAC-FAABE9A785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ECDA46-68FF-4784-36C3-FD75845FD24C}"/>
              </a:ext>
            </a:extLst>
          </p:cNvPr>
          <p:cNvSpPr>
            <a:spLocks noGrp="1"/>
          </p:cNvSpPr>
          <p:nvPr>
            <p:ph type="sldNum" sz="quarter" idx="5"/>
          </p:nvPr>
        </p:nvSpPr>
        <p:spPr/>
        <p:txBody>
          <a:bodyPr/>
          <a:lstStyle/>
          <a:p>
            <a:fld id="{BD14FF9F-ABB1-E54A-A798-003098238CDA}" type="slidenum">
              <a:rPr lang="en-US" smtClean="0"/>
              <a:t>3</a:t>
            </a:fld>
            <a:endParaRPr lang="en-US"/>
          </a:p>
        </p:txBody>
      </p:sp>
    </p:spTree>
    <p:extLst>
      <p:ext uri="{BB962C8B-B14F-4D97-AF65-F5344CB8AC3E}">
        <p14:creationId xmlns:p14="http://schemas.microsoft.com/office/powerpoint/2010/main" val="4059382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64A7B-DF2F-EE99-4AE0-0E78CEE875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986B23-EF88-6706-12C8-5136ECD2FA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6E5D5D-F537-D9F2-2D6F-B991477C9A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C3AE97-4AD6-0115-97A0-00E2ADDC3B21}"/>
              </a:ext>
            </a:extLst>
          </p:cNvPr>
          <p:cNvSpPr>
            <a:spLocks noGrp="1"/>
          </p:cNvSpPr>
          <p:nvPr>
            <p:ph type="sldNum" sz="quarter" idx="5"/>
          </p:nvPr>
        </p:nvSpPr>
        <p:spPr/>
        <p:txBody>
          <a:bodyPr/>
          <a:lstStyle/>
          <a:p>
            <a:fld id="{BD14FF9F-ABB1-E54A-A798-003098238CDA}" type="slidenum">
              <a:rPr lang="en-US" smtClean="0"/>
              <a:t>12</a:t>
            </a:fld>
            <a:endParaRPr lang="en-US"/>
          </a:p>
        </p:txBody>
      </p:sp>
    </p:spTree>
    <p:extLst>
      <p:ext uri="{BB962C8B-B14F-4D97-AF65-F5344CB8AC3E}">
        <p14:creationId xmlns:p14="http://schemas.microsoft.com/office/powerpoint/2010/main" val="3026195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C74BA-66BD-5CC2-FB35-8FAA8FD798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E20258-456E-C0F3-F887-4AC0C1C0CA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6BB446-DDCB-F632-1EC3-A862C487C8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8E2E9C-463D-4CBB-F4A7-BF56AE290F4A}"/>
              </a:ext>
            </a:extLst>
          </p:cNvPr>
          <p:cNvSpPr>
            <a:spLocks noGrp="1"/>
          </p:cNvSpPr>
          <p:nvPr>
            <p:ph type="sldNum" sz="quarter" idx="5"/>
          </p:nvPr>
        </p:nvSpPr>
        <p:spPr/>
        <p:txBody>
          <a:bodyPr/>
          <a:lstStyle/>
          <a:p>
            <a:fld id="{BD14FF9F-ABB1-E54A-A798-003098238CDA}" type="slidenum">
              <a:rPr lang="en-US" smtClean="0"/>
              <a:t>13</a:t>
            </a:fld>
            <a:endParaRPr lang="en-US"/>
          </a:p>
        </p:txBody>
      </p:sp>
    </p:spTree>
    <p:extLst>
      <p:ext uri="{BB962C8B-B14F-4D97-AF65-F5344CB8AC3E}">
        <p14:creationId xmlns:p14="http://schemas.microsoft.com/office/powerpoint/2010/main" val="3886202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658FA-04EC-1A7D-1A4F-E62E4ADC88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7BF6F-EC90-6669-4F1D-19C235AE88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FB929-B341-CAF3-84F0-8C21206ADC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933EF3-96D1-2879-3676-47E5B7836D5A}"/>
              </a:ext>
            </a:extLst>
          </p:cNvPr>
          <p:cNvSpPr>
            <a:spLocks noGrp="1"/>
          </p:cNvSpPr>
          <p:nvPr>
            <p:ph type="sldNum" sz="quarter" idx="5"/>
          </p:nvPr>
        </p:nvSpPr>
        <p:spPr/>
        <p:txBody>
          <a:bodyPr/>
          <a:lstStyle/>
          <a:p>
            <a:fld id="{BD14FF9F-ABB1-E54A-A798-003098238CDA}" type="slidenum">
              <a:rPr lang="en-US" smtClean="0"/>
              <a:t>14</a:t>
            </a:fld>
            <a:endParaRPr lang="en-US"/>
          </a:p>
        </p:txBody>
      </p:sp>
    </p:spTree>
    <p:extLst>
      <p:ext uri="{BB962C8B-B14F-4D97-AF65-F5344CB8AC3E}">
        <p14:creationId xmlns:p14="http://schemas.microsoft.com/office/powerpoint/2010/main" val="3669539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CD066-9D24-4089-5554-245198B564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BF5569-1921-1AC2-660A-7A58863451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975BD-EFD7-71D9-6805-10B026E62C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B0A9F5-C924-2BAE-AE02-88E9109E5FB9}"/>
              </a:ext>
            </a:extLst>
          </p:cNvPr>
          <p:cNvSpPr>
            <a:spLocks noGrp="1"/>
          </p:cNvSpPr>
          <p:nvPr>
            <p:ph type="sldNum" sz="quarter" idx="5"/>
          </p:nvPr>
        </p:nvSpPr>
        <p:spPr/>
        <p:txBody>
          <a:bodyPr/>
          <a:lstStyle/>
          <a:p>
            <a:fld id="{BD14FF9F-ABB1-E54A-A798-003098238CDA}" type="slidenum">
              <a:rPr lang="en-US" smtClean="0"/>
              <a:t>15</a:t>
            </a:fld>
            <a:endParaRPr lang="en-US"/>
          </a:p>
        </p:txBody>
      </p:sp>
    </p:spTree>
    <p:extLst>
      <p:ext uri="{BB962C8B-B14F-4D97-AF65-F5344CB8AC3E}">
        <p14:creationId xmlns:p14="http://schemas.microsoft.com/office/powerpoint/2010/main" val="691699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1FDE2-5AD6-E938-37E0-49325FCAF0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6E730B-BD9B-BB8B-0395-E3A3B59B26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74EFA4-C5AC-7E03-92EA-1F977429F1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741233-9244-50E8-4427-48D15A47CC89}"/>
              </a:ext>
            </a:extLst>
          </p:cNvPr>
          <p:cNvSpPr>
            <a:spLocks noGrp="1"/>
          </p:cNvSpPr>
          <p:nvPr>
            <p:ph type="sldNum" sz="quarter" idx="5"/>
          </p:nvPr>
        </p:nvSpPr>
        <p:spPr/>
        <p:txBody>
          <a:bodyPr/>
          <a:lstStyle/>
          <a:p>
            <a:fld id="{BD14FF9F-ABB1-E54A-A798-003098238CDA}" type="slidenum">
              <a:rPr lang="en-US" smtClean="0"/>
              <a:t>16</a:t>
            </a:fld>
            <a:endParaRPr lang="en-US"/>
          </a:p>
        </p:txBody>
      </p:sp>
    </p:spTree>
    <p:extLst>
      <p:ext uri="{BB962C8B-B14F-4D97-AF65-F5344CB8AC3E}">
        <p14:creationId xmlns:p14="http://schemas.microsoft.com/office/powerpoint/2010/main" val="1114924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EDA64-0F6B-B37D-14EB-482386CEFE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6C4803-538C-5E7E-FC21-EF81611B27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6AC16D-0DE5-0633-0CD5-56113D06EF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E82DD8-0286-4748-8C34-C0C1DD9B6743}"/>
              </a:ext>
            </a:extLst>
          </p:cNvPr>
          <p:cNvSpPr>
            <a:spLocks noGrp="1"/>
          </p:cNvSpPr>
          <p:nvPr>
            <p:ph type="sldNum" sz="quarter" idx="5"/>
          </p:nvPr>
        </p:nvSpPr>
        <p:spPr/>
        <p:txBody>
          <a:bodyPr/>
          <a:lstStyle/>
          <a:p>
            <a:fld id="{BD14FF9F-ABB1-E54A-A798-003098238CDA}" type="slidenum">
              <a:rPr lang="en-US" smtClean="0"/>
              <a:t>17</a:t>
            </a:fld>
            <a:endParaRPr lang="en-US"/>
          </a:p>
        </p:txBody>
      </p:sp>
    </p:spTree>
    <p:extLst>
      <p:ext uri="{BB962C8B-B14F-4D97-AF65-F5344CB8AC3E}">
        <p14:creationId xmlns:p14="http://schemas.microsoft.com/office/powerpoint/2010/main" val="1422661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11732-0DD8-361E-077D-29D7B2E80F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448FE-FD73-598B-F637-73DF114009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39F428-A1A4-9F02-1255-0AD5054873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C308D2-5160-B051-9023-1E311D069249}"/>
              </a:ext>
            </a:extLst>
          </p:cNvPr>
          <p:cNvSpPr>
            <a:spLocks noGrp="1"/>
          </p:cNvSpPr>
          <p:nvPr>
            <p:ph type="sldNum" sz="quarter" idx="5"/>
          </p:nvPr>
        </p:nvSpPr>
        <p:spPr/>
        <p:txBody>
          <a:bodyPr/>
          <a:lstStyle/>
          <a:p>
            <a:fld id="{BD14FF9F-ABB1-E54A-A798-003098238CDA}" type="slidenum">
              <a:rPr lang="en-US" smtClean="0"/>
              <a:t>18</a:t>
            </a:fld>
            <a:endParaRPr lang="en-US"/>
          </a:p>
        </p:txBody>
      </p:sp>
    </p:spTree>
    <p:extLst>
      <p:ext uri="{BB962C8B-B14F-4D97-AF65-F5344CB8AC3E}">
        <p14:creationId xmlns:p14="http://schemas.microsoft.com/office/powerpoint/2010/main" val="303033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4996D-3ABF-E664-884C-17008D378B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8D820F-1BD7-F139-4CB9-8CB5853E76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532818-A1BA-96A4-A857-E3F1EE0F83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9F1925-C2E1-FEEC-F000-EF621F051180}"/>
              </a:ext>
            </a:extLst>
          </p:cNvPr>
          <p:cNvSpPr>
            <a:spLocks noGrp="1"/>
          </p:cNvSpPr>
          <p:nvPr>
            <p:ph type="sldNum" sz="quarter" idx="5"/>
          </p:nvPr>
        </p:nvSpPr>
        <p:spPr/>
        <p:txBody>
          <a:bodyPr/>
          <a:lstStyle/>
          <a:p>
            <a:fld id="{BD14FF9F-ABB1-E54A-A798-003098238CDA}" type="slidenum">
              <a:rPr lang="en-US" smtClean="0"/>
              <a:t>19</a:t>
            </a:fld>
            <a:endParaRPr lang="en-US"/>
          </a:p>
        </p:txBody>
      </p:sp>
    </p:spTree>
    <p:extLst>
      <p:ext uri="{BB962C8B-B14F-4D97-AF65-F5344CB8AC3E}">
        <p14:creationId xmlns:p14="http://schemas.microsoft.com/office/powerpoint/2010/main" val="3204158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E8551-51A4-1B94-6C94-36CA6EB734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89ED4E-68A4-1C77-E4D8-9788AEF262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D1391F-7102-6212-E93F-8E118B790B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9C7421-4CC1-B7B5-A9B1-E50A02823314}"/>
              </a:ext>
            </a:extLst>
          </p:cNvPr>
          <p:cNvSpPr>
            <a:spLocks noGrp="1"/>
          </p:cNvSpPr>
          <p:nvPr>
            <p:ph type="sldNum" sz="quarter" idx="5"/>
          </p:nvPr>
        </p:nvSpPr>
        <p:spPr/>
        <p:txBody>
          <a:bodyPr/>
          <a:lstStyle/>
          <a:p>
            <a:fld id="{BD14FF9F-ABB1-E54A-A798-003098238CDA}" type="slidenum">
              <a:rPr lang="en-US" smtClean="0"/>
              <a:t>20</a:t>
            </a:fld>
            <a:endParaRPr lang="en-US"/>
          </a:p>
        </p:txBody>
      </p:sp>
    </p:spTree>
    <p:extLst>
      <p:ext uri="{BB962C8B-B14F-4D97-AF65-F5344CB8AC3E}">
        <p14:creationId xmlns:p14="http://schemas.microsoft.com/office/powerpoint/2010/main" val="679872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041D9-5D1B-F650-C5BF-480032ADAC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42447-5224-5CFA-2769-A90B56510A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B55B4C-1B83-4481-931F-C03EECFFA4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138469-969C-FCC1-8272-3D1F65E63329}"/>
              </a:ext>
            </a:extLst>
          </p:cNvPr>
          <p:cNvSpPr>
            <a:spLocks noGrp="1"/>
          </p:cNvSpPr>
          <p:nvPr>
            <p:ph type="sldNum" sz="quarter" idx="5"/>
          </p:nvPr>
        </p:nvSpPr>
        <p:spPr/>
        <p:txBody>
          <a:bodyPr/>
          <a:lstStyle/>
          <a:p>
            <a:fld id="{BD14FF9F-ABB1-E54A-A798-003098238CDA}" type="slidenum">
              <a:rPr lang="en-US" smtClean="0"/>
              <a:t>21</a:t>
            </a:fld>
            <a:endParaRPr lang="en-US"/>
          </a:p>
        </p:txBody>
      </p:sp>
    </p:spTree>
    <p:extLst>
      <p:ext uri="{BB962C8B-B14F-4D97-AF65-F5344CB8AC3E}">
        <p14:creationId xmlns:p14="http://schemas.microsoft.com/office/powerpoint/2010/main" val="3220943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4</a:t>
            </a:fld>
            <a:endParaRPr lang="en-US"/>
          </a:p>
        </p:txBody>
      </p:sp>
    </p:spTree>
    <p:extLst>
      <p:ext uri="{BB962C8B-B14F-4D97-AF65-F5344CB8AC3E}">
        <p14:creationId xmlns:p14="http://schemas.microsoft.com/office/powerpoint/2010/main" val="4070561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86231-2A1B-2956-0FDE-C5198925BB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DE05F3-5507-ECA0-3CBB-011F3B0C9F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252E74-40DF-295B-8A83-61F1CBFDE0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F47952-6150-9C28-EAC4-E3D3D78CB7EF}"/>
              </a:ext>
            </a:extLst>
          </p:cNvPr>
          <p:cNvSpPr>
            <a:spLocks noGrp="1"/>
          </p:cNvSpPr>
          <p:nvPr>
            <p:ph type="sldNum" sz="quarter" idx="5"/>
          </p:nvPr>
        </p:nvSpPr>
        <p:spPr/>
        <p:txBody>
          <a:bodyPr/>
          <a:lstStyle/>
          <a:p>
            <a:fld id="{BD14FF9F-ABB1-E54A-A798-003098238CDA}" type="slidenum">
              <a:rPr lang="en-US" smtClean="0"/>
              <a:t>22</a:t>
            </a:fld>
            <a:endParaRPr lang="en-US"/>
          </a:p>
        </p:txBody>
      </p:sp>
    </p:spTree>
    <p:extLst>
      <p:ext uri="{BB962C8B-B14F-4D97-AF65-F5344CB8AC3E}">
        <p14:creationId xmlns:p14="http://schemas.microsoft.com/office/powerpoint/2010/main" val="4059388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79D3B-19FB-0D60-D340-C0E1CD2F77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37F84D-3586-D5F6-7682-C82717221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509BA8-B1D5-1319-D377-F97E0A9A60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A40CEF-2383-9E45-15A5-2AADEBD4E75E}"/>
              </a:ext>
            </a:extLst>
          </p:cNvPr>
          <p:cNvSpPr>
            <a:spLocks noGrp="1"/>
          </p:cNvSpPr>
          <p:nvPr>
            <p:ph type="sldNum" sz="quarter" idx="5"/>
          </p:nvPr>
        </p:nvSpPr>
        <p:spPr/>
        <p:txBody>
          <a:bodyPr/>
          <a:lstStyle/>
          <a:p>
            <a:fld id="{BD14FF9F-ABB1-E54A-A798-003098238CDA}" type="slidenum">
              <a:rPr lang="en-US" smtClean="0"/>
              <a:t>23</a:t>
            </a:fld>
            <a:endParaRPr lang="en-US"/>
          </a:p>
        </p:txBody>
      </p:sp>
    </p:spTree>
    <p:extLst>
      <p:ext uri="{BB962C8B-B14F-4D97-AF65-F5344CB8AC3E}">
        <p14:creationId xmlns:p14="http://schemas.microsoft.com/office/powerpoint/2010/main" val="168022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25</a:t>
            </a:fld>
            <a:endParaRPr lang="en-US"/>
          </a:p>
        </p:txBody>
      </p:sp>
    </p:spTree>
    <p:extLst>
      <p:ext uri="{BB962C8B-B14F-4D97-AF65-F5344CB8AC3E}">
        <p14:creationId xmlns:p14="http://schemas.microsoft.com/office/powerpoint/2010/main" val="3244867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52416-5E77-9A35-B1DD-678D69E24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F72F4-59FD-F49A-DB20-BC638EDD8A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B6EC9B-0F9C-22D2-4B21-7B60452C6F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65AB4C-DC0A-6B39-B3A8-3C761F80B916}"/>
              </a:ext>
            </a:extLst>
          </p:cNvPr>
          <p:cNvSpPr>
            <a:spLocks noGrp="1"/>
          </p:cNvSpPr>
          <p:nvPr>
            <p:ph type="sldNum" sz="quarter" idx="5"/>
          </p:nvPr>
        </p:nvSpPr>
        <p:spPr/>
        <p:txBody>
          <a:bodyPr/>
          <a:lstStyle/>
          <a:p>
            <a:fld id="{BD14FF9F-ABB1-E54A-A798-003098238CDA}" type="slidenum">
              <a:rPr lang="en-US" smtClean="0"/>
              <a:t>5</a:t>
            </a:fld>
            <a:endParaRPr lang="en-US"/>
          </a:p>
        </p:txBody>
      </p:sp>
    </p:spTree>
    <p:extLst>
      <p:ext uri="{BB962C8B-B14F-4D97-AF65-F5344CB8AC3E}">
        <p14:creationId xmlns:p14="http://schemas.microsoft.com/office/powerpoint/2010/main" val="3699717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5312F-19B9-0FB2-C775-98D4CAE783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7BD8A5-134F-9E9B-5283-9AC373B9C0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0BE481-D622-1977-5A5A-5C22745C6C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2B938C-C9A5-9B4C-6E3F-19116BBE2C0A}"/>
              </a:ext>
            </a:extLst>
          </p:cNvPr>
          <p:cNvSpPr>
            <a:spLocks noGrp="1"/>
          </p:cNvSpPr>
          <p:nvPr>
            <p:ph type="sldNum" sz="quarter" idx="5"/>
          </p:nvPr>
        </p:nvSpPr>
        <p:spPr/>
        <p:txBody>
          <a:bodyPr/>
          <a:lstStyle/>
          <a:p>
            <a:fld id="{BD14FF9F-ABB1-E54A-A798-003098238CDA}" type="slidenum">
              <a:rPr lang="en-US" smtClean="0"/>
              <a:t>6</a:t>
            </a:fld>
            <a:endParaRPr lang="en-US"/>
          </a:p>
        </p:txBody>
      </p:sp>
    </p:spTree>
    <p:extLst>
      <p:ext uri="{BB962C8B-B14F-4D97-AF65-F5344CB8AC3E}">
        <p14:creationId xmlns:p14="http://schemas.microsoft.com/office/powerpoint/2010/main" val="1128717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EED4D-7FCC-C975-EDAE-33747B974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5FBD8E-41DD-743C-5CFB-6946A9513A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70EE65-E0B4-8B87-ECA3-A588ABE463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795CB2-87CF-CB55-B284-8E7E7BBC1754}"/>
              </a:ext>
            </a:extLst>
          </p:cNvPr>
          <p:cNvSpPr>
            <a:spLocks noGrp="1"/>
          </p:cNvSpPr>
          <p:nvPr>
            <p:ph type="sldNum" sz="quarter" idx="5"/>
          </p:nvPr>
        </p:nvSpPr>
        <p:spPr/>
        <p:txBody>
          <a:bodyPr/>
          <a:lstStyle/>
          <a:p>
            <a:fld id="{BD14FF9F-ABB1-E54A-A798-003098238CDA}" type="slidenum">
              <a:rPr lang="en-US" smtClean="0"/>
              <a:t>7</a:t>
            </a:fld>
            <a:endParaRPr lang="en-US"/>
          </a:p>
        </p:txBody>
      </p:sp>
    </p:spTree>
    <p:extLst>
      <p:ext uri="{BB962C8B-B14F-4D97-AF65-F5344CB8AC3E}">
        <p14:creationId xmlns:p14="http://schemas.microsoft.com/office/powerpoint/2010/main" val="1190802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C2538-10CA-05EF-C1B5-F8A6B4858D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7B76EB-46A6-6D36-1CA9-5EC3E778C9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9CFD1C-1F58-52A5-9C11-3FECF9A713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44367C-248C-61ED-24E3-E8DB45CE360B}"/>
              </a:ext>
            </a:extLst>
          </p:cNvPr>
          <p:cNvSpPr>
            <a:spLocks noGrp="1"/>
          </p:cNvSpPr>
          <p:nvPr>
            <p:ph type="sldNum" sz="quarter" idx="5"/>
          </p:nvPr>
        </p:nvSpPr>
        <p:spPr/>
        <p:txBody>
          <a:bodyPr/>
          <a:lstStyle/>
          <a:p>
            <a:fld id="{BD14FF9F-ABB1-E54A-A798-003098238CDA}" type="slidenum">
              <a:rPr lang="en-US" smtClean="0"/>
              <a:t>8</a:t>
            </a:fld>
            <a:endParaRPr lang="en-US"/>
          </a:p>
        </p:txBody>
      </p:sp>
    </p:spTree>
    <p:extLst>
      <p:ext uri="{BB962C8B-B14F-4D97-AF65-F5344CB8AC3E}">
        <p14:creationId xmlns:p14="http://schemas.microsoft.com/office/powerpoint/2010/main" val="1063391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EE886-B0A1-EFC8-E631-A4D4AA3ECF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A7FFFB-3295-4733-4469-7B26730311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E906CC-88F9-5AAE-BF99-5598B147D1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A2A8CD-AF5E-075F-7BE8-D048FF2AB12F}"/>
              </a:ext>
            </a:extLst>
          </p:cNvPr>
          <p:cNvSpPr>
            <a:spLocks noGrp="1"/>
          </p:cNvSpPr>
          <p:nvPr>
            <p:ph type="sldNum" sz="quarter" idx="5"/>
          </p:nvPr>
        </p:nvSpPr>
        <p:spPr/>
        <p:txBody>
          <a:bodyPr/>
          <a:lstStyle/>
          <a:p>
            <a:fld id="{BD14FF9F-ABB1-E54A-A798-003098238CDA}" type="slidenum">
              <a:rPr lang="en-US" smtClean="0"/>
              <a:t>9</a:t>
            </a:fld>
            <a:endParaRPr lang="en-US"/>
          </a:p>
        </p:txBody>
      </p:sp>
    </p:spTree>
    <p:extLst>
      <p:ext uri="{BB962C8B-B14F-4D97-AF65-F5344CB8AC3E}">
        <p14:creationId xmlns:p14="http://schemas.microsoft.com/office/powerpoint/2010/main" val="1982660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3053C-E36C-11A9-AEE3-B56DAF820C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894C4-34B5-DD35-57F3-AEFFCA4B1F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2865F9-5433-45C5-8D4E-DD24284425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87CF8D-CE57-2F97-EDFB-45E2462E9183}"/>
              </a:ext>
            </a:extLst>
          </p:cNvPr>
          <p:cNvSpPr>
            <a:spLocks noGrp="1"/>
          </p:cNvSpPr>
          <p:nvPr>
            <p:ph type="sldNum" sz="quarter" idx="5"/>
          </p:nvPr>
        </p:nvSpPr>
        <p:spPr/>
        <p:txBody>
          <a:bodyPr/>
          <a:lstStyle/>
          <a:p>
            <a:fld id="{BD14FF9F-ABB1-E54A-A798-003098238CDA}" type="slidenum">
              <a:rPr lang="en-US" smtClean="0"/>
              <a:t>10</a:t>
            </a:fld>
            <a:endParaRPr lang="en-US"/>
          </a:p>
        </p:txBody>
      </p:sp>
    </p:spTree>
    <p:extLst>
      <p:ext uri="{BB962C8B-B14F-4D97-AF65-F5344CB8AC3E}">
        <p14:creationId xmlns:p14="http://schemas.microsoft.com/office/powerpoint/2010/main" val="1488284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C3467-D31E-CB7B-66BB-139F518BEC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78E82-BF29-9F41-AC9C-949D60590D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726B0-7138-CE02-6B6C-432E87915C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F493E2-381C-19FC-3DC2-705BD1E1B83F}"/>
              </a:ext>
            </a:extLst>
          </p:cNvPr>
          <p:cNvSpPr>
            <a:spLocks noGrp="1"/>
          </p:cNvSpPr>
          <p:nvPr>
            <p:ph type="sldNum" sz="quarter" idx="5"/>
          </p:nvPr>
        </p:nvSpPr>
        <p:spPr/>
        <p:txBody>
          <a:bodyPr/>
          <a:lstStyle/>
          <a:p>
            <a:fld id="{BD14FF9F-ABB1-E54A-A798-003098238CDA}" type="slidenum">
              <a:rPr lang="en-US" smtClean="0"/>
              <a:t>11</a:t>
            </a:fld>
            <a:endParaRPr lang="en-US"/>
          </a:p>
        </p:txBody>
      </p:sp>
    </p:spTree>
    <p:extLst>
      <p:ext uri="{BB962C8B-B14F-4D97-AF65-F5344CB8AC3E}">
        <p14:creationId xmlns:p14="http://schemas.microsoft.com/office/powerpoint/2010/main" val="2681910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C8ABB416-A0B3-1D44-803F-40445FE9373A}" type="datetime1">
              <a:rPr lang="en-US" smtClean="0"/>
              <a:t>2/27/24</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FC2B0A76-DD41-5240-9E4F-287A078C2E97}" type="datetime1">
              <a:rPr lang="en-US" smtClean="0"/>
              <a:t>2/27/24</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9CB165DB-AA01-004B-849C-274B56F14D87}" type="datetime1">
              <a:rPr lang="en-US" smtClean="0"/>
              <a:t>2/27/24</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4D5AD195-6CD9-214F-9A64-ACBA43E28F7B}" type="datetime1">
              <a:rPr lang="en-US" smtClean="0"/>
              <a:t>2/27/24</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6A6EF514-EA0C-F145-905C-90C607743476}" type="datetime1">
              <a:rPr lang="en-US" smtClean="0"/>
              <a:t>2/27/24</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B3B96FD3-7A60-D64D-BAC8-1902D50D9164}" type="datetime1">
              <a:rPr lang="en-US" smtClean="0"/>
              <a:t>2/27/24</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00A9E911-8185-334A-8604-BC6225C1A8F2}" type="datetime1">
              <a:rPr lang="en-US" smtClean="0"/>
              <a:t>2/27/24</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B8E59F24-79C5-C443-9468-6578C4318F30}" type="datetime1">
              <a:rPr lang="en-US" smtClean="0"/>
              <a:t>2/27/24</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8F9935D3-C192-094B-B4DC-F451CE22A6F4}" type="datetime1">
              <a:rPr lang="en-US" smtClean="0"/>
              <a:t>2/27/24</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D8C21050-2E80-EB49-9CD3-4623E62C2486}" type="datetime1">
              <a:rPr lang="en-US" smtClean="0"/>
              <a:t>2/27/24</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EC553714-EB9D-6047-B842-1D97A25EF04D}" type="datetime1">
              <a:rPr lang="en-US" smtClean="0"/>
              <a:t>2/27/24</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16B74E-F5E2-644A-9C90-2422E95170A1}" type="datetime1">
              <a:rPr lang="en-US" smtClean="0"/>
              <a:t>2/27/24</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4" name="Rectangle 1063">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Rectangle 106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8" name="Rectangle 106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0" name="Rectangle 106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lake with trees and mountains in the background&#10;&#10;Description automatically generated">
            <a:extLst>
              <a:ext uri="{FF2B5EF4-FFF2-40B4-BE49-F238E27FC236}">
                <a16:creationId xmlns:a16="http://schemas.microsoft.com/office/drawing/2014/main" id="{EDE3223F-6818-17D1-8A3A-E2C199A226BD}"/>
              </a:ext>
            </a:extLst>
          </p:cNvPr>
          <p:cNvPicPr>
            <a:picLocks noChangeAspect="1"/>
          </p:cNvPicPr>
          <p:nvPr/>
        </p:nvPicPr>
        <p:blipFill>
          <a:blip r:embed="rId2"/>
          <a:stretch>
            <a:fillRect/>
          </a:stretch>
        </p:blipFill>
        <p:spPr>
          <a:xfrm>
            <a:off x="2534764" y="152186"/>
            <a:ext cx="6553200" cy="6553200"/>
          </a:xfrm>
          <a:prstGeom prst="rect">
            <a:avLst/>
          </a:prstGeom>
        </p:spPr>
      </p:pic>
      <p:sp>
        <p:nvSpPr>
          <p:cNvPr id="4" name="Slide Number Placeholder 3">
            <a:extLst>
              <a:ext uri="{FF2B5EF4-FFF2-40B4-BE49-F238E27FC236}">
                <a16:creationId xmlns:a16="http://schemas.microsoft.com/office/drawing/2014/main" id="{8D597AA6-E13A-627F-4083-B45FA354322D}"/>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4735480-A0D1-2B44-94A9-761DF96CAE4D}" type="slidenum">
              <a:rPr lang="en-US" sz="1100">
                <a:solidFill>
                  <a:srgbClr val="FFFFFF"/>
                </a:solidFill>
              </a:rPr>
              <a:pPr>
                <a:spcAft>
                  <a:spcPts val="600"/>
                </a:spcAft>
              </a:pPr>
              <a:t>1</a:t>
            </a:fld>
            <a:endParaRPr lang="en-US" sz="1100">
              <a:solidFill>
                <a:srgbClr val="FFFFFF"/>
              </a:solidFill>
            </a:endParaRPr>
          </a:p>
        </p:txBody>
      </p:sp>
    </p:spTree>
    <p:extLst>
      <p:ext uri="{BB962C8B-B14F-4D97-AF65-F5344CB8AC3E}">
        <p14:creationId xmlns:p14="http://schemas.microsoft.com/office/powerpoint/2010/main" val="1238257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8B236-3A5B-FC0A-6419-D9921974AD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2E49467-9899-D96F-30FF-D250FEBAFEA8}"/>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Defender of the Poor</a:t>
            </a:r>
          </a:p>
          <a:p>
            <a:pPr marL="742950" indent="-742950">
              <a:buFont typeface="+mj-lt"/>
              <a:buAutoNum type="arabicPeriod"/>
            </a:pPr>
            <a:r>
              <a:rPr lang="en-US" sz="4000" dirty="0">
                <a:latin typeface="Baskerville" panose="02020502070401020303" pitchFamily="18" charset="0"/>
                <a:ea typeface="Baskerville" panose="02020502070401020303" pitchFamily="18" charset="0"/>
              </a:rPr>
              <a:t>How do we know that God cares about the poor?</a:t>
            </a:r>
          </a:p>
          <a:p>
            <a:pPr marL="742950" indent="-742950">
              <a:buFont typeface="+mj-lt"/>
              <a:buAutoNum type="arabicPeriod"/>
            </a:pPr>
            <a:r>
              <a:rPr lang="en-US" sz="4000" dirty="0">
                <a:latin typeface="Baskerville" panose="02020502070401020303" pitchFamily="18" charset="0"/>
                <a:ea typeface="Baskerville" panose="02020502070401020303" pitchFamily="18" charset="0"/>
              </a:rPr>
              <a:t>Why would God take a special interest in defending the poor?</a:t>
            </a:r>
          </a:p>
          <a:p>
            <a:pPr marL="742950" indent="-742950">
              <a:buFont typeface="+mj-lt"/>
              <a:buAutoNum type="arabicPeriod"/>
            </a:pPr>
            <a:r>
              <a:rPr lang="en-US" sz="4000" dirty="0">
                <a:latin typeface="Baskerville" panose="02020502070401020303" pitchFamily="18" charset="0"/>
                <a:ea typeface="Baskerville" panose="02020502070401020303" pitchFamily="18" charset="0"/>
              </a:rPr>
              <a:t>Who are the poor?</a:t>
            </a:r>
          </a:p>
          <a:p>
            <a:pPr marL="742950" indent="-742950">
              <a:buFont typeface="+mj-lt"/>
              <a:buAutoNum type="arabicPeriod"/>
            </a:pPr>
            <a:r>
              <a:rPr lang="en-US" sz="4000" dirty="0">
                <a:latin typeface="Baskerville" panose="02020502070401020303" pitchFamily="18" charset="0"/>
                <a:ea typeface="Baskerville" panose="02020502070401020303" pitchFamily="18" charset="0"/>
              </a:rPr>
              <a:t>What does God do to defend the poor?</a:t>
            </a:r>
          </a:p>
          <a:p>
            <a:pPr marL="742950" indent="-742950">
              <a:buFont typeface="+mj-lt"/>
              <a:buAutoNum type="arabicPeriod"/>
            </a:pPr>
            <a:r>
              <a:rPr lang="en-US" sz="4000" dirty="0">
                <a:latin typeface="Baskerville" panose="02020502070401020303" pitchFamily="18" charset="0"/>
                <a:ea typeface="Baskerville" panose="02020502070401020303" pitchFamily="18" charset="0"/>
              </a:rPr>
              <a:t>What does that mean for us?</a:t>
            </a:r>
          </a:p>
          <a:p>
            <a:endParaRPr lang="en-US" sz="2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D05F1CA6-C407-6175-4257-409829BC2CFC}"/>
              </a:ext>
            </a:extLst>
          </p:cNvPr>
          <p:cNvSpPr>
            <a:spLocks noGrp="1"/>
          </p:cNvSpPr>
          <p:nvPr>
            <p:ph type="sldNum" sz="quarter" idx="12"/>
          </p:nvPr>
        </p:nvSpPr>
        <p:spPr/>
        <p:txBody>
          <a:bodyPr/>
          <a:lstStyle/>
          <a:p>
            <a:fld id="{34735480-A0D1-2B44-94A9-761DF96CAE4D}" type="slidenum">
              <a:rPr lang="en-US" smtClean="0"/>
              <a:t>10</a:t>
            </a:fld>
            <a:endParaRPr lang="en-US"/>
          </a:p>
        </p:txBody>
      </p:sp>
    </p:spTree>
    <p:extLst>
      <p:ext uri="{BB962C8B-B14F-4D97-AF65-F5344CB8AC3E}">
        <p14:creationId xmlns:p14="http://schemas.microsoft.com/office/powerpoint/2010/main" val="1657228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D1B07-37CD-6ED8-601B-75EC5C30DB6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552BCF9-BF22-9275-7CC1-D828C8362CC9}"/>
              </a:ext>
            </a:extLst>
          </p:cNvPr>
          <p:cNvSpPr txBox="1"/>
          <p:nvPr/>
        </p:nvSpPr>
        <p:spPr>
          <a:xfrm>
            <a:off x="881605" y="728663"/>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ea typeface="Baskerville" panose="02020502070401020303" pitchFamily="18" charset="0"/>
              </a:rPr>
              <a:t>How do we know that God cares about the poor?</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Deut. 10:17-18: “For the LORD your God … defends the cause of the fatherless and the widow, and loves the foreigner residing among you, giving them food and clothing.”</a:t>
            </a:r>
          </a:p>
          <a:p>
            <a:endParaRPr lang="en-US" sz="2000" dirty="0">
              <a:latin typeface="Baskerville" panose="02020502070401020303" pitchFamily="18" charset="0"/>
              <a:ea typeface="Baskerville" panose="02020502070401020303" pitchFamily="18" charset="0"/>
            </a:endParaRPr>
          </a:p>
          <a:p>
            <a:endParaRPr lang="en-US" sz="2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EE6DEFF1-3CA7-8B5B-9DE9-CA921C406E5F}"/>
              </a:ext>
            </a:extLst>
          </p:cNvPr>
          <p:cNvSpPr>
            <a:spLocks noGrp="1"/>
          </p:cNvSpPr>
          <p:nvPr>
            <p:ph type="sldNum" sz="quarter" idx="12"/>
          </p:nvPr>
        </p:nvSpPr>
        <p:spPr/>
        <p:txBody>
          <a:bodyPr/>
          <a:lstStyle/>
          <a:p>
            <a:fld id="{34735480-A0D1-2B44-94A9-761DF96CAE4D}" type="slidenum">
              <a:rPr lang="en-US" smtClean="0"/>
              <a:t>11</a:t>
            </a:fld>
            <a:endParaRPr lang="en-US"/>
          </a:p>
        </p:txBody>
      </p:sp>
    </p:spTree>
    <p:extLst>
      <p:ext uri="{BB962C8B-B14F-4D97-AF65-F5344CB8AC3E}">
        <p14:creationId xmlns:p14="http://schemas.microsoft.com/office/powerpoint/2010/main" val="3943276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E0332-41D5-004B-5262-4839E95272E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CE86BD4-6FF2-1161-3124-8A04E723B9F8}"/>
              </a:ext>
            </a:extLst>
          </p:cNvPr>
          <p:cNvSpPr txBox="1"/>
          <p:nvPr/>
        </p:nvSpPr>
        <p:spPr>
          <a:xfrm>
            <a:off x="881605" y="416262"/>
            <a:ext cx="10428790" cy="5940088"/>
          </a:xfrm>
          <a:prstGeom prst="rect">
            <a:avLst/>
          </a:prstGeom>
          <a:solidFill>
            <a:schemeClr val="bg1">
              <a:lumMod val="95000"/>
            </a:schemeClr>
          </a:solidFill>
        </p:spPr>
        <p:txBody>
          <a:bodyPr wrap="square" rtlCol="0">
            <a:spAutoFit/>
          </a:bodyPr>
          <a:lstStyle/>
          <a:p>
            <a:r>
              <a:rPr lang="en-US" sz="3800" dirty="0">
                <a:latin typeface="Baskerville" panose="02020502070401020303" pitchFamily="18" charset="0"/>
                <a:ea typeface="Baskerville" panose="02020502070401020303" pitchFamily="18" charset="0"/>
              </a:rPr>
              <a:t>Psalm 146:7-9: </a:t>
            </a:r>
          </a:p>
          <a:p>
            <a:r>
              <a:rPr lang="en-US" sz="3800" dirty="0">
                <a:latin typeface="Baskerville" panose="02020502070401020303" pitchFamily="18" charset="0"/>
                <a:ea typeface="Baskerville" panose="02020502070401020303" pitchFamily="18" charset="0"/>
              </a:rPr>
              <a:t>“[the LORD] upholds the cause of the oppressed</a:t>
            </a:r>
          </a:p>
          <a:p>
            <a:r>
              <a:rPr lang="en-US" sz="3800" dirty="0">
                <a:latin typeface="Baskerville" panose="02020502070401020303" pitchFamily="18" charset="0"/>
                <a:ea typeface="Baskerville" panose="02020502070401020303" pitchFamily="18" charset="0"/>
              </a:rPr>
              <a:t>    and gives food to the hungry.</a:t>
            </a:r>
          </a:p>
          <a:p>
            <a:r>
              <a:rPr lang="en-US" sz="3800" dirty="0">
                <a:latin typeface="Baskerville" panose="02020502070401020303" pitchFamily="18" charset="0"/>
                <a:ea typeface="Baskerville" panose="02020502070401020303" pitchFamily="18" charset="0"/>
              </a:rPr>
              <a:t>The LORD sets prisoners free,</a:t>
            </a:r>
          </a:p>
          <a:p>
            <a:r>
              <a:rPr lang="en-US" sz="3800" dirty="0">
                <a:latin typeface="Baskerville" panose="02020502070401020303" pitchFamily="18" charset="0"/>
                <a:ea typeface="Baskerville" panose="02020502070401020303" pitchFamily="18" charset="0"/>
              </a:rPr>
              <a:t>     the LORD gives sight to the blind,</a:t>
            </a:r>
          </a:p>
          <a:p>
            <a:r>
              <a:rPr lang="en-US" sz="3800" dirty="0">
                <a:latin typeface="Baskerville" panose="02020502070401020303" pitchFamily="18" charset="0"/>
                <a:ea typeface="Baskerville" panose="02020502070401020303" pitchFamily="18" charset="0"/>
              </a:rPr>
              <a:t>the LORD lifts up those who are bowed down,</a:t>
            </a:r>
          </a:p>
          <a:p>
            <a:r>
              <a:rPr lang="en-US" sz="3800" dirty="0">
                <a:latin typeface="Baskerville" panose="02020502070401020303" pitchFamily="18" charset="0"/>
                <a:ea typeface="Baskerville" panose="02020502070401020303" pitchFamily="18" charset="0"/>
              </a:rPr>
              <a:t>    the LORD loves the righteous.</a:t>
            </a:r>
          </a:p>
          <a:p>
            <a:r>
              <a:rPr lang="en-US" sz="3800" dirty="0">
                <a:latin typeface="Baskerville" panose="02020502070401020303" pitchFamily="18" charset="0"/>
                <a:ea typeface="Baskerville" panose="02020502070401020303" pitchFamily="18" charset="0"/>
              </a:rPr>
              <a:t> The LORD watches over the foreigner</a:t>
            </a:r>
          </a:p>
          <a:p>
            <a:r>
              <a:rPr lang="en-US" sz="3800" dirty="0">
                <a:latin typeface="Baskerville" panose="02020502070401020303" pitchFamily="18" charset="0"/>
                <a:ea typeface="Baskerville" panose="02020502070401020303" pitchFamily="18" charset="0"/>
              </a:rPr>
              <a:t>    and sustains the fatherless and the widow,</a:t>
            </a:r>
          </a:p>
          <a:p>
            <a:r>
              <a:rPr lang="en-US" sz="3800" dirty="0">
                <a:latin typeface="Baskerville" panose="02020502070401020303" pitchFamily="18" charset="0"/>
                <a:ea typeface="Baskerville" panose="02020502070401020303" pitchFamily="18" charset="0"/>
              </a:rPr>
              <a:t>    but he frustrates the ways of the wicked.”</a:t>
            </a:r>
          </a:p>
        </p:txBody>
      </p:sp>
      <p:sp>
        <p:nvSpPr>
          <p:cNvPr id="2" name="Slide Number Placeholder 1">
            <a:extLst>
              <a:ext uri="{FF2B5EF4-FFF2-40B4-BE49-F238E27FC236}">
                <a16:creationId xmlns:a16="http://schemas.microsoft.com/office/drawing/2014/main" id="{FB0FEBD4-6D97-C105-8CF3-D1DE17C548F3}"/>
              </a:ext>
            </a:extLst>
          </p:cNvPr>
          <p:cNvSpPr>
            <a:spLocks noGrp="1"/>
          </p:cNvSpPr>
          <p:nvPr>
            <p:ph type="sldNum" sz="quarter" idx="12"/>
          </p:nvPr>
        </p:nvSpPr>
        <p:spPr/>
        <p:txBody>
          <a:bodyPr/>
          <a:lstStyle/>
          <a:p>
            <a:fld id="{34735480-A0D1-2B44-94A9-761DF96CAE4D}" type="slidenum">
              <a:rPr lang="en-US" smtClean="0"/>
              <a:t>12</a:t>
            </a:fld>
            <a:endParaRPr lang="en-US"/>
          </a:p>
        </p:txBody>
      </p:sp>
    </p:spTree>
    <p:extLst>
      <p:ext uri="{BB962C8B-B14F-4D97-AF65-F5344CB8AC3E}">
        <p14:creationId xmlns:p14="http://schemas.microsoft.com/office/powerpoint/2010/main" val="2353189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A8206-3978-FB0C-B5E1-F6266C5F6CE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504CF84-324E-8F84-D2E0-04A71FA8F370}"/>
              </a:ext>
            </a:extLst>
          </p:cNvPr>
          <p:cNvSpPr txBox="1"/>
          <p:nvPr/>
        </p:nvSpPr>
        <p:spPr>
          <a:xfrm>
            <a:off x="881605" y="728663"/>
            <a:ext cx="10428790" cy="5570756"/>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ea typeface="Baskerville" panose="02020502070401020303" pitchFamily="18" charset="0"/>
              </a:rPr>
              <a:t>How do we know that God cares about the poor?</a:t>
            </a:r>
          </a:p>
          <a:p>
            <a:r>
              <a:rPr lang="en-US" sz="4000" dirty="0">
                <a:latin typeface="Baskerville" panose="02020502070401020303" pitchFamily="18" charset="0"/>
                <a:ea typeface="Baskerville" panose="02020502070401020303" pitchFamily="18" charset="0"/>
              </a:rPr>
              <a:t>“Realize, then, how significant it is that the Biblical writers introduce God as ‘a father to the fatherless, a defender of widows’ (Psalm 68:4–5). This is one of the main things he does in the world. He identifies with the powerless, he takes up their cause.”—Tim Keller, </a:t>
            </a:r>
            <a:r>
              <a:rPr lang="en-US" sz="4000" i="1" dirty="0">
                <a:latin typeface="Baskerville" panose="02020502070401020303" pitchFamily="18" charset="0"/>
                <a:ea typeface="Baskerville" panose="02020502070401020303" pitchFamily="18" charset="0"/>
              </a:rPr>
              <a:t>Generous Justice</a:t>
            </a:r>
            <a:endParaRPr lang="en-US" sz="2000" i="1" dirty="0">
              <a:latin typeface="Baskerville" panose="02020502070401020303" pitchFamily="18" charset="0"/>
              <a:ea typeface="Baskerville" panose="02020502070401020303" pitchFamily="18" charset="0"/>
            </a:endParaRPr>
          </a:p>
          <a:p>
            <a:endParaRPr lang="en-US" sz="2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D215B1D5-4676-D953-D6D2-B773AC7CB6FD}"/>
              </a:ext>
            </a:extLst>
          </p:cNvPr>
          <p:cNvSpPr>
            <a:spLocks noGrp="1"/>
          </p:cNvSpPr>
          <p:nvPr>
            <p:ph type="sldNum" sz="quarter" idx="12"/>
          </p:nvPr>
        </p:nvSpPr>
        <p:spPr/>
        <p:txBody>
          <a:bodyPr/>
          <a:lstStyle/>
          <a:p>
            <a:fld id="{34735480-A0D1-2B44-94A9-761DF96CAE4D}" type="slidenum">
              <a:rPr lang="en-US" smtClean="0"/>
              <a:t>13</a:t>
            </a:fld>
            <a:endParaRPr lang="en-US"/>
          </a:p>
        </p:txBody>
      </p:sp>
    </p:spTree>
    <p:extLst>
      <p:ext uri="{BB962C8B-B14F-4D97-AF65-F5344CB8AC3E}">
        <p14:creationId xmlns:p14="http://schemas.microsoft.com/office/powerpoint/2010/main" val="3776423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E2C70-9425-B6BF-03C9-BCC5800C045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49534E5-D731-5F04-67EE-28489EDBA493}"/>
              </a:ext>
            </a:extLst>
          </p:cNvPr>
          <p:cNvSpPr txBox="1"/>
          <p:nvPr/>
        </p:nvSpPr>
        <p:spPr>
          <a:xfrm>
            <a:off x="881605" y="728663"/>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ea typeface="Baskerville" panose="02020502070401020303" pitchFamily="18" charset="0"/>
              </a:rPr>
              <a:t>why is God interested in defending the poor?</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poor people are much more likely to be victims of injustice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Proverbs 31:8: “Speak up for those who cannot speak up for themselves, for the rights of all who are destitute.” </a:t>
            </a: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B3F023DF-0C3E-E457-AEFC-1ED906F994E4}"/>
              </a:ext>
            </a:extLst>
          </p:cNvPr>
          <p:cNvSpPr>
            <a:spLocks noGrp="1"/>
          </p:cNvSpPr>
          <p:nvPr>
            <p:ph type="sldNum" sz="quarter" idx="12"/>
          </p:nvPr>
        </p:nvSpPr>
        <p:spPr/>
        <p:txBody>
          <a:bodyPr/>
          <a:lstStyle/>
          <a:p>
            <a:fld id="{34735480-A0D1-2B44-94A9-761DF96CAE4D}" type="slidenum">
              <a:rPr lang="en-US" smtClean="0"/>
              <a:t>14</a:t>
            </a:fld>
            <a:endParaRPr lang="en-US"/>
          </a:p>
        </p:txBody>
      </p:sp>
    </p:spTree>
    <p:extLst>
      <p:ext uri="{BB962C8B-B14F-4D97-AF65-F5344CB8AC3E}">
        <p14:creationId xmlns:p14="http://schemas.microsoft.com/office/powerpoint/2010/main" val="1306505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8A002-68BB-2392-8F78-D325C6F6502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96ED6AB-7DF4-383B-B05D-14A8DDC9907B}"/>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ea typeface="Baskerville" panose="02020502070401020303" pitchFamily="18" charset="0"/>
              </a:rPr>
              <a:t>who are the poor?</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Zechariah 7:10: “Do not oppress the </a:t>
            </a:r>
            <a:r>
              <a:rPr lang="en-US" sz="4000" b="1" dirty="0">
                <a:latin typeface="Baskerville" panose="02020502070401020303" pitchFamily="18" charset="0"/>
                <a:ea typeface="Baskerville" panose="02020502070401020303" pitchFamily="18" charset="0"/>
              </a:rPr>
              <a:t>widow</a:t>
            </a:r>
            <a:r>
              <a:rPr lang="en-US" sz="4000" dirty="0">
                <a:latin typeface="Baskerville" panose="02020502070401020303" pitchFamily="18" charset="0"/>
                <a:ea typeface="Baskerville" panose="02020502070401020303" pitchFamily="18" charset="0"/>
              </a:rPr>
              <a:t> or the </a:t>
            </a:r>
            <a:r>
              <a:rPr lang="en-US" sz="4000" b="1" dirty="0">
                <a:latin typeface="Baskerville" panose="02020502070401020303" pitchFamily="18" charset="0"/>
                <a:ea typeface="Baskerville" panose="02020502070401020303" pitchFamily="18" charset="0"/>
              </a:rPr>
              <a:t>fatherless</a:t>
            </a:r>
            <a:r>
              <a:rPr lang="en-US" sz="4000" dirty="0">
                <a:latin typeface="Baskerville" panose="02020502070401020303" pitchFamily="18" charset="0"/>
                <a:ea typeface="Baskerville" panose="02020502070401020303" pitchFamily="18" charset="0"/>
              </a:rPr>
              <a:t>, the </a:t>
            </a:r>
            <a:r>
              <a:rPr lang="en-US" sz="4000" b="1" dirty="0">
                <a:latin typeface="Baskerville" panose="02020502070401020303" pitchFamily="18" charset="0"/>
                <a:ea typeface="Baskerville" panose="02020502070401020303" pitchFamily="18" charset="0"/>
              </a:rPr>
              <a:t>foreigner</a:t>
            </a:r>
            <a:r>
              <a:rPr lang="en-US" sz="4000" dirty="0">
                <a:latin typeface="Baskerville" panose="02020502070401020303" pitchFamily="18" charset="0"/>
                <a:ea typeface="Baskerville" panose="02020502070401020303" pitchFamily="18" charset="0"/>
              </a:rPr>
              <a:t> or the </a:t>
            </a:r>
            <a:r>
              <a:rPr lang="en-US" sz="4000" b="1" dirty="0">
                <a:latin typeface="Baskerville" panose="02020502070401020303" pitchFamily="18" charset="0"/>
                <a:ea typeface="Baskerville" panose="02020502070401020303" pitchFamily="18" charset="0"/>
              </a:rPr>
              <a:t>poor</a:t>
            </a:r>
            <a:r>
              <a:rPr lang="en-US" sz="4000" dirty="0">
                <a:latin typeface="Baskerville" panose="02020502070401020303" pitchFamily="18" charset="0"/>
                <a:ea typeface="Baskerville" panose="02020502070401020303" pitchFamily="18" charset="0"/>
              </a:rPr>
              <a: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vulnerability</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14FDDCA6-8F7D-E794-6C50-B8BDEF8F6A30}"/>
              </a:ext>
            </a:extLst>
          </p:cNvPr>
          <p:cNvSpPr>
            <a:spLocks noGrp="1"/>
          </p:cNvSpPr>
          <p:nvPr>
            <p:ph type="sldNum" sz="quarter" idx="12"/>
          </p:nvPr>
        </p:nvSpPr>
        <p:spPr/>
        <p:txBody>
          <a:bodyPr/>
          <a:lstStyle/>
          <a:p>
            <a:fld id="{34735480-A0D1-2B44-94A9-761DF96CAE4D}" type="slidenum">
              <a:rPr lang="en-US" smtClean="0"/>
              <a:t>15</a:t>
            </a:fld>
            <a:endParaRPr lang="en-US"/>
          </a:p>
        </p:txBody>
      </p:sp>
    </p:spTree>
    <p:extLst>
      <p:ext uri="{BB962C8B-B14F-4D97-AF65-F5344CB8AC3E}">
        <p14:creationId xmlns:p14="http://schemas.microsoft.com/office/powerpoint/2010/main" val="1966141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0A416-D60B-807B-AA81-1E3807CA809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FD35A22-4A48-29E3-0F9F-41B242B0139F}"/>
              </a:ext>
            </a:extLst>
          </p:cNvPr>
          <p:cNvSpPr txBox="1"/>
          <p:nvPr/>
        </p:nvSpPr>
        <p:spPr>
          <a:xfrm>
            <a:off x="881605" y="728663"/>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ea typeface="Baskerville" panose="02020502070401020303" pitchFamily="18" charset="0"/>
              </a:rPr>
              <a:t>what does God do to defend the poor?</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guidelines to protect the most vulnerable and provide for their needs</a:t>
            </a:r>
          </a:p>
          <a:p>
            <a:pPr marL="1028700" lvl="1" indent="-57150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Deut. 24:12: “If the neighbor is poor, do not go to sleep with their pledge in your possession.”</a:t>
            </a:r>
          </a:p>
          <a:p>
            <a:pPr marL="1028700" lvl="1" indent="-57150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Deut. 24:19: “When you are harvesting in your field and you overlook a sheaf, do not go back to get it. Leave it for the foreigner, the fatherless and the widow…”</a:t>
            </a:r>
          </a:p>
        </p:txBody>
      </p:sp>
      <p:sp>
        <p:nvSpPr>
          <p:cNvPr id="2" name="Slide Number Placeholder 1">
            <a:extLst>
              <a:ext uri="{FF2B5EF4-FFF2-40B4-BE49-F238E27FC236}">
                <a16:creationId xmlns:a16="http://schemas.microsoft.com/office/drawing/2014/main" id="{3E676FD4-4F08-ECCF-81F8-51DF636A4834}"/>
              </a:ext>
            </a:extLst>
          </p:cNvPr>
          <p:cNvSpPr>
            <a:spLocks noGrp="1"/>
          </p:cNvSpPr>
          <p:nvPr>
            <p:ph type="sldNum" sz="quarter" idx="12"/>
          </p:nvPr>
        </p:nvSpPr>
        <p:spPr/>
        <p:txBody>
          <a:bodyPr/>
          <a:lstStyle/>
          <a:p>
            <a:fld id="{34735480-A0D1-2B44-94A9-761DF96CAE4D}" type="slidenum">
              <a:rPr lang="en-US" smtClean="0"/>
              <a:t>16</a:t>
            </a:fld>
            <a:endParaRPr lang="en-US"/>
          </a:p>
        </p:txBody>
      </p:sp>
    </p:spTree>
    <p:extLst>
      <p:ext uri="{BB962C8B-B14F-4D97-AF65-F5344CB8AC3E}">
        <p14:creationId xmlns:p14="http://schemas.microsoft.com/office/powerpoint/2010/main" val="3320740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31236-BC77-8953-5BF4-A19E9CC31CB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CDCAE7E-DDAB-07B1-EB49-B25453B9F879}"/>
              </a:ext>
            </a:extLst>
          </p:cNvPr>
          <p:cNvSpPr txBox="1"/>
          <p:nvPr/>
        </p:nvSpPr>
        <p:spPr>
          <a:xfrm>
            <a:off x="881605" y="728663"/>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ea typeface="Baskerville" panose="02020502070401020303" pitchFamily="18" charset="0"/>
              </a:rPr>
              <a:t>what does God do to defend the poor?</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guidelines to address social </a:t>
            </a:r>
            <a:r>
              <a:rPr lang="en-US" sz="4000" dirty="0" err="1">
                <a:latin typeface="Baskerville" panose="02020502070401020303" pitchFamily="18" charset="0"/>
                <a:ea typeface="Baskerville" panose="02020502070401020303" pitchFamily="18" charset="0"/>
              </a:rPr>
              <a:t>ineqality</a:t>
            </a: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Deut. 15:1: “At the end of every seven years you must cancel debts.”</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Deut. 15:12: “If any of your people—Hebrew men or women—sell themselves to you and serve you six years, in the seventh year you must let them go free.”</a:t>
            </a:r>
          </a:p>
        </p:txBody>
      </p:sp>
      <p:sp>
        <p:nvSpPr>
          <p:cNvPr id="2" name="Slide Number Placeholder 1">
            <a:extLst>
              <a:ext uri="{FF2B5EF4-FFF2-40B4-BE49-F238E27FC236}">
                <a16:creationId xmlns:a16="http://schemas.microsoft.com/office/drawing/2014/main" id="{71C11796-4A81-5552-B4A7-66F1087DF32B}"/>
              </a:ext>
            </a:extLst>
          </p:cNvPr>
          <p:cNvSpPr>
            <a:spLocks noGrp="1"/>
          </p:cNvSpPr>
          <p:nvPr>
            <p:ph type="sldNum" sz="quarter" idx="12"/>
          </p:nvPr>
        </p:nvSpPr>
        <p:spPr/>
        <p:txBody>
          <a:bodyPr/>
          <a:lstStyle/>
          <a:p>
            <a:fld id="{34735480-A0D1-2B44-94A9-761DF96CAE4D}" type="slidenum">
              <a:rPr lang="en-US" smtClean="0"/>
              <a:t>17</a:t>
            </a:fld>
            <a:endParaRPr lang="en-US"/>
          </a:p>
        </p:txBody>
      </p:sp>
    </p:spTree>
    <p:extLst>
      <p:ext uri="{BB962C8B-B14F-4D97-AF65-F5344CB8AC3E}">
        <p14:creationId xmlns:p14="http://schemas.microsoft.com/office/powerpoint/2010/main" val="3085730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C9FFF-62E4-F028-6B02-97365494028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D2F8617-AC94-B7D7-9757-1CCB52D19B5F}"/>
              </a:ext>
            </a:extLst>
          </p:cNvPr>
          <p:cNvSpPr txBox="1"/>
          <p:nvPr/>
        </p:nvSpPr>
        <p:spPr>
          <a:xfrm>
            <a:off x="881605" y="728663"/>
            <a:ext cx="10428790" cy="529375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ea typeface="Baskerville" panose="02020502070401020303" pitchFamily="18" charset="0"/>
              </a:rPr>
              <a:t>what does God do to defend the poor?</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enforces the rights of the poor</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Deut. 15:9: “…They may then appeal to the LORD against you, and you will be found guilty of sin.”</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Deut. 24:15: “Otherwise they may cry to the LORD against you, and you will be guilty of sin.”</a:t>
            </a:r>
          </a:p>
          <a:p>
            <a:pPr lvl="1"/>
            <a:endParaRPr lang="en-US" sz="22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DD335774-EACB-8B55-7331-D35A9B9C708E}"/>
              </a:ext>
            </a:extLst>
          </p:cNvPr>
          <p:cNvSpPr>
            <a:spLocks noGrp="1"/>
          </p:cNvSpPr>
          <p:nvPr>
            <p:ph type="sldNum" sz="quarter" idx="12"/>
          </p:nvPr>
        </p:nvSpPr>
        <p:spPr/>
        <p:txBody>
          <a:bodyPr/>
          <a:lstStyle/>
          <a:p>
            <a:fld id="{34735480-A0D1-2B44-94A9-761DF96CAE4D}" type="slidenum">
              <a:rPr lang="en-US" smtClean="0"/>
              <a:t>18</a:t>
            </a:fld>
            <a:endParaRPr lang="en-US"/>
          </a:p>
        </p:txBody>
      </p:sp>
    </p:spTree>
    <p:extLst>
      <p:ext uri="{BB962C8B-B14F-4D97-AF65-F5344CB8AC3E}">
        <p14:creationId xmlns:p14="http://schemas.microsoft.com/office/powerpoint/2010/main" val="2150913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FA1B7-83EC-F36F-6183-F151758D262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BE68AE3-E61D-C287-358B-D5DABA8A7C95}"/>
              </a:ext>
            </a:extLst>
          </p:cNvPr>
          <p:cNvSpPr txBox="1"/>
          <p:nvPr/>
        </p:nvSpPr>
        <p:spPr>
          <a:xfrm>
            <a:off x="881605" y="539373"/>
            <a:ext cx="10428790" cy="581697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ea typeface="Baskerville" panose="02020502070401020303" pitchFamily="18" charset="0"/>
              </a:rPr>
              <a:t>what does that mean for us?</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“God loves and defends those with the least economic and social power, and so should we.”—Tim Keller, </a:t>
            </a:r>
            <a:r>
              <a:rPr lang="en-US" sz="3600" i="1" dirty="0">
                <a:latin typeface="Baskerville" panose="02020502070401020303" pitchFamily="18" charset="0"/>
                <a:ea typeface="Baskerville" panose="02020502070401020303" pitchFamily="18" charset="0"/>
              </a:rPr>
              <a:t>Generous Justice</a:t>
            </a: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God loves the poor and wants them to be cared for; when God’s people care for the poor, it brings God glory and honor</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Prov. 14:31: “Whoever oppresses the poor shows contempt for their Maker, but whoever is kind to the needy honors God.” </a:t>
            </a:r>
          </a:p>
        </p:txBody>
      </p:sp>
      <p:sp>
        <p:nvSpPr>
          <p:cNvPr id="2" name="Slide Number Placeholder 1">
            <a:extLst>
              <a:ext uri="{FF2B5EF4-FFF2-40B4-BE49-F238E27FC236}">
                <a16:creationId xmlns:a16="http://schemas.microsoft.com/office/drawing/2014/main" id="{1782A946-8514-8B90-978A-DE5FFC7770A4}"/>
              </a:ext>
            </a:extLst>
          </p:cNvPr>
          <p:cNvSpPr>
            <a:spLocks noGrp="1"/>
          </p:cNvSpPr>
          <p:nvPr>
            <p:ph type="sldNum" sz="quarter" idx="12"/>
          </p:nvPr>
        </p:nvSpPr>
        <p:spPr/>
        <p:txBody>
          <a:bodyPr/>
          <a:lstStyle/>
          <a:p>
            <a:fld id="{34735480-A0D1-2B44-94A9-761DF96CAE4D}" type="slidenum">
              <a:rPr lang="en-US" smtClean="0"/>
              <a:t>19</a:t>
            </a:fld>
            <a:endParaRPr lang="en-US"/>
          </a:p>
        </p:txBody>
      </p:sp>
    </p:spTree>
    <p:extLst>
      <p:ext uri="{BB962C8B-B14F-4D97-AF65-F5344CB8AC3E}">
        <p14:creationId xmlns:p14="http://schemas.microsoft.com/office/powerpoint/2010/main" val="1874456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urple and white logo&#10;&#10;Description automatically generated">
            <a:extLst>
              <a:ext uri="{FF2B5EF4-FFF2-40B4-BE49-F238E27FC236}">
                <a16:creationId xmlns:a16="http://schemas.microsoft.com/office/drawing/2014/main" id="{BD65FABD-5DC4-70F2-B71D-C604F61FB8B2}"/>
              </a:ext>
            </a:extLst>
          </p:cNvPr>
          <p:cNvPicPr>
            <a:picLocks noChangeAspect="1"/>
          </p:cNvPicPr>
          <p:nvPr/>
        </p:nvPicPr>
        <p:blipFill rotWithShape="1">
          <a:blip r:embed="rId2"/>
          <a:srcRect t="19"/>
          <a:stretch/>
        </p:blipFill>
        <p:spPr>
          <a:xfrm>
            <a:off x="20" y="0"/>
            <a:ext cx="12194260" cy="6858000"/>
          </a:xfrm>
          <a:prstGeom prst="rect">
            <a:avLst/>
          </a:prstGeom>
        </p:spPr>
      </p:pic>
    </p:spTree>
    <p:extLst>
      <p:ext uri="{BB962C8B-B14F-4D97-AF65-F5344CB8AC3E}">
        <p14:creationId xmlns:p14="http://schemas.microsoft.com/office/powerpoint/2010/main" val="598163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4B15F-BAFF-EFEE-FF00-A50EF790F3D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96DDADB-AF3A-E837-B53A-BA19DF6EF7AD}"/>
              </a:ext>
            </a:extLst>
          </p:cNvPr>
          <p:cNvSpPr txBox="1"/>
          <p:nvPr/>
        </p:nvSpPr>
        <p:spPr>
          <a:xfrm>
            <a:off x="881605" y="704360"/>
            <a:ext cx="10428790" cy="5324535"/>
          </a:xfrm>
          <a:prstGeom prst="rect">
            <a:avLst/>
          </a:prstGeom>
          <a:solidFill>
            <a:schemeClr val="bg1">
              <a:lumMod val="95000"/>
            </a:schemeClr>
          </a:solidFill>
        </p:spPr>
        <p:txBody>
          <a:bodyPr wrap="square" rtlCol="0">
            <a:spAutoFit/>
          </a:bodyPr>
          <a:lstStyle/>
          <a:p>
            <a:r>
              <a:rPr lang="en-US" sz="4000" dirty="0">
                <a:latin typeface="Baskerville" panose="02020502070401020303" pitchFamily="18" charset="0"/>
                <a:ea typeface="Baskerville" panose="02020502070401020303" pitchFamily="18" charset="0"/>
              </a:rPr>
              <a:t>“If you are trying to live a life in accordance with the Bible, the concept and call to justice are inescapable. We do justice when we give all human beings their due as creations of God. Doing justice includes not only the righting of wrongs, but generosity and social concern, especially toward the poor and vulnerable. This kind of life reflects the character of God. It</a:t>
            </a:r>
            <a:endParaRPr lang="en-US" sz="4000" i="1" dirty="0">
              <a:latin typeface="Baskerville" panose="02020502070401020303" pitchFamily="18" charset="0"/>
              <a:ea typeface="Baskerville" panose="02020502070401020303" pitchFamily="18" charset="0"/>
            </a:endParaRPr>
          </a:p>
          <a:p>
            <a:endParaRPr lang="en-US" sz="2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170E2439-A114-46E7-679F-9C269A5006AE}"/>
              </a:ext>
            </a:extLst>
          </p:cNvPr>
          <p:cNvSpPr>
            <a:spLocks noGrp="1"/>
          </p:cNvSpPr>
          <p:nvPr>
            <p:ph type="sldNum" sz="quarter" idx="12"/>
          </p:nvPr>
        </p:nvSpPr>
        <p:spPr/>
        <p:txBody>
          <a:bodyPr/>
          <a:lstStyle/>
          <a:p>
            <a:fld id="{34735480-A0D1-2B44-94A9-761DF96CAE4D}" type="slidenum">
              <a:rPr lang="en-US" smtClean="0"/>
              <a:t>20</a:t>
            </a:fld>
            <a:endParaRPr lang="en-US"/>
          </a:p>
        </p:txBody>
      </p:sp>
    </p:spTree>
    <p:extLst>
      <p:ext uri="{BB962C8B-B14F-4D97-AF65-F5344CB8AC3E}">
        <p14:creationId xmlns:p14="http://schemas.microsoft.com/office/powerpoint/2010/main" val="4019527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649E1-1CCC-1A51-26B4-126DB867590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4EA11AA-E05E-808E-8FA2-00CCA0BF3F8B}"/>
              </a:ext>
            </a:extLst>
          </p:cNvPr>
          <p:cNvSpPr txBox="1"/>
          <p:nvPr/>
        </p:nvSpPr>
        <p:spPr>
          <a:xfrm>
            <a:off x="881605" y="704360"/>
            <a:ext cx="10428790" cy="5386090"/>
          </a:xfrm>
          <a:prstGeom prst="rect">
            <a:avLst/>
          </a:prstGeom>
          <a:solidFill>
            <a:schemeClr val="bg1">
              <a:lumMod val="95000"/>
            </a:schemeClr>
          </a:solidFill>
        </p:spPr>
        <p:txBody>
          <a:bodyPr wrap="square" rtlCol="0">
            <a:spAutoFit/>
          </a:bodyPr>
          <a:lstStyle/>
          <a:p>
            <a:r>
              <a:rPr lang="en-US" sz="4000" dirty="0">
                <a:latin typeface="Baskerville" panose="02020502070401020303" pitchFamily="18" charset="0"/>
                <a:ea typeface="Baskerville" panose="02020502070401020303" pitchFamily="18" charset="0"/>
              </a:rPr>
              <a:t>consists of a broad range of activities, from simple fair and honest dealings with people in daily life, to regular, radically generous giving of your time and resources, to activism that seeks to end particular forms of injustice, violence, and oppression.”—Tim Keller, </a:t>
            </a:r>
            <a:r>
              <a:rPr lang="en-US" sz="4000" i="1" dirty="0">
                <a:latin typeface="Baskerville" panose="02020502070401020303" pitchFamily="18" charset="0"/>
                <a:ea typeface="Baskerville" panose="02020502070401020303" pitchFamily="18" charset="0"/>
              </a:rPr>
              <a:t>Generous Justice</a:t>
            </a:r>
          </a:p>
          <a:p>
            <a:endParaRPr lang="en-US" sz="2800" i="1" dirty="0">
              <a:latin typeface="Baskerville" panose="02020502070401020303" pitchFamily="18" charset="0"/>
              <a:ea typeface="Baskerville" panose="02020502070401020303" pitchFamily="18" charset="0"/>
            </a:endParaRPr>
          </a:p>
          <a:p>
            <a:endParaRPr lang="en-US" sz="2800" i="1" dirty="0">
              <a:latin typeface="Baskerville" panose="02020502070401020303" pitchFamily="18" charset="0"/>
              <a:ea typeface="Baskerville" panose="02020502070401020303" pitchFamily="18" charset="0"/>
            </a:endParaRPr>
          </a:p>
          <a:p>
            <a:endParaRPr lang="en-US" sz="4000" i="1"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DCCF7C77-939D-BC26-CB1E-DA5D8658A555}"/>
              </a:ext>
            </a:extLst>
          </p:cNvPr>
          <p:cNvSpPr>
            <a:spLocks noGrp="1"/>
          </p:cNvSpPr>
          <p:nvPr>
            <p:ph type="sldNum" sz="quarter" idx="12"/>
          </p:nvPr>
        </p:nvSpPr>
        <p:spPr/>
        <p:txBody>
          <a:bodyPr/>
          <a:lstStyle/>
          <a:p>
            <a:fld id="{34735480-A0D1-2B44-94A9-761DF96CAE4D}" type="slidenum">
              <a:rPr lang="en-US" smtClean="0"/>
              <a:t>21</a:t>
            </a:fld>
            <a:endParaRPr lang="en-US"/>
          </a:p>
        </p:txBody>
      </p:sp>
    </p:spTree>
    <p:extLst>
      <p:ext uri="{BB962C8B-B14F-4D97-AF65-F5344CB8AC3E}">
        <p14:creationId xmlns:p14="http://schemas.microsoft.com/office/powerpoint/2010/main" val="144434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E7935-46B3-7B12-C85E-444432CE48A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ED9A1C1-1D76-AF7F-8475-DDDC27751BF1}"/>
              </a:ext>
            </a:extLst>
          </p:cNvPr>
          <p:cNvSpPr txBox="1"/>
          <p:nvPr/>
        </p:nvSpPr>
        <p:spPr>
          <a:xfrm>
            <a:off x="881605" y="728663"/>
            <a:ext cx="10428790" cy="523220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ea typeface="Baskerville" panose="02020502070401020303" pitchFamily="18" charset="0"/>
              </a:rPr>
              <a:t>what does that mean for us?</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2 Cor. 8:9: “For you know the grace of our Lord Jesus Christ, that though he was rich, yet for your sake he became poor, so that you through his poverty might become rich.” </a:t>
            </a:r>
          </a:p>
          <a:p>
            <a:endParaRPr lang="en-US" sz="3200" dirty="0">
              <a:latin typeface="Baskerville" panose="02020502070401020303" pitchFamily="18" charset="0"/>
              <a:ea typeface="Baskerville" panose="02020502070401020303" pitchFamily="18" charset="0"/>
            </a:endParaRPr>
          </a:p>
          <a:p>
            <a:endParaRPr lang="en-US" sz="3200" dirty="0">
              <a:latin typeface="Baskerville" panose="02020502070401020303" pitchFamily="18" charset="0"/>
              <a:ea typeface="Baskerville" panose="02020502070401020303" pitchFamily="18" charset="0"/>
            </a:endParaRPr>
          </a:p>
          <a:p>
            <a:endParaRPr lang="en-US" sz="22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5C44B2C9-65F4-B5EA-9E62-2AE6B0ECADFB}"/>
              </a:ext>
            </a:extLst>
          </p:cNvPr>
          <p:cNvSpPr>
            <a:spLocks noGrp="1"/>
          </p:cNvSpPr>
          <p:nvPr>
            <p:ph type="sldNum" sz="quarter" idx="12"/>
          </p:nvPr>
        </p:nvSpPr>
        <p:spPr/>
        <p:txBody>
          <a:bodyPr/>
          <a:lstStyle/>
          <a:p>
            <a:fld id="{34735480-A0D1-2B44-94A9-761DF96CAE4D}" type="slidenum">
              <a:rPr lang="en-US" smtClean="0"/>
              <a:t>22</a:t>
            </a:fld>
            <a:endParaRPr lang="en-US"/>
          </a:p>
        </p:txBody>
      </p:sp>
    </p:spTree>
    <p:extLst>
      <p:ext uri="{BB962C8B-B14F-4D97-AF65-F5344CB8AC3E}">
        <p14:creationId xmlns:p14="http://schemas.microsoft.com/office/powerpoint/2010/main" val="191519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EADA0-60A3-379C-39D9-62C99A1E382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F42D118-C3D1-90B0-270D-5EA4BC2B054B}"/>
              </a:ext>
            </a:extLst>
          </p:cNvPr>
          <p:cNvSpPr txBox="1"/>
          <p:nvPr/>
        </p:nvSpPr>
        <p:spPr>
          <a:xfrm>
            <a:off x="838200" y="489734"/>
            <a:ext cx="10428790" cy="5878532"/>
          </a:xfrm>
          <a:prstGeom prst="rect">
            <a:avLst/>
          </a:prstGeom>
          <a:solidFill>
            <a:schemeClr val="bg1">
              <a:lumMod val="95000"/>
            </a:schemeClr>
          </a:solidFill>
        </p:spPr>
        <p:txBody>
          <a:bodyPr wrap="square" rtlCol="0">
            <a:spAutoFit/>
          </a:bodyPr>
          <a:lstStyle/>
          <a:p>
            <a:r>
              <a:rPr lang="en-US" sz="4800">
                <a:latin typeface="Beloved Sans" panose="02000505000000020004" pitchFamily="2" charset="77"/>
                <a:ea typeface="Baskerville" panose="02020502070401020303" pitchFamily="18" charset="0"/>
              </a:rPr>
              <a:t>Matthew 25:37-40</a:t>
            </a:r>
            <a:r>
              <a:rPr lang="en-US" sz="4000">
                <a:latin typeface="Baskerville" panose="02020502070401020303" pitchFamily="18" charset="0"/>
                <a:ea typeface="Baskerville" panose="02020502070401020303" pitchFamily="18" charset="0"/>
              </a:rPr>
              <a:t> </a:t>
            </a:r>
          </a:p>
          <a:p>
            <a:r>
              <a:rPr lang="en-US" sz="3600">
                <a:latin typeface="Baskerville" panose="02020502070401020303" pitchFamily="18" charset="0"/>
                <a:ea typeface="Baskerville" panose="02020502070401020303" pitchFamily="18" charset="0"/>
              </a:rPr>
              <a:t>“</a:t>
            </a:r>
            <a:r>
              <a:rPr lang="en-US" sz="3600" baseline="30000">
                <a:latin typeface="Baskerville" panose="02020502070401020303" pitchFamily="18" charset="0"/>
                <a:ea typeface="Baskerville" panose="02020502070401020303" pitchFamily="18" charset="0"/>
              </a:rPr>
              <a:t>37</a:t>
            </a:r>
            <a:r>
              <a:rPr lang="en-US" sz="3600">
                <a:latin typeface="Baskerville" panose="02020502070401020303" pitchFamily="18" charset="0"/>
                <a:ea typeface="Baskerville" panose="02020502070401020303" pitchFamily="18" charset="0"/>
              </a:rPr>
              <a:t> …‘Lord, when did we see you hungry and feed you, or thirsty and give you something to drink? </a:t>
            </a:r>
            <a:r>
              <a:rPr lang="en-US" sz="3600" baseline="30000">
                <a:latin typeface="Baskerville" panose="02020502070401020303" pitchFamily="18" charset="0"/>
                <a:ea typeface="Baskerville" panose="02020502070401020303" pitchFamily="18" charset="0"/>
              </a:rPr>
              <a:t>38</a:t>
            </a:r>
            <a:r>
              <a:rPr lang="en-US" sz="3600">
                <a:latin typeface="Baskerville" panose="02020502070401020303" pitchFamily="18" charset="0"/>
                <a:ea typeface="Baskerville" panose="02020502070401020303" pitchFamily="18" charset="0"/>
              </a:rPr>
              <a:t> When did we see you a stranger and invite you in, or needing clothes and clothe you? </a:t>
            </a:r>
            <a:r>
              <a:rPr lang="en-US" sz="3600" baseline="30000">
                <a:latin typeface="Baskerville" panose="02020502070401020303" pitchFamily="18" charset="0"/>
                <a:ea typeface="Baskerville" panose="02020502070401020303" pitchFamily="18" charset="0"/>
              </a:rPr>
              <a:t>39</a:t>
            </a:r>
            <a:r>
              <a:rPr lang="en-US" sz="3600">
                <a:latin typeface="Baskerville" panose="02020502070401020303" pitchFamily="18" charset="0"/>
                <a:ea typeface="Baskerville" panose="02020502070401020303" pitchFamily="18" charset="0"/>
              </a:rPr>
              <a:t> When did we see you sick or in prison and go to visit you?’</a:t>
            </a:r>
          </a:p>
          <a:p>
            <a:endParaRPr lang="en-US" sz="3600">
              <a:latin typeface="Baskerville" panose="02020502070401020303" pitchFamily="18" charset="0"/>
              <a:ea typeface="Baskerville" panose="02020502070401020303" pitchFamily="18" charset="0"/>
            </a:endParaRPr>
          </a:p>
          <a:p>
            <a:r>
              <a:rPr lang="en-US" sz="3600" baseline="30000">
                <a:latin typeface="Baskerville" panose="02020502070401020303" pitchFamily="18" charset="0"/>
                <a:ea typeface="Baskerville" panose="02020502070401020303" pitchFamily="18" charset="0"/>
              </a:rPr>
              <a:t>40</a:t>
            </a:r>
            <a:r>
              <a:rPr lang="en-US" sz="3600">
                <a:latin typeface="Baskerville" panose="02020502070401020303" pitchFamily="18" charset="0"/>
                <a:ea typeface="Baskerville" panose="02020502070401020303" pitchFamily="18" charset="0"/>
              </a:rPr>
              <a:t> “The King will reply, ‘Truly I tell you, whatever you did for one of the least of these brothers and sisters of mine, you did for me.’”</a:t>
            </a:r>
          </a:p>
        </p:txBody>
      </p:sp>
      <p:sp>
        <p:nvSpPr>
          <p:cNvPr id="2" name="Slide Number Placeholder 1">
            <a:extLst>
              <a:ext uri="{FF2B5EF4-FFF2-40B4-BE49-F238E27FC236}">
                <a16:creationId xmlns:a16="http://schemas.microsoft.com/office/drawing/2014/main" id="{18C599A8-08B3-B8CA-416F-281BF02B9713}"/>
              </a:ext>
            </a:extLst>
          </p:cNvPr>
          <p:cNvSpPr>
            <a:spLocks noGrp="1"/>
          </p:cNvSpPr>
          <p:nvPr>
            <p:ph type="sldNum" sz="quarter" idx="12"/>
          </p:nvPr>
        </p:nvSpPr>
        <p:spPr/>
        <p:txBody>
          <a:bodyPr/>
          <a:lstStyle/>
          <a:p>
            <a:fld id="{34735480-A0D1-2B44-94A9-761DF96CAE4D}" type="slidenum">
              <a:rPr lang="en-US" smtClean="0"/>
              <a:t>23</a:t>
            </a:fld>
            <a:endParaRPr lang="en-US"/>
          </a:p>
        </p:txBody>
      </p:sp>
    </p:spTree>
    <p:extLst>
      <p:ext uri="{BB962C8B-B14F-4D97-AF65-F5344CB8AC3E}">
        <p14:creationId xmlns:p14="http://schemas.microsoft.com/office/powerpoint/2010/main" val="173234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24</a:t>
            </a:fld>
            <a:endParaRPr lang="en-US"/>
          </a:p>
        </p:txBody>
      </p:sp>
    </p:spTree>
    <p:extLst>
      <p:ext uri="{BB962C8B-B14F-4D97-AF65-F5344CB8AC3E}">
        <p14:creationId xmlns:p14="http://schemas.microsoft.com/office/powerpoint/2010/main" val="3986093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28663"/>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Next week (March 19th/20th): “Teacher” </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Deuteronomy 5:32-6:3</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**Psalm 19**</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Psalm 25:1-15</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Extended small-group time</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Following week: </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We DO meet during Holy Week</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Grace Lee teaching on God as Healer!</a:t>
            </a:r>
          </a:p>
        </p:txBody>
      </p:sp>
      <p:sp>
        <p:nvSpPr>
          <p:cNvPr id="2" name="Slide Number Placeholder 1">
            <a:extLst>
              <a:ext uri="{FF2B5EF4-FFF2-40B4-BE49-F238E27FC236}">
                <a16:creationId xmlns:a16="http://schemas.microsoft.com/office/drawing/2014/main" id="{5E6B2172-8FDD-2CF1-1471-3EB138AFC6D7}"/>
              </a:ext>
            </a:extLst>
          </p:cNvPr>
          <p:cNvSpPr>
            <a:spLocks noGrp="1"/>
          </p:cNvSpPr>
          <p:nvPr>
            <p:ph type="sldNum" sz="quarter" idx="12"/>
          </p:nvPr>
        </p:nvSpPr>
        <p:spPr/>
        <p:txBody>
          <a:bodyPr/>
          <a:lstStyle/>
          <a:p>
            <a:fld id="{34735480-A0D1-2B44-94A9-761DF96CAE4D}" type="slidenum">
              <a:rPr lang="en-US" smtClean="0"/>
              <a:t>25</a:t>
            </a:fld>
            <a:endParaRPr lang="en-US"/>
          </a:p>
        </p:txBody>
      </p:sp>
    </p:spTree>
    <p:extLst>
      <p:ext uri="{BB962C8B-B14F-4D97-AF65-F5344CB8AC3E}">
        <p14:creationId xmlns:p14="http://schemas.microsoft.com/office/powerpoint/2010/main" val="1920515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A6BB7-71FA-BAC1-C287-3D3F90E477D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E017B12-F252-FBB9-C931-54AEC207CDC5}"/>
              </a:ext>
            </a:extLst>
          </p:cNvPr>
          <p:cNvSpPr txBox="1"/>
          <p:nvPr/>
        </p:nvSpPr>
        <p:spPr>
          <a:xfrm>
            <a:off x="881605" y="728663"/>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Thank you to all who wrote cards, donated, and prayed for social workers!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179 cards written</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~$1,600 donated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HUGE need for </a:t>
            </a:r>
            <a:r>
              <a:rPr lang="en-US" sz="4000" dirty="0" err="1">
                <a:latin typeface="Baskerville" panose="02020502070401020303" pitchFamily="18" charset="0"/>
                <a:ea typeface="Baskerville" panose="02020502070401020303" pitchFamily="18" charset="0"/>
              </a:rPr>
              <a:t>Kidstown</a:t>
            </a:r>
            <a:r>
              <a:rPr lang="en-US" sz="4000" dirty="0">
                <a:latin typeface="Baskerville" panose="02020502070401020303" pitchFamily="18" charset="0"/>
                <a:ea typeface="Baskerville" panose="02020502070401020303" pitchFamily="18" charset="0"/>
              </a:rPr>
              <a:t> volunteers at 11am, especially for Kindergarten and first grade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Spring Thaw, March 22</a:t>
            </a:r>
            <a:r>
              <a:rPr lang="en-US" sz="4000" baseline="30000" dirty="0">
                <a:latin typeface="Baskerville" panose="02020502070401020303" pitchFamily="18" charset="0"/>
                <a:ea typeface="Baskerville" panose="02020502070401020303" pitchFamily="18" charset="0"/>
              </a:rPr>
              <a:t>nd</a:t>
            </a:r>
            <a:r>
              <a:rPr lang="en-US" sz="4000" dirty="0">
                <a:latin typeface="Baskerville" panose="02020502070401020303" pitchFamily="18" charset="0"/>
                <a:ea typeface="Baskerville" panose="02020502070401020303" pitchFamily="18" charset="0"/>
              </a:rPr>
              <a:t>, 6:30-8:30pm</a:t>
            </a:r>
          </a:p>
          <a:p>
            <a:pPr marL="571500" indent="-571500">
              <a:buFont typeface="Arial" panose="020B0604020202020204" pitchFamily="34" charset="0"/>
              <a:buChar char="•"/>
            </a:pPr>
            <a:endParaRPr lang="en-US" sz="105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586D5E5C-3EAD-6491-4975-310414094E31}"/>
              </a:ext>
            </a:extLst>
          </p:cNvPr>
          <p:cNvSpPr>
            <a:spLocks noGrp="1"/>
          </p:cNvSpPr>
          <p:nvPr>
            <p:ph type="sldNum" sz="quarter" idx="12"/>
          </p:nvPr>
        </p:nvSpPr>
        <p:spPr/>
        <p:txBody>
          <a:bodyPr/>
          <a:lstStyle/>
          <a:p>
            <a:fld id="{34735480-A0D1-2B44-94A9-761DF96CAE4D}" type="slidenum">
              <a:rPr lang="en-US" smtClean="0"/>
              <a:t>3</a:t>
            </a:fld>
            <a:endParaRPr lang="en-US"/>
          </a:p>
        </p:txBody>
      </p:sp>
    </p:spTree>
    <p:extLst>
      <p:ext uri="{BB962C8B-B14F-4D97-AF65-F5344CB8AC3E}">
        <p14:creationId xmlns:p14="http://schemas.microsoft.com/office/powerpoint/2010/main" val="684634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Defender of the Poor</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lvl="1"/>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4</a:t>
            </a:fld>
            <a:endParaRPr lang="en-US"/>
          </a:p>
        </p:txBody>
      </p:sp>
    </p:spTree>
    <p:extLst>
      <p:ext uri="{BB962C8B-B14F-4D97-AF65-F5344CB8AC3E}">
        <p14:creationId xmlns:p14="http://schemas.microsoft.com/office/powerpoint/2010/main" val="3928951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FECC0-6398-8272-1266-BBFE66846DA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E3BCD96-D019-03DE-BF95-6C90738300BD}"/>
              </a:ext>
            </a:extLst>
          </p:cNvPr>
          <p:cNvSpPr txBox="1"/>
          <p:nvPr/>
        </p:nvSpPr>
        <p:spPr>
          <a:xfrm>
            <a:off x="881605" y="728663"/>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Defender of the Poor</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Who do you know who has a heart for the poor, the hurting, the marginalized, or victims of injustice?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How does that person demonstrate their love and concern for these vulnerable people?</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lvl="1"/>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E74CF26D-D752-977C-FDCE-7DE9075C2C61}"/>
              </a:ext>
            </a:extLst>
          </p:cNvPr>
          <p:cNvSpPr>
            <a:spLocks noGrp="1"/>
          </p:cNvSpPr>
          <p:nvPr>
            <p:ph type="sldNum" sz="quarter" idx="12"/>
          </p:nvPr>
        </p:nvSpPr>
        <p:spPr/>
        <p:txBody>
          <a:bodyPr/>
          <a:lstStyle/>
          <a:p>
            <a:fld id="{34735480-A0D1-2B44-94A9-761DF96CAE4D}" type="slidenum">
              <a:rPr lang="en-US" smtClean="0"/>
              <a:t>5</a:t>
            </a:fld>
            <a:endParaRPr lang="en-US"/>
          </a:p>
        </p:txBody>
      </p:sp>
    </p:spTree>
    <p:extLst>
      <p:ext uri="{BB962C8B-B14F-4D97-AF65-F5344CB8AC3E}">
        <p14:creationId xmlns:p14="http://schemas.microsoft.com/office/powerpoint/2010/main" val="2905579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702EE-CB04-41B7-72E3-BCF298262BF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6C19CF5-9B25-B741-C7D9-5C987A577049}"/>
              </a:ext>
            </a:extLst>
          </p:cNvPr>
          <p:cNvSpPr txBox="1"/>
          <p:nvPr/>
        </p:nvSpPr>
        <p:spPr>
          <a:xfrm>
            <a:off x="838200" y="474345"/>
            <a:ext cx="10428790" cy="5909310"/>
          </a:xfrm>
          <a:prstGeom prst="rect">
            <a:avLst/>
          </a:prstGeom>
          <a:solidFill>
            <a:schemeClr val="bg1">
              <a:lumMod val="95000"/>
            </a:schemeClr>
          </a:solidFill>
        </p:spPr>
        <p:txBody>
          <a:bodyPr wrap="square" rtlCol="0">
            <a:spAutoFit/>
          </a:bodyPr>
          <a:lstStyle/>
          <a:p>
            <a:r>
              <a:rPr lang="en-US" sz="4800" b="1" u="sng" dirty="0">
                <a:latin typeface="Beloved Sans" panose="02000505000000020004" pitchFamily="2" charset="77"/>
              </a:rPr>
              <a:t>Defender</a:t>
            </a:r>
            <a:r>
              <a:rPr lang="en-US" sz="4800" dirty="0">
                <a:latin typeface="Beloved Sans" panose="02000505000000020004" pitchFamily="2" charset="77"/>
              </a:rPr>
              <a:t> of the Poor</a:t>
            </a:r>
          </a:p>
          <a:p>
            <a:pPr marL="571500" indent="-571500">
              <a:buFont typeface="Arial" panose="020B0604020202020204" pitchFamily="34" charset="0"/>
              <a:buChar char="•"/>
            </a:pPr>
            <a:r>
              <a:rPr lang="en-US" sz="3000" b="1" i="1" dirty="0" err="1">
                <a:latin typeface="Baskerville" panose="02020502070401020303" pitchFamily="18" charset="0"/>
                <a:ea typeface="Baskerville" panose="02020502070401020303" pitchFamily="18" charset="0"/>
              </a:rPr>
              <a:t>gā’al</a:t>
            </a:r>
            <a:r>
              <a:rPr lang="en-US" sz="3000" dirty="0">
                <a:latin typeface="Baskerville" panose="02020502070401020303" pitchFamily="18" charset="0"/>
                <a:ea typeface="Baskerville" panose="02020502070401020303" pitchFamily="18" charset="0"/>
              </a:rPr>
              <a:t>: redeemer, deliverer, avenger; “kinsman-redeemer,” “kinsman-avenger”</a:t>
            </a:r>
          </a:p>
          <a:p>
            <a:pPr marL="571500" indent="-571500">
              <a:buFont typeface="Arial" panose="020B0604020202020204" pitchFamily="34" charset="0"/>
              <a:buChar char="•"/>
            </a:pPr>
            <a:r>
              <a:rPr lang="en-US" sz="3000" b="1" i="1" dirty="0" err="1">
                <a:latin typeface="Baskerville" panose="02020502070401020303" pitchFamily="18" charset="0"/>
                <a:ea typeface="Baskerville" panose="02020502070401020303" pitchFamily="18" charset="0"/>
              </a:rPr>
              <a:t>nāṣal</a:t>
            </a:r>
            <a:r>
              <a:rPr lang="en-US" sz="3000" dirty="0">
                <a:latin typeface="Baskerville" panose="02020502070401020303" pitchFamily="18" charset="0"/>
                <a:ea typeface="Baskerville" panose="02020502070401020303" pitchFamily="18" charset="0"/>
              </a:rPr>
              <a:t>: to save, deliver, spare, rescue; to free, rescue, protect </a:t>
            </a:r>
          </a:p>
          <a:p>
            <a:pPr marL="571500" indent="-571500">
              <a:buFont typeface="Arial" panose="020B0604020202020204" pitchFamily="34" charset="0"/>
              <a:buChar char="•"/>
            </a:pPr>
            <a:r>
              <a:rPr lang="en-US" sz="3000" b="1" i="1" dirty="0" err="1">
                <a:latin typeface="Baskerville" panose="02020502070401020303" pitchFamily="18" charset="0"/>
                <a:ea typeface="Baskerville" panose="02020502070401020303" pitchFamily="18" charset="0"/>
              </a:rPr>
              <a:t>dayyān</a:t>
            </a:r>
            <a:r>
              <a:rPr lang="en-US" sz="3000" dirty="0">
                <a:latin typeface="Baskerville" panose="02020502070401020303" pitchFamily="18" charset="0"/>
                <a:ea typeface="Baskerville" panose="02020502070401020303" pitchFamily="18" charset="0"/>
              </a:rPr>
              <a:t>: defender, judge</a:t>
            </a:r>
          </a:p>
          <a:p>
            <a:pPr marL="571500" indent="-571500">
              <a:buFont typeface="Arial" panose="020B0604020202020204" pitchFamily="34" charset="0"/>
              <a:buChar char="•"/>
            </a:pPr>
            <a:r>
              <a:rPr lang="en-US" sz="3000" b="1" i="1" dirty="0" err="1">
                <a:latin typeface="Baskerville" panose="02020502070401020303" pitchFamily="18" charset="0"/>
                <a:ea typeface="Baskerville" panose="02020502070401020303" pitchFamily="18" charset="0"/>
              </a:rPr>
              <a:t>rîb</a:t>
            </a:r>
            <a:r>
              <a:rPr lang="en-US" sz="3000" dirty="0">
                <a:latin typeface="Baskerville" panose="02020502070401020303" pitchFamily="18" charset="0"/>
                <a:ea typeface="Baskerville" panose="02020502070401020303" pitchFamily="18" charset="0"/>
              </a:rPr>
              <a:t>: to quarrel, contend, plead; bring charges, defend, accuse, rebuke, complain; challenge, dispute, plead; take to court</a:t>
            </a:r>
          </a:p>
          <a:p>
            <a:pPr marL="571500" indent="-571500">
              <a:buFont typeface="Arial" panose="020B0604020202020204" pitchFamily="34" charset="0"/>
              <a:buChar char="•"/>
            </a:pPr>
            <a:r>
              <a:rPr lang="en-US" sz="3000" b="1" i="1" dirty="0" err="1">
                <a:latin typeface="Baskerville" panose="02020502070401020303" pitchFamily="18" charset="0"/>
                <a:ea typeface="Baskerville" panose="02020502070401020303" pitchFamily="18" charset="0"/>
              </a:rPr>
              <a:t>šāpaṭ</a:t>
            </a:r>
            <a:r>
              <a:rPr lang="en-US" sz="3000" dirty="0">
                <a:latin typeface="Baskerville" panose="02020502070401020303" pitchFamily="18" charset="0"/>
                <a:ea typeface="Baskerville" panose="02020502070401020303" pitchFamily="18" charset="0"/>
              </a:rPr>
              <a:t>: to judge, decide; lead, defend, vindicate; to execute judgment, be brought to trial; to argue a matter, execute judgment, vindicate, decide, administer</a:t>
            </a:r>
          </a:p>
          <a:p>
            <a:pPr marL="571500" indent="-571500">
              <a:buFont typeface="Arial" panose="020B0604020202020204" pitchFamily="34" charset="0"/>
              <a:buChar char="•"/>
            </a:pPr>
            <a:r>
              <a:rPr lang="en-US" sz="3000" dirty="0">
                <a:latin typeface="Baskerville" panose="02020502070401020303" pitchFamily="18" charset="0"/>
                <a:ea typeface="Baskerville" panose="02020502070401020303" pitchFamily="18" charset="0"/>
              </a:rPr>
              <a:t>judge, protector, champion, advocate, redeemer, deliverer, mighty one</a:t>
            </a:r>
          </a:p>
        </p:txBody>
      </p:sp>
      <p:sp>
        <p:nvSpPr>
          <p:cNvPr id="2" name="Slide Number Placeholder 1">
            <a:extLst>
              <a:ext uri="{FF2B5EF4-FFF2-40B4-BE49-F238E27FC236}">
                <a16:creationId xmlns:a16="http://schemas.microsoft.com/office/drawing/2014/main" id="{8C609D96-4AB0-52C9-BD1A-84C482853D02}"/>
              </a:ext>
            </a:extLst>
          </p:cNvPr>
          <p:cNvSpPr>
            <a:spLocks noGrp="1"/>
          </p:cNvSpPr>
          <p:nvPr>
            <p:ph type="sldNum" sz="quarter" idx="12"/>
          </p:nvPr>
        </p:nvSpPr>
        <p:spPr/>
        <p:txBody>
          <a:bodyPr/>
          <a:lstStyle/>
          <a:p>
            <a:fld id="{34735480-A0D1-2B44-94A9-761DF96CAE4D}" type="slidenum">
              <a:rPr lang="en-US" smtClean="0"/>
              <a:t>6</a:t>
            </a:fld>
            <a:endParaRPr lang="en-US"/>
          </a:p>
        </p:txBody>
      </p:sp>
    </p:spTree>
    <p:extLst>
      <p:ext uri="{BB962C8B-B14F-4D97-AF65-F5344CB8AC3E}">
        <p14:creationId xmlns:p14="http://schemas.microsoft.com/office/powerpoint/2010/main" val="176161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7C26-FCA6-4C68-30DC-43E6B220398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DD39BC4-4B5B-1963-6471-8DC6BBE31DE0}"/>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Defender of </a:t>
            </a:r>
            <a:r>
              <a:rPr lang="en-US" sz="4800" b="1" u="sng" dirty="0">
                <a:latin typeface="Beloved Sans" panose="02000505000000020004" pitchFamily="2" charset="77"/>
              </a:rPr>
              <a:t>the Poor</a:t>
            </a:r>
          </a:p>
          <a:p>
            <a:pPr marL="571500" indent="-571500">
              <a:buFont typeface="Arial" panose="020B0604020202020204" pitchFamily="34" charset="0"/>
              <a:buChar char="•"/>
            </a:pPr>
            <a:r>
              <a:rPr lang="en-US" sz="3000" b="1" i="1" dirty="0">
                <a:latin typeface="Baskerville" panose="02020502070401020303" pitchFamily="18" charset="0"/>
                <a:ea typeface="Baskerville" panose="02020502070401020303" pitchFamily="18" charset="0"/>
              </a:rPr>
              <a:t>dal: </a:t>
            </a:r>
            <a:r>
              <a:rPr lang="en-US" sz="3000" dirty="0">
                <a:latin typeface="Baskerville" panose="02020502070401020303" pitchFamily="18" charset="0"/>
                <a:ea typeface="Baskerville" panose="02020502070401020303" pitchFamily="18" charset="0"/>
              </a:rPr>
              <a:t>poor, needy, humble; weak, haggard, scrawny, helpless; a class of people with little status, influence, and social value</a:t>
            </a:r>
            <a:endParaRPr lang="en-US" sz="3000" b="1" i="1"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000" b="1" i="1" dirty="0">
                <a:latin typeface="Baskerville" panose="02020502070401020303" pitchFamily="18" charset="0"/>
                <a:ea typeface="Baskerville" panose="02020502070401020303" pitchFamily="18" charset="0"/>
              </a:rPr>
              <a:t>’</a:t>
            </a:r>
            <a:r>
              <a:rPr lang="en-US" sz="3000" b="1" i="1" dirty="0" err="1">
                <a:latin typeface="Baskerville" panose="02020502070401020303" pitchFamily="18" charset="0"/>
                <a:ea typeface="Baskerville" panose="02020502070401020303" pitchFamily="18" charset="0"/>
              </a:rPr>
              <a:t>ebyôn</a:t>
            </a:r>
            <a:r>
              <a:rPr lang="en-US" sz="3000" b="1" i="1" dirty="0">
                <a:latin typeface="Baskerville" panose="02020502070401020303" pitchFamily="18" charset="0"/>
                <a:ea typeface="Baskerville" panose="02020502070401020303" pitchFamily="18" charset="0"/>
              </a:rPr>
              <a:t>: </a:t>
            </a:r>
            <a:r>
              <a:rPr lang="en-US" sz="3000" dirty="0">
                <a:latin typeface="Baskerville" panose="02020502070401020303" pitchFamily="18" charset="0"/>
                <a:ea typeface="Baskerville" panose="02020502070401020303" pitchFamily="18" charset="0"/>
              </a:rPr>
              <a:t>poor, needy, a class of people with physical needs, of low status and little political power; oppressed and miserable</a:t>
            </a:r>
            <a:endParaRPr lang="en-US" sz="3000" b="1" i="1"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000" b="1" i="1" dirty="0" err="1">
                <a:latin typeface="Baskerville" panose="02020502070401020303" pitchFamily="18" charset="0"/>
                <a:ea typeface="Baskerville" panose="02020502070401020303" pitchFamily="18" charset="0"/>
              </a:rPr>
              <a:t>ʽānî</a:t>
            </a:r>
            <a:r>
              <a:rPr lang="en-US" sz="3000" b="1" i="1" dirty="0">
                <a:latin typeface="Baskerville" panose="02020502070401020303" pitchFamily="18" charset="0"/>
                <a:ea typeface="Baskerville" panose="02020502070401020303" pitchFamily="18" charset="0"/>
              </a:rPr>
              <a:t>: </a:t>
            </a:r>
            <a:r>
              <a:rPr lang="en-US" sz="3000" dirty="0">
                <a:latin typeface="Baskerville" panose="02020502070401020303" pitchFamily="18" charset="0"/>
                <a:ea typeface="Baskerville" panose="02020502070401020303" pitchFamily="18" charset="0"/>
              </a:rPr>
              <a:t>needy, poor, afflicted, oppressed; low status, lacking resources; humble, lowly, meek, suffering, weak, wretched</a:t>
            </a:r>
            <a:endParaRPr lang="en-US" sz="3000" b="1" i="1"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000" b="1" i="1" dirty="0" err="1">
                <a:latin typeface="Baskerville" panose="02020502070401020303" pitchFamily="18" charset="0"/>
                <a:ea typeface="Baskerville" panose="02020502070401020303" pitchFamily="18" charset="0"/>
              </a:rPr>
              <a:t>mûk</a:t>
            </a:r>
            <a:r>
              <a:rPr lang="en-US" sz="3000" b="1" i="1" dirty="0">
                <a:latin typeface="Baskerville" panose="02020502070401020303" pitchFamily="18" charset="0"/>
                <a:ea typeface="Baskerville" panose="02020502070401020303" pitchFamily="18" charset="0"/>
              </a:rPr>
              <a:t>: </a:t>
            </a:r>
            <a:r>
              <a:rPr lang="en-US" sz="3000" dirty="0">
                <a:latin typeface="Baskerville" panose="02020502070401020303" pitchFamily="18" charset="0"/>
                <a:ea typeface="Baskerville" panose="02020502070401020303" pitchFamily="18" charset="0"/>
              </a:rPr>
              <a:t>to become poor</a:t>
            </a:r>
          </a:p>
          <a:p>
            <a:pPr marL="571500" indent="-571500">
              <a:buFont typeface="Arial" panose="020B0604020202020204" pitchFamily="34" charset="0"/>
              <a:buChar char="•"/>
            </a:pPr>
            <a:r>
              <a:rPr lang="en-US" sz="3000" b="1" i="1" dirty="0" err="1">
                <a:latin typeface="Baskerville" panose="02020502070401020303" pitchFamily="18" charset="0"/>
                <a:ea typeface="Baskerville" panose="02020502070401020303" pitchFamily="18" charset="0"/>
              </a:rPr>
              <a:t>rûš</a:t>
            </a:r>
            <a:r>
              <a:rPr lang="en-US" sz="3000" b="1" i="1" dirty="0">
                <a:latin typeface="Baskerville" panose="02020502070401020303" pitchFamily="18" charset="0"/>
                <a:ea typeface="Baskerville" panose="02020502070401020303" pitchFamily="18" charset="0"/>
              </a:rPr>
              <a:t>: </a:t>
            </a:r>
            <a:r>
              <a:rPr lang="en-US" sz="3000" dirty="0">
                <a:latin typeface="Baskerville" panose="02020502070401020303" pitchFamily="18" charset="0"/>
                <a:ea typeface="Baskerville" panose="02020502070401020303" pitchFamily="18" charset="0"/>
              </a:rPr>
              <a:t>to be poor, be in poverty, be oppressed; to pretend to be poor</a:t>
            </a:r>
            <a:endParaRPr lang="en-US" sz="3000" b="1" i="1"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000" b="1" i="1" dirty="0" err="1">
                <a:latin typeface="Baskerville" panose="02020502070401020303" pitchFamily="18" charset="0"/>
                <a:ea typeface="Baskerville" panose="02020502070401020303" pitchFamily="18" charset="0"/>
              </a:rPr>
              <a:t>sākan</a:t>
            </a:r>
            <a:r>
              <a:rPr lang="en-US" sz="3000" b="1" i="1" dirty="0">
                <a:latin typeface="Baskerville" panose="02020502070401020303" pitchFamily="18" charset="0"/>
                <a:ea typeface="Baskerville" panose="02020502070401020303" pitchFamily="18" charset="0"/>
              </a:rPr>
              <a:t>: </a:t>
            </a:r>
            <a:r>
              <a:rPr lang="en-US" sz="3000" dirty="0">
                <a:latin typeface="Baskerville" panose="02020502070401020303" pitchFamily="18" charset="0"/>
                <a:ea typeface="Baskerville" panose="02020502070401020303" pitchFamily="18" charset="0"/>
              </a:rPr>
              <a:t>to be too poor</a:t>
            </a:r>
          </a:p>
        </p:txBody>
      </p:sp>
      <p:sp>
        <p:nvSpPr>
          <p:cNvPr id="2" name="Slide Number Placeholder 1">
            <a:extLst>
              <a:ext uri="{FF2B5EF4-FFF2-40B4-BE49-F238E27FC236}">
                <a16:creationId xmlns:a16="http://schemas.microsoft.com/office/drawing/2014/main" id="{7DDDC336-56F4-F259-D661-2A69E1B0D44F}"/>
              </a:ext>
            </a:extLst>
          </p:cNvPr>
          <p:cNvSpPr>
            <a:spLocks noGrp="1"/>
          </p:cNvSpPr>
          <p:nvPr>
            <p:ph type="sldNum" sz="quarter" idx="12"/>
          </p:nvPr>
        </p:nvSpPr>
        <p:spPr/>
        <p:txBody>
          <a:bodyPr/>
          <a:lstStyle/>
          <a:p>
            <a:fld id="{34735480-A0D1-2B44-94A9-761DF96CAE4D}" type="slidenum">
              <a:rPr lang="en-US" smtClean="0"/>
              <a:t>7</a:t>
            </a:fld>
            <a:endParaRPr lang="en-US"/>
          </a:p>
        </p:txBody>
      </p:sp>
    </p:spTree>
    <p:extLst>
      <p:ext uri="{BB962C8B-B14F-4D97-AF65-F5344CB8AC3E}">
        <p14:creationId xmlns:p14="http://schemas.microsoft.com/office/powerpoint/2010/main" val="769182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082AC-F837-F7AA-0EFF-4D598E0CCF1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24822D4-13A9-E020-72DB-E70776AD9C9B}"/>
              </a:ext>
            </a:extLst>
          </p:cNvPr>
          <p:cNvSpPr txBox="1"/>
          <p:nvPr/>
        </p:nvSpPr>
        <p:spPr>
          <a:xfrm>
            <a:off x="881605" y="728663"/>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Defender of the Poor</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lvl="1"/>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6DB2C72-20CC-7419-8B89-CB9E854A4E63}"/>
              </a:ext>
            </a:extLst>
          </p:cNvPr>
          <p:cNvSpPr>
            <a:spLocks noGrp="1"/>
          </p:cNvSpPr>
          <p:nvPr>
            <p:ph type="sldNum" sz="quarter" idx="12"/>
          </p:nvPr>
        </p:nvSpPr>
        <p:spPr/>
        <p:txBody>
          <a:bodyPr/>
          <a:lstStyle/>
          <a:p>
            <a:fld id="{34735480-A0D1-2B44-94A9-761DF96CAE4D}" type="slidenum">
              <a:rPr lang="en-US" smtClean="0"/>
              <a:t>8</a:t>
            </a:fld>
            <a:endParaRPr lang="en-US"/>
          </a:p>
        </p:txBody>
      </p:sp>
    </p:spTree>
    <p:extLst>
      <p:ext uri="{BB962C8B-B14F-4D97-AF65-F5344CB8AC3E}">
        <p14:creationId xmlns:p14="http://schemas.microsoft.com/office/powerpoint/2010/main" val="3643824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6A0-3885-488B-AF87-0A7C9EF243C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58F2E28-777E-0E08-0352-AB274B8909A9}"/>
              </a:ext>
            </a:extLst>
          </p:cNvPr>
          <p:cNvSpPr txBox="1"/>
          <p:nvPr/>
        </p:nvSpPr>
        <p:spPr>
          <a:xfrm>
            <a:off x="881605" y="728663"/>
            <a:ext cx="10428790" cy="581697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Defender of the Poor</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Ps. 10:17-18: “You, Lord, hear the desire of the afflicted; you encourage them, and you listen to their cry, defending the fatherless and the oppressed…”</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Ps. 68:5: “A father to the fatherless, a defender of widows, is God in his holy dwelling.”</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Prov. 23:10-11: “Do not move an ancient boundary stone or encroach on the fields of the fatherless, for their Defender is strong; he will take up their case against you.”</a:t>
            </a:r>
          </a:p>
        </p:txBody>
      </p:sp>
      <p:sp>
        <p:nvSpPr>
          <p:cNvPr id="2" name="Slide Number Placeholder 1">
            <a:extLst>
              <a:ext uri="{FF2B5EF4-FFF2-40B4-BE49-F238E27FC236}">
                <a16:creationId xmlns:a16="http://schemas.microsoft.com/office/drawing/2014/main" id="{411CB4F6-FA77-C93E-846A-1472BAD7E761}"/>
              </a:ext>
            </a:extLst>
          </p:cNvPr>
          <p:cNvSpPr>
            <a:spLocks noGrp="1"/>
          </p:cNvSpPr>
          <p:nvPr>
            <p:ph type="sldNum" sz="quarter" idx="12"/>
          </p:nvPr>
        </p:nvSpPr>
        <p:spPr/>
        <p:txBody>
          <a:bodyPr/>
          <a:lstStyle/>
          <a:p>
            <a:fld id="{34735480-A0D1-2B44-94A9-761DF96CAE4D}" type="slidenum">
              <a:rPr lang="en-US" smtClean="0"/>
              <a:t>9</a:t>
            </a:fld>
            <a:endParaRPr lang="en-US"/>
          </a:p>
        </p:txBody>
      </p:sp>
    </p:spTree>
    <p:extLst>
      <p:ext uri="{BB962C8B-B14F-4D97-AF65-F5344CB8AC3E}">
        <p14:creationId xmlns:p14="http://schemas.microsoft.com/office/powerpoint/2010/main" val="15767259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38181</TotalTime>
  <Words>1400</Words>
  <Application>Microsoft Macintosh PowerPoint</Application>
  <PresentationFormat>Widescreen</PresentationFormat>
  <Paragraphs>152</Paragraphs>
  <Slides>25</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2</cp:revision>
  <dcterms:created xsi:type="dcterms:W3CDTF">2023-09-23T01:00:28Z</dcterms:created>
  <dcterms:modified xsi:type="dcterms:W3CDTF">2024-03-12T13:21:25Z</dcterms:modified>
</cp:coreProperties>
</file>