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25" r:id="rId3"/>
    <p:sldId id="329" r:id="rId4"/>
    <p:sldId id="343" r:id="rId5"/>
    <p:sldId id="345" r:id="rId6"/>
    <p:sldId id="355" r:id="rId7"/>
    <p:sldId id="356" r:id="rId8"/>
    <p:sldId id="351" r:id="rId9"/>
    <p:sldId id="357" r:id="rId10"/>
    <p:sldId id="358" r:id="rId11"/>
    <p:sldId id="360" r:id="rId12"/>
    <p:sldId id="359" r:id="rId13"/>
    <p:sldId id="361" r:id="rId14"/>
    <p:sldId id="363" r:id="rId15"/>
    <p:sldId id="362" r:id="rId16"/>
    <p:sldId id="364" r:id="rId17"/>
    <p:sldId id="365" r:id="rId18"/>
    <p:sldId id="35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CCEDCC-E254-8845-9F38-DB5C41A12411}" v="1" dt="2023-02-14T02:20:16.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699"/>
    <p:restoredTop sz="95781"/>
  </p:normalViewPr>
  <p:slideViewPr>
    <p:cSldViewPr snapToGrid="0" snapToObjects="1">
      <p:cViewPr varScale="1">
        <p:scale>
          <a:sx n="101" d="100"/>
          <a:sy n="101" d="100"/>
        </p:scale>
        <p:origin x="20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1/30/23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1/30/23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1/30/23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1/30/23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1/30/23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1/30/23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1/30/23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1/30/23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1/30/23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1/30/23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1/30/23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1/30/23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16:7b–11</a:t>
            </a:r>
          </a:p>
          <a:p>
            <a:r>
              <a:rPr lang="en-US" sz="3700" dirty="0">
                <a:latin typeface="Baskerville" panose="02020502070401020303" pitchFamily="18" charset="0"/>
                <a:ea typeface="Baskerville" panose="02020502070401020303" pitchFamily="18" charset="0"/>
              </a:rPr>
              <a:t>Unless I go away, the Advocate will not come to you; but if I go, I will send him to you. </a:t>
            </a:r>
            <a:r>
              <a:rPr lang="en-US" sz="3700" baseline="30000" dirty="0">
                <a:latin typeface="Baskerville" panose="02020502070401020303" pitchFamily="18" charset="0"/>
                <a:ea typeface="Baskerville" panose="02020502070401020303" pitchFamily="18" charset="0"/>
              </a:rPr>
              <a:t>8</a:t>
            </a:r>
            <a:r>
              <a:rPr lang="en-US" sz="3700" dirty="0">
                <a:latin typeface="Baskerville" panose="02020502070401020303" pitchFamily="18" charset="0"/>
                <a:ea typeface="Baskerville" panose="02020502070401020303" pitchFamily="18" charset="0"/>
              </a:rPr>
              <a:t> When he comes, he will prove the world to be in the wrong about sin and righteousness and judgment: </a:t>
            </a:r>
            <a:r>
              <a:rPr lang="en-US" sz="3700" baseline="30000" dirty="0">
                <a:latin typeface="Baskerville" panose="02020502070401020303" pitchFamily="18" charset="0"/>
                <a:ea typeface="Baskerville" panose="02020502070401020303" pitchFamily="18" charset="0"/>
              </a:rPr>
              <a:t>9</a:t>
            </a:r>
            <a:r>
              <a:rPr lang="en-US" sz="3700" dirty="0">
                <a:latin typeface="Baskerville" panose="02020502070401020303" pitchFamily="18" charset="0"/>
                <a:ea typeface="Baskerville" panose="02020502070401020303" pitchFamily="18" charset="0"/>
              </a:rPr>
              <a:t> about sin, because people do not believe in me; </a:t>
            </a:r>
            <a:r>
              <a:rPr lang="en-US" sz="3700" baseline="30000" dirty="0">
                <a:latin typeface="Baskerville" panose="02020502070401020303" pitchFamily="18" charset="0"/>
                <a:ea typeface="Baskerville" panose="02020502070401020303" pitchFamily="18" charset="0"/>
              </a:rPr>
              <a:t>10</a:t>
            </a:r>
            <a:r>
              <a:rPr lang="en-US" sz="3700" dirty="0">
                <a:latin typeface="Baskerville" panose="02020502070401020303" pitchFamily="18" charset="0"/>
                <a:ea typeface="Baskerville" panose="02020502070401020303" pitchFamily="18" charset="0"/>
              </a:rPr>
              <a:t> about righteousness, because I am going to the Father, where you can see me no longer; </a:t>
            </a:r>
            <a:r>
              <a:rPr lang="en-US" sz="3700" baseline="30000" dirty="0">
                <a:latin typeface="Baskerville" panose="02020502070401020303" pitchFamily="18" charset="0"/>
                <a:ea typeface="Baskerville" panose="02020502070401020303" pitchFamily="18" charset="0"/>
              </a:rPr>
              <a:t>11</a:t>
            </a:r>
            <a:r>
              <a:rPr lang="en-US" sz="3700" dirty="0">
                <a:latin typeface="Baskerville" panose="02020502070401020303" pitchFamily="18" charset="0"/>
                <a:ea typeface="Baskerville" panose="02020502070401020303" pitchFamily="18" charset="0"/>
              </a:rPr>
              <a:t> and about judgment, because the prince of this world now stands condemned.</a:t>
            </a:r>
            <a:endParaRPr lang="en-US" sz="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143714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55536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16:7b</a:t>
            </a:r>
          </a:p>
          <a:p>
            <a:r>
              <a:rPr lang="en-US" sz="3700" dirty="0">
                <a:latin typeface="Baskerville" panose="02020502070401020303" pitchFamily="18" charset="0"/>
                <a:ea typeface="Baskerville" panose="02020502070401020303" pitchFamily="18" charset="0"/>
              </a:rPr>
              <a:t>“Unless I go away, the Advocate will not come to you; but if I go, I will send him to you.”</a:t>
            </a:r>
          </a:p>
          <a:p>
            <a:pPr marL="571500" indent="-5715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Jn 7:39: “By this he meant the Spirit, whom those who believed in him were later to receive. Up to that time the Spirit had not been given, since Jesus had not yet been glorified.”</a:t>
            </a:r>
          </a:p>
          <a:p>
            <a:pPr marL="571500" indent="-5715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Jn 14:26: “But the Advocate, the Holy Spirit, whom the Father will send in my name, will teach you all things and will remind you of everything I have said to you.”</a:t>
            </a:r>
          </a:p>
          <a:p>
            <a:endParaRPr lang="en-US" sz="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441848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339923"/>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16:7b: “the Advocate”</a:t>
            </a:r>
          </a:p>
          <a:p>
            <a:r>
              <a:rPr lang="en-US" sz="3700" dirty="0">
                <a:latin typeface="Baskerville" panose="02020502070401020303" pitchFamily="18" charset="0"/>
                <a:ea typeface="Baskerville" panose="02020502070401020303" pitchFamily="18" charset="0"/>
              </a:rPr>
              <a:t>“Unless I go away, </a:t>
            </a:r>
            <a:r>
              <a:rPr lang="en-US" sz="3700" b="1" dirty="0">
                <a:latin typeface="Baskerville" panose="02020502070401020303" pitchFamily="18" charset="0"/>
                <a:ea typeface="Baskerville" panose="02020502070401020303" pitchFamily="18" charset="0"/>
              </a:rPr>
              <a:t>the Advocate </a:t>
            </a:r>
            <a:r>
              <a:rPr lang="en-US" sz="3700" dirty="0">
                <a:latin typeface="Baskerville" panose="02020502070401020303" pitchFamily="18" charset="0"/>
                <a:ea typeface="Baskerville" panose="02020502070401020303" pitchFamily="18" charset="0"/>
              </a:rPr>
              <a:t>will not come...”</a:t>
            </a:r>
          </a:p>
          <a:p>
            <a:pPr marL="571500" indent="-5715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Jn 14:16: “And I will ask the Father, and he will give you another </a:t>
            </a:r>
            <a:r>
              <a:rPr lang="en-US" sz="3200" b="1" dirty="0">
                <a:latin typeface="Baskerville" panose="02020502070401020303" pitchFamily="18" charset="0"/>
                <a:ea typeface="Baskerville" panose="02020502070401020303" pitchFamily="18" charset="0"/>
              </a:rPr>
              <a:t>advocate</a:t>
            </a:r>
            <a:r>
              <a:rPr lang="en-US" sz="3200" dirty="0">
                <a:latin typeface="Baskerville" panose="02020502070401020303" pitchFamily="18" charset="0"/>
                <a:ea typeface="Baskerville" panose="02020502070401020303" pitchFamily="18" charset="0"/>
              </a:rPr>
              <a:t> to help you and be with you forever.”</a:t>
            </a:r>
          </a:p>
          <a:p>
            <a:pPr marL="571500" indent="-5715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Jn 14:26: “</a:t>
            </a:r>
            <a:r>
              <a:rPr lang="en-US" sz="3200" b="1" dirty="0">
                <a:latin typeface="Baskerville" panose="02020502070401020303" pitchFamily="18" charset="0"/>
                <a:ea typeface="Baskerville" panose="02020502070401020303" pitchFamily="18" charset="0"/>
              </a:rPr>
              <a:t>the Advocate</a:t>
            </a:r>
            <a:r>
              <a:rPr lang="en-US" sz="3200" dirty="0">
                <a:latin typeface="Baskerville" panose="02020502070401020303" pitchFamily="18" charset="0"/>
                <a:ea typeface="Baskerville" panose="02020502070401020303" pitchFamily="18" charset="0"/>
              </a:rPr>
              <a:t>, the Holy Spirit, whom the Father will send in my name, will teach you all things and will remind you of everything I have said to you.”</a:t>
            </a:r>
          </a:p>
          <a:p>
            <a:pPr marL="571500" indent="-5715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Jn 15:26: “When </a:t>
            </a:r>
            <a:r>
              <a:rPr lang="en-US" sz="3200" b="1" dirty="0">
                <a:latin typeface="Baskerville" panose="02020502070401020303" pitchFamily="18" charset="0"/>
                <a:ea typeface="Baskerville" panose="02020502070401020303" pitchFamily="18" charset="0"/>
              </a:rPr>
              <a:t>the Advocate </a:t>
            </a:r>
            <a:r>
              <a:rPr lang="en-US" sz="3200" dirty="0">
                <a:latin typeface="Baskerville" panose="02020502070401020303" pitchFamily="18" charset="0"/>
                <a:ea typeface="Baskerville" panose="02020502070401020303" pitchFamily="18" charset="0"/>
              </a:rPr>
              <a:t>comes, whom I will send to you from the Father—the Spirit of truth who goes out from the Father—he will testify about me.”</a:t>
            </a:r>
          </a:p>
        </p:txBody>
      </p:sp>
    </p:spTree>
    <p:extLst>
      <p:ext uri="{BB962C8B-B14F-4D97-AF65-F5344CB8AC3E}">
        <p14:creationId xmlns:p14="http://schemas.microsoft.com/office/powerpoint/2010/main" val="721153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16:7b: “the Advocate”</a:t>
            </a:r>
          </a:p>
          <a:p>
            <a:pPr marL="571500" indent="-571500">
              <a:buFont typeface="Arial" panose="020B0604020202020204" pitchFamily="34" charset="0"/>
              <a:buChar char="•"/>
            </a:pPr>
            <a:r>
              <a:rPr lang="en-US" sz="4000" i="1" dirty="0" err="1">
                <a:latin typeface="Baskerville" panose="02020502070401020303" pitchFamily="18" charset="0"/>
                <a:ea typeface="Baskerville" panose="02020502070401020303" pitchFamily="18" charset="0"/>
              </a:rPr>
              <a:t>paraklētos</a:t>
            </a:r>
            <a:endParaRPr lang="en-US" sz="4000" i="1"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“paraclete”; counselor, comforter, helper, advocate, intercessor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legal advocate, a counselor who helps those in trouble with the law</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0367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16:8–11</a:t>
            </a:r>
          </a:p>
          <a:p>
            <a:r>
              <a:rPr lang="en-US" sz="4000" baseline="30000" dirty="0">
                <a:latin typeface="Baskerville" panose="02020502070401020303" pitchFamily="18" charset="0"/>
                <a:ea typeface="Baskerville" panose="02020502070401020303" pitchFamily="18" charset="0"/>
              </a:rPr>
              <a:t>8</a:t>
            </a:r>
            <a:r>
              <a:rPr lang="en-US" sz="4000" dirty="0">
                <a:latin typeface="Baskerville" panose="02020502070401020303" pitchFamily="18" charset="0"/>
                <a:ea typeface="Baskerville" panose="02020502070401020303" pitchFamily="18" charset="0"/>
              </a:rPr>
              <a:t> When he comes, he will prove the world to be in the wrong about sin and righteousness and judgment: </a:t>
            </a:r>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 about sin, because people do not believe in me; </a:t>
            </a:r>
            <a:r>
              <a:rPr lang="en-US" sz="4000" baseline="30000" dirty="0">
                <a:latin typeface="Baskerville" panose="02020502070401020303" pitchFamily="18" charset="0"/>
                <a:ea typeface="Baskerville" panose="02020502070401020303" pitchFamily="18" charset="0"/>
              </a:rPr>
              <a:t>10</a:t>
            </a:r>
            <a:r>
              <a:rPr lang="en-US" sz="4000" dirty="0">
                <a:latin typeface="Baskerville" panose="02020502070401020303" pitchFamily="18" charset="0"/>
                <a:ea typeface="Baskerville" panose="02020502070401020303" pitchFamily="18" charset="0"/>
              </a:rPr>
              <a:t> about righteousness, because I am going to the Father, where you can see me no longer; </a:t>
            </a:r>
            <a:r>
              <a:rPr lang="en-US" sz="4000" baseline="30000" dirty="0">
                <a:latin typeface="Baskerville" panose="02020502070401020303" pitchFamily="18" charset="0"/>
                <a:ea typeface="Baskerville" panose="02020502070401020303" pitchFamily="18" charset="0"/>
              </a:rPr>
              <a:t>11</a:t>
            </a:r>
            <a:r>
              <a:rPr lang="en-US" sz="4000" dirty="0">
                <a:latin typeface="Baskerville" panose="02020502070401020303" pitchFamily="18" charset="0"/>
                <a:ea typeface="Baskerville" panose="02020502070401020303" pitchFamily="18" charset="0"/>
              </a:rPr>
              <a:t> and about judgment, because the prince of this world now stands condemned.</a:t>
            </a:r>
          </a:p>
        </p:txBody>
      </p:sp>
    </p:spTree>
    <p:extLst>
      <p:ext uri="{BB962C8B-B14F-4D97-AF65-F5344CB8AC3E}">
        <p14:creationId xmlns:p14="http://schemas.microsoft.com/office/powerpoint/2010/main" val="388947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16:12–15</a:t>
            </a:r>
          </a:p>
          <a:p>
            <a:r>
              <a:rPr lang="en-US" sz="4000" baseline="30000" dirty="0">
                <a:latin typeface="Baskerville" panose="02020502070401020303" pitchFamily="18" charset="0"/>
                <a:ea typeface="Baskerville" panose="02020502070401020303" pitchFamily="18" charset="0"/>
              </a:rPr>
              <a:t>12</a:t>
            </a:r>
            <a:r>
              <a:rPr lang="en-US" sz="4000" dirty="0">
                <a:latin typeface="Baskerville" panose="02020502070401020303" pitchFamily="18" charset="0"/>
                <a:ea typeface="Baskerville" panose="02020502070401020303" pitchFamily="18" charset="0"/>
              </a:rPr>
              <a:t> “I have much more to say to you, more than you can now bear. </a:t>
            </a:r>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 But when he, the Spirit of truth, comes, he will guide you into all the truth. He will not speak on his own; he will speak only what he hears, and he will tell you what is yet to come. </a:t>
            </a:r>
            <a:r>
              <a:rPr lang="en-US" sz="4000" baseline="30000" dirty="0">
                <a:latin typeface="Baskerville" panose="02020502070401020303" pitchFamily="18" charset="0"/>
                <a:ea typeface="Baskerville" panose="02020502070401020303" pitchFamily="18" charset="0"/>
              </a:rPr>
              <a:t>14</a:t>
            </a:r>
            <a:r>
              <a:rPr lang="en-US" sz="4000" dirty="0">
                <a:latin typeface="Baskerville" panose="02020502070401020303" pitchFamily="18" charset="0"/>
                <a:ea typeface="Baskerville" panose="02020502070401020303" pitchFamily="18" charset="0"/>
              </a:rPr>
              <a:t> He will glorify me because it is from me that he will receive what he will make known to</a:t>
            </a:r>
          </a:p>
        </p:txBody>
      </p:sp>
    </p:spTree>
    <p:extLst>
      <p:ext uri="{BB962C8B-B14F-4D97-AF65-F5344CB8AC3E}">
        <p14:creationId xmlns:p14="http://schemas.microsoft.com/office/powerpoint/2010/main" val="412327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16:12–15, cont.</a:t>
            </a:r>
          </a:p>
          <a:p>
            <a:r>
              <a:rPr lang="en-US" sz="4000" dirty="0">
                <a:latin typeface="Baskerville" panose="02020502070401020303" pitchFamily="18" charset="0"/>
                <a:ea typeface="Baskerville" panose="02020502070401020303" pitchFamily="18" charset="0"/>
              </a:rPr>
              <a:t>you. </a:t>
            </a:r>
            <a:r>
              <a:rPr lang="en-US" sz="4000" baseline="30000" dirty="0">
                <a:latin typeface="Baskerville" panose="02020502070401020303" pitchFamily="18" charset="0"/>
                <a:ea typeface="Baskerville" panose="02020502070401020303" pitchFamily="18" charset="0"/>
              </a:rPr>
              <a:t>15</a:t>
            </a:r>
            <a:r>
              <a:rPr lang="en-US" sz="4000" dirty="0">
                <a:latin typeface="Baskerville" panose="02020502070401020303" pitchFamily="18" charset="0"/>
                <a:ea typeface="Baskerville" panose="02020502070401020303" pitchFamily="18" charset="0"/>
              </a:rPr>
              <a:t> All that belongs to the Father is mine. That is why I said the Spirit will receive from me what he will make known to you.”</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044185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20:21</a:t>
            </a:r>
          </a:p>
          <a:p>
            <a:r>
              <a:rPr lang="en-US" sz="4000" dirty="0">
                <a:latin typeface="Baskerville" panose="02020502070401020303" pitchFamily="18" charset="0"/>
                <a:ea typeface="Baskerville" panose="02020502070401020303" pitchFamily="18" charset="0"/>
              </a:rPr>
              <a:t>“Peace be with you! As the Father has sent me, I am sending you.”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54958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endParaRPr lang="en-US" sz="4800" i="1"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 meeting Feb. 21/22</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Week after next: Small groups only</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PM: Courtyard unavailable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Passages:</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 John 3:11-24</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 John 4</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 John 5:1-12</a:t>
            </a:r>
          </a:p>
        </p:txBody>
      </p:sp>
    </p:spTree>
    <p:extLst>
      <p:ext uri="{BB962C8B-B14F-4D97-AF65-F5344CB8AC3E}">
        <p14:creationId xmlns:p14="http://schemas.microsoft.com/office/powerpoint/2010/main" val="4213144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89761"/>
            <a:ext cx="10428790" cy="5632311"/>
          </a:xfrm>
          <a:prstGeom prst="rect">
            <a:avLst/>
          </a:prstGeom>
          <a:solidFill>
            <a:schemeClr val="bg1">
              <a:lumMod val="95000"/>
            </a:schemeClr>
          </a:solidFill>
        </p:spPr>
        <p:txBody>
          <a:bodyPr wrap="square" rtlCol="0">
            <a:spAutoFit/>
          </a:bodyPr>
          <a:lstStyle/>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pPr algn="ctr"/>
            <a:endParaRPr lang="en-US" sz="4000" b="1"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February 14</a:t>
            </a:r>
            <a:r>
              <a:rPr lang="en-US" sz="4000" b="1" baseline="30000" dirty="0">
                <a:latin typeface="Baskerville" panose="02020502070401020303" pitchFamily="18" charset="0"/>
                <a:ea typeface="Baskerville" panose="02020502070401020303" pitchFamily="18" charset="0"/>
              </a:rPr>
              <a:t>th</a:t>
            </a:r>
            <a:r>
              <a:rPr lang="en-US" sz="4000" b="1" dirty="0">
                <a:latin typeface="Baskerville" panose="02020502070401020303" pitchFamily="18" charset="0"/>
                <a:ea typeface="Baskerville" panose="02020502070401020303" pitchFamily="18" charset="0"/>
              </a:rPr>
              <a:t>/15</a:t>
            </a:r>
            <a:r>
              <a:rPr lang="en-US" sz="4000" b="1" baseline="30000" dirty="0">
                <a:latin typeface="Baskerville" panose="02020502070401020303" pitchFamily="18" charset="0"/>
                <a:ea typeface="Baskerville" panose="02020502070401020303" pitchFamily="18" charset="0"/>
              </a:rPr>
              <a:t>th</a:t>
            </a:r>
            <a:endParaRPr lang="en-US" sz="4000" b="1"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Week 17:</a:t>
            </a:r>
          </a:p>
          <a:p>
            <a:pPr algn="ctr"/>
            <a:r>
              <a:rPr lang="en-US" sz="4000" b="1" dirty="0">
                <a:latin typeface="Baskerville" panose="02020502070401020303" pitchFamily="18" charset="0"/>
                <a:ea typeface="Baskerville" panose="02020502070401020303" pitchFamily="18" charset="0"/>
              </a:rPr>
              <a:t>The Spirit in the Gospel of John III</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58228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Announcements/Reminders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 meeting next week (Feb. 21/22)</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Small groups only the following week (Feb. 28/Mar. 1)</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PM: No Courtyard</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Ash Wednesday, Feb. </a:t>
            </a:r>
            <a:r>
              <a:rPr lang="en-US" sz="4000">
                <a:latin typeface="Baskerville" panose="02020502070401020303" pitchFamily="18" charset="0"/>
                <a:ea typeface="Baskerville" panose="02020502070401020303" pitchFamily="18" charset="0"/>
              </a:rPr>
              <a:t>26, </a:t>
            </a:r>
            <a:r>
              <a:rPr lang="en-US" sz="4000" dirty="0">
                <a:latin typeface="Baskerville" panose="02020502070401020303" pitchFamily="18" charset="0"/>
                <a:ea typeface="Baskerville" panose="02020502070401020303" pitchFamily="18" charset="0"/>
              </a:rPr>
              <a:t>7pm, in person or livestream</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74611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Spirit in the Gospel of John III</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Day 1: John 15</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Day 2: John 16:1-15</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Day 3: John 20:19-30</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Day 4: Pray with John 15:1-8</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08978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16:1–15: Context</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Jesus’s “Farewell Discourse” (John 13:31–16:33)</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a:t>
            </a:r>
            <a:r>
              <a:rPr lang="en-US" sz="4000" dirty="0" err="1">
                <a:latin typeface="Baskerville" panose="02020502070401020303" pitchFamily="18" charset="0"/>
                <a:ea typeface="Baskerville" panose="02020502070401020303" pitchFamily="18" charset="0"/>
              </a:rPr>
              <a:t>chh</a:t>
            </a:r>
            <a:r>
              <a:rPr lang="en-US" sz="4000" dirty="0">
                <a:latin typeface="Baskerville" panose="02020502070401020303" pitchFamily="18" charset="0"/>
                <a:ea typeface="Baskerville" panose="02020502070401020303" pitchFamily="18" charset="0"/>
              </a:rPr>
              <a:t>. 13–17 explain the meaning of events that take place in </a:t>
            </a:r>
            <a:r>
              <a:rPr lang="en-US" sz="4000" dirty="0" err="1">
                <a:latin typeface="Baskerville" panose="02020502070401020303" pitchFamily="18" charset="0"/>
                <a:ea typeface="Baskerville" panose="02020502070401020303" pitchFamily="18" charset="0"/>
              </a:rPr>
              <a:t>chh</a:t>
            </a:r>
            <a:r>
              <a:rPr lang="en-US" sz="4000" dirty="0">
                <a:latin typeface="Baskerville" panose="02020502070401020303" pitchFamily="18" charset="0"/>
                <a:ea typeface="Baskerville" panose="02020502070401020303" pitchFamily="18" charset="0"/>
              </a:rPr>
              <a:t>. 18–20</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13: the Passover meal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13:4b-5: Jesus “got up from the meal, took off his outer clothing, and wrapped a towel around his waist. After that, he poured water</a:t>
            </a:r>
          </a:p>
        </p:txBody>
      </p:sp>
    </p:spTree>
    <p:extLst>
      <p:ext uri="{BB962C8B-B14F-4D97-AF65-F5344CB8AC3E}">
        <p14:creationId xmlns:p14="http://schemas.microsoft.com/office/powerpoint/2010/main" val="1431684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16:1–15: Context (cont.)</a:t>
            </a:r>
            <a:endParaRPr lang="en-US" sz="4800" i="1"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	into a basin and began to wash his disciples’ 	feet, drying them with the towel that was 	wrapped around him.”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Rest of John 13: a new example—to wash one another’s feet; Jesus predicts his betrayal; Judas leaves; a new command—love one another; Jesus predicts Peter’s denial</a:t>
            </a:r>
          </a:p>
        </p:txBody>
      </p:sp>
    </p:spTree>
    <p:extLst>
      <p:ext uri="{BB962C8B-B14F-4D97-AF65-F5344CB8AC3E}">
        <p14:creationId xmlns:p14="http://schemas.microsoft.com/office/powerpoint/2010/main" val="1785771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Farewell Discourse: John 13–16</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Jn 13:31: “Now the Son of Man is glorified...”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Jn 14 (Day 3 last week):</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v. 1: “Do not let your hearts be troubled” </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v. 6: “I am the way and the truth and the life” </a:t>
            </a:r>
          </a:p>
          <a:p>
            <a:pPr marL="1028700" lvl="1"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v. 15: “I will ask the Father, and he will give you another advocate to help you and be with you forever—the Spirit of truth.”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Jn 15 (Day 1 this week): “I am the vine…”</a:t>
            </a:r>
          </a:p>
        </p:txBody>
      </p:sp>
    </p:spTree>
    <p:extLst>
      <p:ext uri="{BB962C8B-B14F-4D97-AF65-F5344CB8AC3E}">
        <p14:creationId xmlns:p14="http://schemas.microsoft.com/office/powerpoint/2010/main" val="2446538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03214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16:1–4a</a:t>
            </a:r>
          </a:p>
          <a:p>
            <a:r>
              <a:rPr lang="en-US" sz="3700" baseline="30000" dirty="0">
                <a:latin typeface="Baskerville" panose="02020502070401020303" pitchFamily="18" charset="0"/>
                <a:ea typeface="Baskerville" panose="02020502070401020303" pitchFamily="18" charset="0"/>
              </a:rPr>
              <a:t>1</a:t>
            </a:r>
            <a:r>
              <a:rPr lang="en-US" sz="3700" dirty="0">
                <a:latin typeface="Baskerville" panose="02020502070401020303" pitchFamily="18" charset="0"/>
                <a:ea typeface="Baskerville" panose="02020502070401020303" pitchFamily="18" charset="0"/>
              </a:rPr>
              <a:t> All this I have told you so that you will not fall away. </a:t>
            </a:r>
            <a:r>
              <a:rPr lang="en-US" sz="3700" baseline="30000" dirty="0">
                <a:latin typeface="Baskerville" panose="02020502070401020303" pitchFamily="18" charset="0"/>
                <a:ea typeface="Baskerville" panose="02020502070401020303" pitchFamily="18" charset="0"/>
              </a:rPr>
              <a:t>2</a:t>
            </a:r>
            <a:r>
              <a:rPr lang="en-US" sz="3700" dirty="0">
                <a:latin typeface="Baskerville" panose="02020502070401020303" pitchFamily="18" charset="0"/>
                <a:ea typeface="Baskerville" panose="02020502070401020303" pitchFamily="18" charset="0"/>
              </a:rPr>
              <a:t> They will put you out of the synagogue; in fact, the time is coming when anyone who kills you will think they are offering a service to God. </a:t>
            </a:r>
            <a:r>
              <a:rPr lang="en-US" sz="3700" baseline="30000" dirty="0">
                <a:latin typeface="Baskerville" panose="02020502070401020303" pitchFamily="18" charset="0"/>
                <a:ea typeface="Baskerville" panose="02020502070401020303" pitchFamily="18" charset="0"/>
              </a:rPr>
              <a:t>3</a:t>
            </a:r>
            <a:r>
              <a:rPr lang="en-US" sz="3700" dirty="0">
                <a:latin typeface="Baskerville" panose="02020502070401020303" pitchFamily="18" charset="0"/>
                <a:ea typeface="Baskerville" panose="02020502070401020303" pitchFamily="18" charset="0"/>
              </a:rPr>
              <a:t> They will do such things because they have not known the Father or me. </a:t>
            </a:r>
            <a:r>
              <a:rPr lang="en-US" sz="3700" baseline="30000" dirty="0">
                <a:latin typeface="Baskerville" panose="02020502070401020303" pitchFamily="18" charset="0"/>
                <a:ea typeface="Baskerville" panose="02020502070401020303" pitchFamily="18" charset="0"/>
              </a:rPr>
              <a:t>4</a:t>
            </a:r>
            <a:r>
              <a:rPr lang="en-US" sz="3700" dirty="0">
                <a:latin typeface="Baskerville" panose="02020502070401020303" pitchFamily="18" charset="0"/>
                <a:ea typeface="Baskerville" panose="02020502070401020303" pitchFamily="18" charset="0"/>
              </a:rPr>
              <a:t> I have told you this, so that when their time comes you will remember that I warned you about them.</a:t>
            </a:r>
          </a:p>
          <a:p>
            <a:endParaRPr lang="en-US" sz="1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162819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87825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16:4b–7a</a:t>
            </a:r>
          </a:p>
          <a:p>
            <a:r>
              <a:rPr lang="en-US" sz="3700" dirty="0">
                <a:latin typeface="Baskerville" panose="02020502070401020303" pitchFamily="18" charset="0"/>
                <a:ea typeface="Baskerville" panose="02020502070401020303" pitchFamily="18" charset="0"/>
              </a:rPr>
              <a:t>I did not tell you this from the beginning because I was with you, </a:t>
            </a:r>
            <a:r>
              <a:rPr lang="en-US" sz="3700" baseline="30000" dirty="0">
                <a:latin typeface="Baskerville" panose="02020502070401020303" pitchFamily="18" charset="0"/>
                <a:ea typeface="Baskerville" panose="02020502070401020303" pitchFamily="18" charset="0"/>
              </a:rPr>
              <a:t>5</a:t>
            </a:r>
            <a:r>
              <a:rPr lang="en-US" sz="3700" dirty="0">
                <a:latin typeface="Baskerville" panose="02020502070401020303" pitchFamily="18" charset="0"/>
                <a:ea typeface="Baskerville" panose="02020502070401020303" pitchFamily="18" charset="0"/>
              </a:rPr>
              <a:t> but now I am going to him who sent me. None of you asks me, ‘Where are you going?’ </a:t>
            </a:r>
            <a:r>
              <a:rPr lang="en-US" sz="3700" baseline="30000" dirty="0">
                <a:latin typeface="Baskerville" panose="02020502070401020303" pitchFamily="18" charset="0"/>
                <a:ea typeface="Baskerville" panose="02020502070401020303" pitchFamily="18" charset="0"/>
              </a:rPr>
              <a:t>6</a:t>
            </a:r>
            <a:r>
              <a:rPr lang="en-US" sz="3700" dirty="0">
                <a:latin typeface="Baskerville" panose="02020502070401020303" pitchFamily="18" charset="0"/>
                <a:ea typeface="Baskerville" panose="02020502070401020303" pitchFamily="18" charset="0"/>
              </a:rPr>
              <a:t> Rather, you are filled with grief because I have said these things. </a:t>
            </a:r>
            <a:r>
              <a:rPr lang="en-US" sz="3700" baseline="30000" dirty="0">
                <a:latin typeface="Baskerville" panose="02020502070401020303" pitchFamily="18" charset="0"/>
                <a:ea typeface="Baskerville" panose="02020502070401020303" pitchFamily="18" charset="0"/>
              </a:rPr>
              <a:t>7</a:t>
            </a:r>
            <a:r>
              <a:rPr lang="en-US" sz="3700" dirty="0">
                <a:latin typeface="Baskerville" panose="02020502070401020303" pitchFamily="18" charset="0"/>
                <a:ea typeface="Baskerville" panose="02020502070401020303" pitchFamily="18" charset="0"/>
              </a:rPr>
              <a:t> But very truly I tell you, it is for your good that I am going away. </a:t>
            </a:r>
          </a:p>
          <a:p>
            <a:endParaRPr lang="en-US" sz="2800" dirty="0">
              <a:latin typeface="Baskerville" panose="02020502070401020303" pitchFamily="18" charset="0"/>
              <a:ea typeface="Baskerville" panose="02020502070401020303" pitchFamily="18" charset="0"/>
            </a:endParaRPr>
          </a:p>
          <a:p>
            <a:endParaRPr lang="en-US" sz="9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54981382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51353</TotalTime>
  <Words>1092</Words>
  <Application>Microsoft Macintosh PowerPoint</Application>
  <PresentationFormat>Widescreen</PresentationFormat>
  <Paragraphs>73</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9</cp:revision>
  <dcterms:created xsi:type="dcterms:W3CDTF">2021-09-27T18:30:23Z</dcterms:created>
  <dcterms:modified xsi:type="dcterms:W3CDTF">2023-02-14T16:00:21Z</dcterms:modified>
</cp:coreProperties>
</file>