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289" r:id="rId3"/>
    <p:sldId id="329" r:id="rId4"/>
    <p:sldId id="325" r:id="rId5"/>
    <p:sldId id="330" r:id="rId6"/>
    <p:sldId id="333" r:id="rId7"/>
    <p:sldId id="327" r:id="rId8"/>
    <p:sldId id="328" r:id="rId9"/>
    <p:sldId id="332" r:id="rId10"/>
    <p:sldId id="331" r:id="rId11"/>
    <p:sldId id="334" r:id="rId12"/>
    <p:sldId id="285" r:id="rId13"/>
    <p:sldId id="28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CDDF8E-5E27-2244-B2CE-5C0B8418BB95}" v="6" dt="2023-01-10T04:29:48.7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55"/>
    <p:restoredTop sz="95781"/>
  </p:normalViewPr>
  <p:slideViewPr>
    <p:cSldViewPr snapToGrid="0" snapToObjects="1">
      <p:cViewPr>
        <p:scale>
          <a:sx n="101" d="100"/>
          <a:sy n="101" d="100"/>
        </p:scale>
        <p:origin x="20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1/7/23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1/7/23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1/7/23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1/7/23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www.grace.org/epic" TargetMode="External"/><Relationship Id="rId4" Type="http://schemas.openxmlformats.org/officeDocument/2006/relationships/hyperlink" Target="http://www.grace.org/groups"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“Baptize”</a:t>
            </a:r>
          </a:p>
          <a:p>
            <a:pPr marL="285750" indent="-285750">
              <a:buFont typeface="Arial" panose="020B0604020202020204" pitchFamily="34" charset="0"/>
              <a:buChar char="•"/>
            </a:pPr>
            <a:r>
              <a:rPr lang="en-US" sz="4000" i="1" dirty="0" err="1">
                <a:latin typeface="Baskerville" panose="02020502070401020303" pitchFamily="18" charset="0"/>
                <a:ea typeface="Baskerville" panose="02020502070401020303" pitchFamily="18" charset="0"/>
              </a:rPr>
              <a:t>bapto</a:t>
            </a:r>
            <a:r>
              <a:rPr lang="en-US" sz="4000" dirty="0">
                <a:latin typeface="Baskerville" panose="02020502070401020303" pitchFamily="18" charset="0"/>
                <a:ea typeface="Baskerville" panose="02020502070401020303" pitchFamily="18" charset="0"/>
              </a:rPr>
              <a:t>: to dip, to immerse, to dye </a:t>
            </a:r>
          </a:p>
          <a:p>
            <a:pPr marL="285750" indent="-285750">
              <a:buFont typeface="Arial" panose="020B0604020202020204" pitchFamily="34" charset="0"/>
              <a:buChar char="•"/>
            </a:pPr>
            <a:r>
              <a:rPr lang="en-US" sz="4000" b="0" i="1" dirty="0" err="1">
                <a:solidFill>
                  <a:srgbClr val="000000"/>
                </a:solidFill>
                <a:effectLst/>
                <a:latin typeface="Baskerville" panose="02020502070401020303" pitchFamily="18" charset="0"/>
                <a:ea typeface="Baskerville" panose="02020502070401020303" pitchFamily="18" charset="0"/>
              </a:rPr>
              <a:t>baptizō</a:t>
            </a:r>
            <a:r>
              <a:rPr lang="en-US" sz="4000" b="0" i="1" dirty="0">
                <a:solidFill>
                  <a:srgbClr val="000000"/>
                </a:solidFill>
                <a:effectLst/>
                <a:latin typeface="Baskerville" panose="02020502070401020303" pitchFamily="18" charset="0"/>
                <a:ea typeface="Baskerville" panose="02020502070401020303" pitchFamily="18" charset="0"/>
              </a:rPr>
              <a:t>: </a:t>
            </a:r>
            <a:r>
              <a:rPr lang="en-US" sz="4000" dirty="0">
                <a:latin typeface="Baskerville" panose="02020502070401020303" pitchFamily="18" charset="0"/>
                <a:ea typeface="Baskerville" panose="02020502070401020303" pitchFamily="18" charset="0"/>
              </a:rPr>
              <a:t>to go under, to sink, to drown</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 Kings 5:10: “Go, wash yourself seven times in the Jordan, and your flesh will be restored and you will be cleansed.”</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Mk 1:4: “a baptism of repentance for the forgiveness of sins”</a:t>
            </a:r>
          </a:p>
        </p:txBody>
      </p:sp>
    </p:spTree>
    <p:extLst>
      <p:ext uri="{BB962C8B-B14F-4D97-AF65-F5344CB8AC3E}">
        <p14:creationId xmlns:p14="http://schemas.microsoft.com/office/powerpoint/2010/main" val="1096854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Mark 1:10-11</a:t>
            </a:r>
            <a:endParaRPr lang="en-US" sz="4800" i="1"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“Just as Jesus was coming up out of the water, he saw heaven being torn open and the Spirit descending on him like a dove. And a voice came from heaven: ‘You are my Son, whom I love; with you I am well pleased.’”</a:t>
            </a:r>
          </a:p>
          <a:p>
            <a:pPr marL="285750" indent="-285750">
              <a:buFont typeface="Arial" panose="020B0604020202020204" pitchFamily="34" charset="0"/>
              <a:buChar char="•"/>
            </a:pPr>
            <a:r>
              <a:rPr lang="en-US" sz="4000" i="1" dirty="0">
                <a:latin typeface="Baskerville" panose="02020502070401020303" pitchFamily="18" charset="0"/>
                <a:ea typeface="Baskerville" panose="02020502070401020303" pitchFamily="18" charset="0"/>
              </a:rPr>
              <a:t>Is. 64:1: “Oh, that you would rend the heavens and come down, that the mountains would tremble before you!”</a:t>
            </a:r>
          </a:p>
        </p:txBody>
      </p:sp>
    </p:spTree>
    <p:extLst>
      <p:ext uri="{BB962C8B-B14F-4D97-AF65-F5344CB8AC3E}">
        <p14:creationId xmlns:p14="http://schemas.microsoft.com/office/powerpoint/2010/main" val="212647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endParaRPr lang="en-US" sz="1400"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small groups only</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Spirit in Jesus’s Ministry and Teaching I:</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Mark 13:1-11</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Luke 11:1-13</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Luke 12:1-12 </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32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230053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4474413" y="2921168"/>
            <a:ext cx="3243173" cy="1015663"/>
          </a:xfrm>
          <a:prstGeom prst="rect">
            <a:avLst/>
          </a:prstGeom>
          <a:solidFill>
            <a:schemeClr val="bg1"/>
          </a:solidFill>
        </p:spPr>
        <p:txBody>
          <a:bodyPr wrap="square" rtlCol="0">
            <a:spAutoFit/>
          </a:bodyPr>
          <a:lstStyle/>
          <a:p>
            <a:pPr algn="ctr"/>
            <a:r>
              <a:rPr lang="en-US" sz="6000" dirty="0">
                <a:latin typeface="Beloved Sans" panose="02000505000000020004" pitchFamily="2" charset="77"/>
              </a:rPr>
              <a:t>Prayer</a:t>
            </a:r>
            <a:endParaRPr lang="en-US" sz="6000" dirty="0"/>
          </a:p>
        </p:txBody>
      </p:sp>
    </p:spTree>
    <p:extLst>
      <p:ext uri="{BB962C8B-B14F-4D97-AF65-F5344CB8AC3E}">
        <p14:creationId xmlns:p14="http://schemas.microsoft.com/office/powerpoint/2010/main" val="363678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Welcome new members!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Slides and recordings available at </a:t>
            </a:r>
            <a:r>
              <a:rPr lang="en-US" sz="4000" dirty="0" err="1">
                <a:latin typeface="Baskerville" panose="02020502070401020303" pitchFamily="18" charset="0"/>
                <a:ea typeface="Baskerville" panose="02020502070401020303" pitchFamily="18" charset="0"/>
              </a:rPr>
              <a:t>www.grace.org</a:t>
            </a:r>
            <a:r>
              <a:rPr lang="en-US" sz="4000" dirty="0">
                <a:latin typeface="Baskerville" panose="02020502070401020303" pitchFamily="18" charset="0"/>
                <a:ea typeface="Baskerville" panose="02020502070401020303" pitchFamily="18" charset="0"/>
              </a:rPr>
              <a:t>/</a:t>
            </a:r>
            <a:r>
              <a:rPr lang="en-US" sz="4000" dirty="0" err="1">
                <a:latin typeface="Baskerville" panose="02020502070401020303" pitchFamily="18" charset="0"/>
                <a:ea typeface="Baskerville" panose="02020502070401020303" pitchFamily="18" charset="0"/>
              </a:rPr>
              <a:t>lexwomensgroups</a:t>
            </a:r>
            <a:r>
              <a:rPr lang="en-US" sz="4000" dirty="0">
                <a:latin typeface="Baskerville" panose="02020502070401020303" pitchFamily="18" charset="0"/>
                <a:ea typeface="Baskerville" panose="02020502070401020303" pitchFamily="18" charset="0"/>
              </a:rPr>
              <a:t>/</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Thank you to those who brought food to the Food Bank!</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Jan. 24</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Celebrating Lunar New Year</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772170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Lexington Martin Luther King Day of Service</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Monday, Jan. 16</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9am</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Marriage Course</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Starts Jan. 19</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on Zoom</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Details at </a:t>
            </a:r>
            <a:r>
              <a:rPr lang="en-US" sz="4000" dirty="0">
                <a:latin typeface="Baskerville" panose="02020502070401020303" pitchFamily="18" charset="0"/>
                <a:ea typeface="Baskerville" panose="02020502070401020303" pitchFamily="18" charset="0"/>
                <a:hlinkClick r:id="rId4"/>
              </a:rPr>
              <a:t>www.grace.org/groups</a:t>
            </a:r>
            <a:r>
              <a:rPr lang="en-US" sz="40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EPIC’s Coats for Kids drive (through 1/31)</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hlinkClick r:id="rId5"/>
              </a:rPr>
              <a:t>www.grace.org/epic</a:t>
            </a:r>
            <a:r>
              <a:rPr lang="en-US" sz="4000" dirty="0">
                <a:latin typeface="Baskerville" panose="02020502070401020303" pitchFamily="18" charset="0"/>
                <a:ea typeface="Baskerville" panose="02020502070401020303" pitchFamily="18" charset="0"/>
              </a:rPr>
              <a:t> for details</a:t>
            </a:r>
          </a:p>
        </p:txBody>
      </p:sp>
    </p:spTree>
    <p:extLst>
      <p:ext uri="{BB962C8B-B14F-4D97-AF65-F5344CB8AC3E}">
        <p14:creationId xmlns:p14="http://schemas.microsoft.com/office/powerpoint/2010/main" val="2746113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89761"/>
            <a:ext cx="10428790" cy="56784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Study Outline</a:t>
            </a:r>
          </a:p>
          <a:p>
            <a:r>
              <a:rPr lang="en-US" sz="3500" dirty="0">
                <a:latin typeface="Baskerville" panose="02020502070401020303" pitchFamily="18" charset="0"/>
                <a:ea typeface="Baskerville" panose="02020502070401020303" pitchFamily="18" charset="0"/>
              </a:rPr>
              <a:t>Part 1:	The Spirit in the Old Testament</a:t>
            </a:r>
          </a:p>
          <a:p>
            <a:r>
              <a:rPr lang="en-US" sz="3500" dirty="0">
                <a:latin typeface="Baskerville" panose="02020502070401020303" pitchFamily="18" charset="0"/>
                <a:ea typeface="Baskerville" panose="02020502070401020303" pitchFamily="18" charset="0"/>
              </a:rPr>
              <a:t>Part 2:	The Spirit in the Synoptic Gospels</a:t>
            </a:r>
          </a:p>
          <a:p>
            <a:r>
              <a:rPr lang="en-US" sz="3500" dirty="0">
                <a:latin typeface="Baskerville" panose="02020502070401020303" pitchFamily="18" charset="0"/>
                <a:ea typeface="Baskerville" panose="02020502070401020303" pitchFamily="18" charset="0"/>
              </a:rPr>
              <a:t>Part 3:	The Spirit in the Gospel of John and Epistles of 				John</a:t>
            </a:r>
          </a:p>
          <a:p>
            <a:r>
              <a:rPr lang="en-US" sz="3500" dirty="0">
                <a:latin typeface="Baskerville" panose="02020502070401020303" pitchFamily="18" charset="0"/>
                <a:ea typeface="Baskerville" panose="02020502070401020303" pitchFamily="18" charset="0"/>
              </a:rPr>
              <a:t>Part 4:	Pentecost and the Spirit in the Acts of the 						Apostles</a:t>
            </a:r>
          </a:p>
          <a:p>
            <a:r>
              <a:rPr lang="en-US" sz="3500" dirty="0">
                <a:latin typeface="Baskerville" panose="02020502070401020303" pitchFamily="18" charset="0"/>
                <a:ea typeface="Baskerville" panose="02020502070401020303" pitchFamily="18" charset="0"/>
              </a:rPr>
              <a:t>Part 5:	The Spirit in the Letters of Paul</a:t>
            </a:r>
          </a:p>
          <a:p>
            <a:r>
              <a:rPr lang="en-US" sz="3500" dirty="0">
                <a:latin typeface="Baskerville" panose="02020502070401020303" pitchFamily="18" charset="0"/>
                <a:ea typeface="Baskerville" panose="02020502070401020303" pitchFamily="18" charset="0"/>
              </a:rPr>
              <a:t>Part 6:	The Spirit in the Pastoral Epistles, Hebrews, &amp; 				Revelation</a:t>
            </a:r>
          </a:p>
        </p:txBody>
      </p:sp>
    </p:spTree>
    <p:extLst>
      <p:ext uri="{BB962C8B-B14F-4D97-AF65-F5344CB8AC3E}">
        <p14:creationId xmlns:p14="http://schemas.microsoft.com/office/powerpoint/2010/main" val="558228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Study Goals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 deeper, more nuanced appreciation the Spirit’s work</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growth in the practice of listening to the Spirit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growth in sensitivity to the movements of the Spirit: manifesting the fruit of the Spirit, expressing the gifts of the Spirit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personal transformation</a:t>
            </a:r>
          </a:p>
        </p:txBody>
      </p:sp>
    </p:spTree>
    <p:extLst>
      <p:ext uri="{BB962C8B-B14F-4D97-AF65-F5344CB8AC3E}">
        <p14:creationId xmlns:p14="http://schemas.microsoft.com/office/powerpoint/2010/main" val="2908908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4014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Old Testament Reminders</a:t>
            </a:r>
          </a:p>
          <a:p>
            <a:pPr marL="571500" indent="-571500">
              <a:buFont typeface="Arial" panose="020B0604020202020204" pitchFamily="34" charset="0"/>
              <a:buChar char="•"/>
            </a:pPr>
            <a:r>
              <a:rPr lang="en-US" sz="3300" dirty="0">
                <a:latin typeface="Baskerville" panose="02020502070401020303" pitchFamily="18" charset="0"/>
                <a:ea typeface="Baskerville" panose="02020502070401020303" pitchFamily="18" charset="0"/>
              </a:rPr>
              <a:t>Gen. 1:2: “the Spirit of God was hovering over the waters”</a:t>
            </a:r>
          </a:p>
          <a:p>
            <a:pPr marL="571500" indent="-571500">
              <a:buFont typeface="Arial" panose="020B0604020202020204" pitchFamily="34" charset="0"/>
              <a:buChar char="•"/>
            </a:pPr>
            <a:r>
              <a:rPr lang="en-US" sz="3300" dirty="0">
                <a:latin typeface="Baskerville" panose="02020502070401020303" pitchFamily="18" charset="0"/>
                <a:ea typeface="Baskerville" panose="02020502070401020303" pitchFamily="18" charset="0"/>
              </a:rPr>
              <a:t>Ex. 31:3: “I have filled him with the Spirit of God, with wisdom, with understanding, … with all kinds of skills.”</a:t>
            </a:r>
          </a:p>
          <a:p>
            <a:pPr marL="571500" indent="-571500">
              <a:buFont typeface="Arial" panose="020B0604020202020204" pitchFamily="34" charset="0"/>
              <a:buChar char="•"/>
            </a:pPr>
            <a:r>
              <a:rPr lang="en-US" sz="3300" dirty="0">
                <a:latin typeface="Baskerville" panose="02020502070401020303" pitchFamily="18" charset="0"/>
                <a:ea typeface="Baskerville" panose="02020502070401020303" pitchFamily="18" charset="0"/>
              </a:rPr>
              <a:t>Num. 11:17: “I will take some of the power of the Spirit that is on you and put it on them.”</a:t>
            </a:r>
          </a:p>
          <a:p>
            <a:pPr marL="571500" indent="-571500">
              <a:buFont typeface="Arial" panose="020B0604020202020204" pitchFamily="34" charset="0"/>
              <a:buChar char="•"/>
            </a:pPr>
            <a:r>
              <a:rPr lang="en-US" sz="3300" dirty="0">
                <a:latin typeface="Baskerville" panose="02020502070401020303" pitchFamily="18" charset="0"/>
                <a:ea typeface="Baskerville" panose="02020502070401020303" pitchFamily="18" charset="0"/>
              </a:rPr>
              <a:t>Ps. 139:7: “Where can I go from your Spirit? Where can I flee from your presence?” </a:t>
            </a:r>
          </a:p>
          <a:p>
            <a:pPr marL="571500" indent="-571500">
              <a:buFont typeface="Arial" panose="020B0604020202020204" pitchFamily="34" charset="0"/>
              <a:buChar char="•"/>
            </a:pPr>
            <a:r>
              <a:rPr lang="en-US" sz="3300" dirty="0">
                <a:latin typeface="Baskerville" panose="02020502070401020303" pitchFamily="18" charset="0"/>
                <a:ea typeface="Baskerville" panose="02020502070401020303" pitchFamily="18" charset="0"/>
              </a:rPr>
              <a:t>Is. 11:2: “…The Spirit of the Lord will rest on him.”</a:t>
            </a:r>
          </a:p>
        </p:txBody>
      </p:sp>
    </p:spTree>
    <p:extLst>
      <p:ext uri="{BB962C8B-B14F-4D97-AF65-F5344CB8AC3E}">
        <p14:creationId xmlns:p14="http://schemas.microsoft.com/office/powerpoint/2010/main" val="3361915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Spirit in the Synoptic Gospels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Matthew, Mark, and Luke: “seen together”   (</a:t>
            </a:r>
            <a:r>
              <a:rPr lang="en-US" sz="4000" i="1" dirty="0">
                <a:latin typeface="Baskerville" panose="02020502070401020303" pitchFamily="18" charset="0"/>
                <a:ea typeface="Baskerville" panose="02020502070401020303" pitchFamily="18" charset="0"/>
              </a:rPr>
              <a:t>syn-optic</a:t>
            </a:r>
            <a:r>
              <a:rPr lang="en-US" sz="40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Spirit in the Incarnation</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Spirit in the Early Ministry of Jesus: John the Baptist; Jesus’s baptism, temptation, inaugural sermon</a:t>
            </a:r>
            <a:endParaRPr lang="en-US" sz="4000" i="1"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8937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John the Baptist</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Is. 40:3: “A voice of one calling: ‘In the wilderness prepare the way for the Lord; make straight in the desert a highway for our God.’”</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4545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John the Baptist</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Mal. 4:5-6: “I will send the prophet Elijah to you before that great and dreadful day of the Lord comes. He will turn the hearts of the parents to their children, and the hearts of the children to their parents…”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2 Kings 1:8: “He had a garment of hair and had a leather belt around his waist.”</a:t>
            </a:r>
          </a:p>
        </p:txBody>
      </p:sp>
    </p:spTree>
    <p:extLst>
      <p:ext uri="{BB962C8B-B14F-4D97-AF65-F5344CB8AC3E}">
        <p14:creationId xmlns:p14="http://schemas.microsoft.com/office/powerpoint/2010/main" val="82361510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30045</TotalTime>
  <Words>656</Words>
  <Application>Microsoft Macintosh PowerPoint</Application>
  <PresentationFormat>Widescreen</PresentationFormat>
  <Paragraphs>57</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9</cp:revision>
  <dcterms:created xsi:type="dcterms:W3CDTF">2021-09-27T18:30:23Z</dcterms:created>
  <dcterms:modified xsi:type="dcterms:W3CDTF">2023-01-10T05:25:17Z</dcterms:modified>
</cp:coreProperties>
</file>