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25" r:id="rId3"/>
    <p:sldId id="329" r:id="rId4"/>
    <p:sldId id="343" r:id="rId5"/>
    <p:sldId id="345" r:id="rId6"/>
    <p:sldId id="351" r:id="rId7"/>
    <p:sldId id="352" r:id="rId8"/>
    <p:sldId id="353" r:id="rId9"/>
    <p:sldId id="342" r:id="rId10"/>
    <p:sldId id="346" r:id="rId11"/>
    <p:sldId id="288" r:id="rId12"/>
    <p:sldId id="35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03670A-1ED6-8D41-BFD9-638783543107}" v="4" dt="2023-01-31T02:18:09.1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717"/>
    <p:restoredTop sz="95781"/>
  </p:normalViewPr>
  <p:slideViewPr>
    <p:cSldViewPr snapToGrid="0" snapToObjects="1">
      <p:cViewPr varScale="1">
        <p:scale>
          <a:sx n="101" d="100"/>
          <a:sy n="101" d="100"/>
        </p:scale>
        <p:origin x="20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1/30/23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1/30/23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1/30/23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1/30/23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1/30/23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1/30/23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1/30/23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1/30/23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1/30/23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www.grace.org/winterwarmers" TargetMode="External"/><Relationship Id="rId4" Type="http://schemas.openxmlformats.org/officeDocument/2006/relationships/hyperlink" Target="http://www.grace.org/lexwomensgroups"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endParaRPr lang="en-US" sz="4800" dirty="0">
              <a:latin typeface="Beloved Sans" panose="02000505000000020004" pitchFamily="2" charset="77"/>
            </a:endParaRPr>
          </a:p>
          <a:p>
            <a:endParaRPr lang="en-US" sz="4800" dirty="0">
              <a:latin typeface="Beloved Sans" panose="02000505000000020004" pitchFamily="2" charset="77"/>
            </a:endParaRPr>
          </a:p>
          <a:p>
            <a:pPr algn="ctr"/>
            <a:r>
              <a:rPr lang="en-US" sz="4800" i="1" dirty="0">
                <a:latin typeface="Beloved Sans" panose="02000505000000020004" pitchFamily="2" charset="77"/>
              </a:rPr>
              <a:t>The Chosen</a:t>
            </a:r>
          </a:p>
          <a:p>
            <a:pPr algn="ctr"/>
            <a:r>
              <a:rPr lang="en-US" sz="4800" dirty="0">
                <a:latin typeface="Beloved Sans" panose="02000505000000020004" pitchFamily="2" charset="77"/>
              </a:rPr>
              <a:t>Season 1, Episode 7: </a:t>
            </a:r>
          </a:p>
          <a:p>
            <a:pPr algn="ctr"/>
            <a:r>
              <a:rPr lang="en-US" sz="4800" dirty="0">
                <a:latin typeface="Beloved Sans" panose="02000505000000020004" pitchFamily="2" charset="77"/>
              </a:rPr>
              <a:t>“Invitations”</a:t>
            </a:r>
          </a:p>
          <a:p>
            <a:endParaRPr lang="en-US" sz="48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983810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4474413" y="2921168"/>
            <a:ext cx="3243173" cy="1015663"/>
          </a:xfrm>
          <a:prstGeom prst="rect">
            <a:avLst/>
          </a:prstGeom>
          <a:solidFill>
            <a:schemeClr val="bg1"/>
          </a:solidFill>
        </p:spPr>
        <p:txBody>
          <a:bodyPr wrap="square" rtlCol="0">
            <a:spAutoFit/>
          </a:bodyPr>
          <a:lstStyle/>
          <a:p>
            <a:pPr algn="ctr"/>
            <a:r>
              <a:rPr lang="en-US" sz="6000" dirty="0">
                <a:latin typeface="Beloved Sans" panose="02000505000000020004" pitchFamily="2" charset="77"/>
              </a:rPr>
              <a:t>Prayer</a:t>
            </a:r>
            <a:endParaRPr lang="en-US" sz="6000" dirty="0"/>
          </a:p>
        </p:txBody>
      </p:sp>
    </p:spTree>
    <p:extLst>
      <p:ext uri="{BB962C8B-B14F-4D97-AF65-F5344CB8AC3E}">
        <p14:creationId xmlns:p14="http://schemas.microsoft.com/office/powerpoint/2010/main" val="3636787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endParaRPr lang="en-US" sz="4800" i="1"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 collection week, small groups only</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Passages:</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6:52-71</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7:25-44</a:t>
            </a:r>
          </a:p>
          <a:p>
            <a:pPr marL="1200150" lvl="2"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14</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We meet Feb. 14/15, but not Feb. </a:t>
            </a:r>
            <a:r>
              <a:rPr lang="en-US" sz="4000">
                <a:latin typeface="Baskerville" panose="02020502070401020303" pitchFamily="18" charset="0"/>
                <a:ea typeface="Baskerville" panose="02020502070401020303" pitchFamily="18" charset="0"/>
              </a:rPr>
              <a:t>21/22</a:t>
            </a: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13144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89761"/>
            <a:ext cx="10428790" cy="5632311"/>
          </a:xfrm>
          <a:prstGeom prst="rect">
            <a:avLst/>
          </a:prstGeom>
          <a:solidFill>
            <a:schemeClr val="bg1">
              <a:lumMod val="95000"/>
            </a:schemeClr>
          </a:solidFill>
        </p:spPr>
        <p:txBody>
          <a:bodyPr wrap="square" rtlCol="0">
            <a:spAutoFit/>
          </a:bodyPr>
          <a:lstStyle/>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pPr algn="ct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January 31</a:t>
            </a:r>
            <a:r>
              <a:rPr lang="en-US" sz="4000" b="1" baseline="30000" dirty="0">
                <a:latin typeface="Baskerville" panose="02020502070401020303" pitchFamily="18" charset="0"/>
                <a:ea typeface="Baskerville" panose="02020502070401020303" pitchFamily="18" charset="0"/>
              </a:rPr>
              <a:t>st</a:t>
            </a:r>
            <a:r>
              <a:rPr lang="en-US" sz="4000" b="1" dirty="0">
                <a:latin typeface="Baskerville" panose="02020502070401020303" pitchFamily="18" charset="0"/>
                <a:ea typeface="Baskerville" panose="02020502070401020303" pitchFamily="18" charset="0"/>
              </a:rPr>
              <a:t>/February 1</a:t>
            </a:r>
            <a:r>
              <a:rPr lang="en-US" sz="4000" b="1" baseline="30000" dirty="0">
                <a:latin typeface="Baskerville" panose="02020502070401020303" pitchFamily="18" charset="0"/>
                <a:ea typeface="Baskerville" panose="02020502070401020303" pitchFamily="18" charset="0"/>
              </a:rPr>
              <a:t>st</a:t>
            </a:r>
            <a:r>
              <a:rPr lang="en-US" sz="4000" b="1" dirty="0">
                <a:latin typeface="Baskerville" panose="02020502070401020303" pitchFamily="18" charset="0"/>
                <a:ea typeface="Baskerville" panose="02020502070401020303" pitchFamily="18" charset="0"/>
              </a:rPr>
              <a:t> </a:t>
            </a:r>
          </a:p>
          <a:p>
            <a:pPr algn="ctr"/>
            <a:r>
              <a:rPr lang="en-US" sz="4000" b="1" dirty="0">
                <a:latin typeface="Baskerville" panose="02020502070401020303" pitchFamily="18" charset="0"/>
                <a:ea typeface="Baskerville" panose="02020502070401020303" pitchFamily="18" charset="0"/>
              </a:rPr>
              <a:t>Week 15:</a:t>
            </a:r>
          </a:p>
          <a:p>
            <a:pPr algn="ctr"/>
            <a:r>
              <a:rPr lang="en-US" sz="4000" b="1" dirty="0">
                <a:latin typeface="Baskerville" panose="02020502070401020303" pitchFamily="18" charset="0"/>
                <a:ea typeface="Baskerville" panose="02020502070401020303" pitchFamily="18" charset="0"/>
              </a:rPr>
              <a:t>The Spirit in the Gospel of John I</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58228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 collection next week: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List at </a:t>
            </a:r>
            <a:r>
              <a:rPr lang="en-US" sz="4000" dirty="0">
                <a:latin typeface="Baskerville" panose="02020502070401020303" pitchFamily="18" charset="0"/>
                <a:ea typeface="Baskerville" panose="02020502070401020303" pitchFamily="18" charset="0"/>
                <a:hlinkClick r:id="rId4"/>
              </a:rPr>
              <a:t>www.grace.org/lexwomensgroups</a:t>
            </a:r>
            <a:r>
              <a:rPr lang="en-US" sz="4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Coats for Kids—two bags with no names:</a:t>
            </a:r>
          </a:p>
          <a:p>
            <a:pPr marL="742950" lvl="1" indent="-2857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Snozu</a:t>
            </a:r>
            <a:r>
              <a:rPr lang="en-US" sz="4000" dirty="0">
                <a:latin typeface="Baskerville" panose="02020502070401020303" pitchFamily="18" charset="0"/>
                <a:ea typeface="Baskerville" panose="02020502070401020303" pitchFamily="18" charset="0"/>
              </a:rPr>
              <a:t> coats, pink Home Goods Christmas bag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Sign up to attend a Winter Warmer:</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hlinkClick r:id="rId5"/>
              </a:rPr>
              <a:t>www.grace.org/winterwarmers</a:t>
            </a:r>
            <a:r>
              <a:rPr lang="en-US" sz="4000" dirty="0">
                <a:latin typeface="Baskerville" panose="02020502070401020303" pitchFamily="18" charset="0"/>
                <a:ea typeface="Baskerville" panose="02020502070401020303" pitchFamily="18" charset="0"/>
              </a:rPr>
              <a:t> </a:t>
            </a:r>
          </a:p>
        </p:txBody>
      </p:sp>
    </p:spTree>
    <p:extLst>
      <p:ext uri="{BB962C8B-B14F-4D97-AF65-F5344CB8AC3E}">
        <p14:creationId xmlns:p14="http://schemas.microsoft.com/office/powerpoint/2010/main" val="274611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Gospel of John: Background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Author: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traditionally, the apostle John, Zebedee’s son</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disciple whom Jesus loved”</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Epistles of John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Audience and Purpose:</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Jewish Christian churches? Nonbelievers?</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08978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20:30-31</a:t>
            </a:r>
            <a:endParaRPr lang="en-US" sz="4800" i="1"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Jesus performed many other signs in the presence of his disciples, which are not recorded in this book. But these are written that you may believe that Jesus is the Messiah, the Son of God, and that by believing you may have life in his name.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431684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Gospel of John: Background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Audience and Purpose, cont.:</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Jewish Christian churches? Nonbelievers?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importance of “signs”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“So you claim to know who the Messiah is. Prove it, then: Who is he?”</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both/and: strengthen Christian readers and invite unbelievers to receive the good news</a:t>
            </a:r>
          </a:p>
        </p:txBody>
      </p:sp>
    </p:spTree>
    <p:extLst>
      <p:ext uri="{BB962C8B-B14F-4D97-AF65-F5344CB8AC3E}">
        <p14:creationId xmlns:p14="http://schemas.microsoft.com/office/powerpoint/2010/main" val="1162819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Gospel of John: Background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Differences from the Synoptic Gospels: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timeline and events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cast of characters: Nicodemus, Samaritan woman at the well, Lazarus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style: few parables, several long speeches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substance: Jesus’s identity as revealer and revelation of God; Holy Spirit as advocate</a:t>
            </a:r>
          </a:p>
        </p:txBody>
      </p:sp>
    </p:spTree>
    <p:extLst>
      <p:ext uri="{BB962C8B-B14F-4D97-AF65-F5344CB8AC3E}">
        <p14:creationId xmlns:p14="http://schemas.microsoft.com/office/powerpoint/2010/main" val="105271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Gospel of John: Background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Context: Jewish Christians being expelled from the synagogue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9:22: “His parents said this because they were afraid of the Jewish leaders, who already had decided that anyone who acknowledged that Jesus was the Messiah would be put out of the synagogue.”</a:t>
            </a:r>
          </a:p>
        </p:txBody>
      </p:sp>
    </p:spTree>
    <p:extLst>
      <p:ext uri="{BB962C8B-B14F-4D97-AF65-F5344CB8AC3E}">
        <p14:creationId xmlns:p14="http://schemas.microsoft.com/office/powerpoint/2010/main" val="4146865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John 3:1-21: Background</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Jn 1-10: Jesus reveals who he is/why he came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Pharisee, a man named Nicodemus who was a member of the Jewish ruling council” (Jn 3:1)</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“Nicodemus… asked, ‘Does our law condemn a man without first hearing him?’” (Jn 7:50-51)</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“Nicodemus brought a mixture of myrrh and aloes, about seventy-five pounds (Jn 19:39)</a:t>
            </a:r>
          </a:p>
        </p:txBody>
      </p:sp>
    </p:spTree>
    <p:extLst>
      <p:ext uri="{BB962C8B-B14F-4D97-AF65-F5344CB8AC3E}">
        <p14:creationId xmlns:p14="http://schemas.microsoft.com/office/powerpoint/2010/main" val="403166961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30446</TotalTime>
  <Words>435</Words>
  <Application>Microsoft Macintosh PowerPoint</Application>
  <PresentationFormat>Widescreen</PresentationFormat>
  <Paragraphs>57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2023-01-31T03:32:47Z</dcterms:modified>
</cp:coreProperties>
</file>