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5" r:id="rId3"/>
    <p:sldId id="334" r:id="rId4"/>
    <p:sldId id="343" r:id="rId5"/>
    <p:sldId id="344" r:id="rId6"/>
    <p:sldId id="342" r:id="rId7"/>
    <p:sldId id="346" r:id="rId8"/>
    <p:sldId id="347" r:id="rId9"/>
    <p:sldId id="348" r:id="rId10"/>
    <p:sldId id="349" r:id="rId11"/>
    <p:sldId id="345" r:id="rId12"/>
    <p:sldId id="335" r:id="rId13"/>
    <p:sldId id="336" r:id="rId14"/>
    <p:sldId id="337" r:id="rId15"/>
    <p:sldId id="338" r:id="rId16"/>
    <p:sldId id="339" r:id="rId17"/>
    <p:sldId id="340" r:id="rId18"/>
    <p:sldId id="350" r:id="rId19"/>
    <p:sldId id="288" r:id="rId20"/>
    <p:sldId id="32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FEA59-B65E-5941-8B3C-0B08FB0B23A7}" v="9" dt="2023-01-24T02:28:57.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55"/>
    <p:restoredTop sz="95781"/>
  </p:normalViewPr>
  <p:slideViewPr>
    <p:cSldViewPr snapToGrid="0" snapToObjects="1">
      <p:cViewPr varScale="1">
        <p:scale>
          <a:sx n="101" d="100"/>
          <a:sy n="101"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1/23/23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1/23/23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1/23/23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1/23/23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1/23/23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1/23/23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www.grace.org/epic"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Background, cont.</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12:9-10: “Going on from that place, he went into their synagogue, and a man with a shriveled hand was there. Looking for a reason to bring charges against Jesus, they asked him, ‘Is it lawful to heal on the Sabbath?’”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12:14: “But the Pharisees went out and plotted how they might kill Jesus.”</a:t>
            </a:r>
          </a:p>
        </p:txBody>
      </p:sp>
    </p:spTree>
    <p:extLst>
      <p:ext uri="{BB962C8B-B14F-4D97-AF65-F5344CB8AC3E}">
        <p14:creationId xmlns:p14="http://schemas.microsoft.com/office/powerpoint/2010/main" val="4240869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1686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a:t>
            </a:r>
            <a:endParaRPr lang="en-US" sz="4800" i="1"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Aware of this, Jesus withdrew from that place. A large crowd followed him, and he healed all who were ill. </a:t>
            </a:r>
            <a:r>
              <a:rPr lang="en-US" sz="4000" baseline="30000" dirty="0">
                <a:latin typeface="Baskerville" panose="02020502070401020303" pitchFamily="18" charset="0"/>
                <a:ea typeface="Baskerville" panose="02020502070401020303" pitchFamily="18" charset="0"/>
              </a:rPr>
              <a:t>16</a:t>
            </a:r>
            <a:r>
              <a:rPr lang="en-US" sz="4000" dirty="0">
                <a:latin typeface="Baskerville" panose="02020502070401020303" pitchFamily="18" charset="0"/>
                <a:ea typeface="Baskerville" panose="02020502070401020303" pitchFamily="18" charset="0"/>
              </a:rPr>
              <a:t> He warned them not to tell others about him. </a:t>
            </a:r>
            <a:r>
              <a:rPr lang="en-US" sz="4000" baseline="30000" dirty="0">
                <a:latin typeface="Baskerville" panose="02020502070401020303" pitchFamily="18" charset="0"/>
                <a:ea typeface="Baskerville" panose="02020502070401020303" pitchFamily="18" charset="0"/>
              </a:rPr>
              <a:t>17</a:t>
            </a:r>
            <a:r>
              <a:rPr lang="en-US" sz="4000" dirty="0">
                <a:latin typeface="Baskerville" panose="02020502070401020303" pitchFamily="18" charset="0"/>
                <a:ea typeface="Baskerville" panose="02020502070401020303" pitchFamily="18" charset="0"/>
              </a:rPr>
              <a:t> This was to fulfill what was spoken through the prophet Isaiah:</a:t>
            </a:r>
          </a:p>
          <a:p>
            <a:endParaRPr lang="en-US" sz="2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18</a:t>
            </a:r>
            <a:r>
              <a:rPr lang="en-US" sz="4000" dirty="0">
                <a:latin typeface="Baskerville" panose="02020502070401020303" pitchFamily="18" charset="0"/>
                <a:ea typeface="Baskerville" panose="02020502070401020303" pitchFamily="18" charset="0"/>
              </a:rPr>
              <a:t> “Here is my servant whom I have chosen,</a:t>
            </a:r>
          </a:p>
          <a:p>
            <a:r>
              <a:rPr lang="en-US" sz="4000" dirty="0">
                <a:latin typeface="Baskerville" panose="02020502070401020303" pitchFamily="18" charset="0"/>
                <a:ea typeface="Baskerville" panose="02020502070401020303" pitchFamily="18" charset="0"/>
              </a:rPr>
              <a:t>    the one I love, in whom I delight;</a:t>
            </a:r>
          </a:p>
        </p:txBody>
      </p:sp>
    </p:spTree>
    <p:extLst>
      <p:ext uri="{BB962C8B-B14F-4D97-AF65-F5344CB8AC3E}">
        <p14:creationId xmlns:p14="http://schemas.microsoft.com/office/powerpoint/2010/main" val="1431684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I will put my Spirit on him,</a:t>
            </a:r>
          </a:p>
          <a:p>
            <a:r>
              <a:rPr lang="en-US" sz="4000" dirty="0">
                <a:latin typeface="Baskerville" panose="02020502070401020303" pitchFamily="18" charset="0"/>
                <a:ea typeface="Baskerville" panose="02020502070401020303" pitchFamily="18" charset="0"/>
              </a:rPr>
              <a:t>    and he will proclaim justice to the nations.</a:t>
            </a:r>
          </a:p>
          <a:p>
            <a:r>
              <a:rPr lang="en-US" sz="4000" baseline="30000" dirty="0">
                <a:latin typeface="Baskerville" panose="02020502070401020303" pitchFamily="18" charset="0"/>
                <a:ea typeface="Baskerville" panose="02020502070401020303" pitchFamily="18" charset="0"/>
              </a:rPr>
              <a:t>19</a:t>
            </a:r>
            <a:r>
              <a:rPr lang="en-US" sz="4000" dirty="0">
                <a:latin typeface="Baskerville" panose="02020502070401020303" pitchFamily="18" charset="0"/>
                <a:ea typeface="Baskerville" panose="02020502070401020303" pitchFamily="18" charset="0"/>
              </a:rPr>
              <a:t> He will not quarrel or cry out;</a:t>
            </a:r>
          </a:p>
          <a:p>
            <a:r>
              <a:rPr lang="en-US" sz="4000" dirty="0">
                <a:latin typeface="Baskerville" panose="02020502070401020303" pitchFamily="18" charset="0"/>
                <a:ea typeface="Baskerville" panose="02020502070401020303" pitchFamily="18" charset="0"/>
              </a:rPr>
              <a:t>    no one will hear his voice in the streets.</a:t>
            </a:r>
          </a:p>
          <a:p>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 A bruised reed he will not break,</a:t>
            </a:r>
          </a:p>
          <a:p>
            <a:r>
              <a:rPr lang="en-US" sz="4000" dirty="0">
                <a:latin typeface="Baskerville" panose="02020502070401020303" pitchFamily="18" charset="0"/>
                <a:ea typeface="Baskerville" panose="02020502070401020303" pitchFamily="18" charset="0"/>
              </a:rPr>
              <a:t>    and a smoldering wick he will not snuff out,</a:t>
            </a:r>
          </a:p>
          <a:p>
            <a:r>
              <a:rPr lang="en-US" sz="4000" dirty="0">
                <a:latin typeface="Baskerville" panose="02020502070401020303" pitchFamily="18" charset="0"/>
                <a:ea typeface="Baskerville" panose="02020502070401020303" pitchFamily="18" charset="0"/>
              </a:rPr>
              <a:t>till he has brought justice through to victory.</a:t>
            </a:r>
          </a:p>
          <a:p>
            <a:r>
              <a:rPr lang="en-US" sz="4000" baseline="30000" dirty="0">
                <a:latin typeface="Baskerville" panose="02020502070401020303" pitchFamily="18" charset="0"/>
                <a:ea typeface="Baskerville" panose="02020502070401020303" pitchFamily="18" charset="0"/>
              </a:rPr>
              <a:t>21</a:t>
            </a:r>
            <a:r>
              <a:rPr lang="en-US" sz="4000" dirty="0">
                <a:latin typeface="Baskerville" panose="02020502070401020303" pitchFamily="18" charset="0"/>
                <a:ea typeface="Baskerville" panose="02020502070401020303" pitchFamily="18" charset="0"/>
              </a:rPr>
              <a:t>     In his name the nations will put their hope.”</a:t>
            </a:r>
          </a:p>
        </p:txBody>
      </p:sp>
    </p:spTree>
    <p:extLst>
      <p:ext uri="{BB962C8B-B14F-4D97-AF65-F5344CB8AC3E}">
        <p14:creationId xmlns:p14="http://schemas.microsoft.com/office/powerpoint/2010/main" val="2887513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Jesus and </a:t>
            </a:r>
            <a:r>
              <a:rPr lang="en-US" sz="4000" b="1" dirty="0" err="1">
                <a:latin typeface="Baskerville" panose="02020502070401020303" pitchFamily="18" charset="0"/>
                <a:ea typeface="Baskerville" panose="02020502070401020303" pitchFamily="18" charset="0"/>
              </a:rPr>
              <a:t>Beelzebul</a:t>
            </a:r>
            <a:endParaRPr lang="en-US" sz="4000" b="1"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22</a:t>
            </a:r>
            <a:r>
              <a:rPr lang="en-US" sz="4000" dirty="0">
                <a:latin typeface="Baskerville" panose="02020502070401020303" pitchFamily="18" charset="0"/>
                <a:ea typeface="Baskerville" panose="02020502070401020303" pitchFamily="18" charset="0"/>
              </a:rPr>
              <a:t> Then they brought him a demon-possessed man who was blind and mute, and Jesus healed him, so that he could both talk and see. </a:t>
            </a:r>
            <a:r>
              <a:rPr lang="en-US" sz="4000" baseline="30000" dirty="0">
                <a:latin typeface="Baskerville" panose="02020502070401020303" pitchFamily="18" charset="0"/>
                <a:ea typeface="Baskerville" panose="02020502070401020303" pitchFamily="18" charset="0"/>
              </a:rPr>
              <a:t>23</a:t>
            </a:r>
            <a:r>
              <a:rPr lang="en-US" sz="4000" dirty="0">
                <a:latin typeface="Baskerville" panose="02020502070401020303" pitchFamily="18" charset="0"/>
                <a:ea typeface="Baskerville" panose="02020502070401020303" pitchFamily="18" charset="0"/>
              </a:rPr>
              <a:t> All the people were astonished and said, “Could this be the Son of David?”</a:t>
            </a:r>
          </a:p>
          <a:p>
            <a:endParaRPr lang="en-US" sz="2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24</a:t>
            </a:r>
            <a:r>
              <a:rPr lang="en-US" sz="4000" dirty="0">
                <a:latin typeface="Baskerville" panose="02020502070401020303" pitchFamily="18" charset="0"/>
                <a:ea typeface="Baskerville" panose="02020502070401020303" pitchFamily="18" charset="0"/>
              </a:rPr>
              <a:t> But when the Pharisees heard this, they said, </a:t>
            </a:r>
          </a:p>
        </p:txBody>
      </p:sp>
    </p:spTree>
    <p:extLst>
      <p:ext uri="{BB962C8B-B14F-4D97-AF65-F5344CB8AC3E}">
        <p14:creationId xmlns:p14="http://schemas.microsoft.com/office/powerpoint/2010/main" val="1705509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“It is only by </a:t>
            </a:r>
            <a:r>
              <a:rPr lang="en-US" sz="4000" dirty="0" err="1">
                <a:latin typeface="Baskerville" panose="02020502070401020303" pitchFamily="18" charset="0"/>
                <a:ea typeface="Baskerville" panose="02020502070401020303" pitchFamily="18" charset="0"/>
              </a:rPr>
              <a:t>Beelzebul</a:t>
            </a:r>
            <a:r>
              <a:rPr lang="en-US" sz="4000" dirty="0">
                <a:latin typeface="Baskerville" panose="02020502070401020303" pitchFamily="18" charset="0"/>
                <a:ea typeface="Baskerville" panose="02020502070401020303" pitchFamily="18" charset="0"/>
              </a:rPr>
              <a:t>, the prince of demons, that this fellow drives out demons.”</a:t>
            </a:r>
          </a:p>
          <a:p>
            <a:endParaRPr lang="en-US" sz="2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25</a:t>
            </a:r>
            <a:r>
              <a:rPr lang="en-US" sz="4000" dirty="0">
                <a:latin typeface="Baskerville" panose="02020502070401020303" pitchFamily="18" charset="0"/>
                <a:ea typeface="Baskerville" panose="02020502070401020303" pitchFamily="18" charset="0"/>
              </a:rPr>
              <a:t> Jesus knew their thoughts and said to them, “Every kingdom divided against itself will be ruined, and every city or household divided against itself will not stand. </a:t>
            </a:r>
            <a:r>
              <a:rPr lang="en-US" sz="4000" baseline="30000" dirty="0">
                <a:latin typeface="Baskerville" panose="02020502070401020303" pitchFamily="18" charset="0"/>
                <a:ea typeface="Baskerville" panose="02020502070401020303" pitchFamily="18" charset="0"/>
              </a:rPr>
              <a:t>26</a:t>
            </a:r>
            <a:r>
              <a:rPr lang="en-US" sz="4000" dirty="0">
                <a:latin typeface="Baskerville" panose="02020502070401020303" pitchFamily="18" charset="0"/>
                <a:ea typeface="Baskerville" panose="02020502070401020303" pitchFamily="18" charset="0"/>
              </a:rPr>
              <a:t> If Satan drives out Satan, he is divided against himself. How then can</a:t>
            </a:r>
          </a:p>
        </p:txBody>
      </p:sp>
    </p:spTree>
    <p:extLst>
      <p:ext uri="{BB962C8B-B14F-4D97-AF65-F5344CB8AC3E}">
        <p14:creationId xmlns:p14="http://schemas.microsoft.com/office/powerpoint/2010/main" val="628364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037276"/>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his kingdom stand? </a:t>
            </a:r>
            <a:r>
              <a:rPr lang="en-US" sz="4000" baseline="30000" dirty="0">
                <a:latin typeface="Baskerville" panose="02020502070401020303" pitchFamily="18" charset="0"/>
                <a:ea typeface="Baskerville" panose="02020502070401020303" pitchFamily="18" charset="0"/>
              </a:rPr>
              <a:t>27</a:t>
            </a:r>
            <a:r>
              <a:rPr lang="en-US" sz="4000" dirty="0">
                <a:latin typeface="Baskerville" panose="02020502070401020303" pitchFamily="18" charset="0"/>
                <a:ea typeface="Baskerville" panose="02020502070401020303" pitchFamily="18" charset="0"/>
              </a:rPr>
              <a:t> And if I drive out demons by </a:t>
            </a:r>
            <a:r>
              <a:rPr lang="en-US" sz="4000" dirty="0" err="1">
                <a:latin typeface="Baskerville" panose="02020502070401020303" pitchFamily="18" charset="0"/>
                <a:ea typeface="Baskerville" panose="02020502070401020303" pitchFamily="18" charset="0"/>
              </a:rPr>
              <a:t>Beelzebul</a:t>
            </a:r>
            <a:r>
              <a:rPr lang="en-US" sz="4000" dirty="0">
                <a:latin typeface="Baskerville" panose="02020502070401020303" pitchFamily="18" charset="0"/>
                <a:ea typeface="Baskerville" panose="02020502070401020303" pitchFamily="18" charset="0"/>
              </a:rPr>
              <a:t>, by whom do your people drive them out? So then, they will be your judges. </a:t>
            </a:r>
            <a:r>
              <a:rPr lang="en-US" sz="4000" baseline="30000" dirty="0">
                <a:latin typeface="Baskerville" panose="02020502070401020303" pitchFamily="18" charset="0"/>
                <a:ea typeface="Baskerville" panose="02020502070401020303" pitchFamily="18" charset="0"/>
              </a:rPr>
              <a:t>28</a:t>
            </a:r>
            <a:r>
              <a:rPr lang="en-US" sz="4000" dirty="0">
                <a:latin typeface="Baskerville" panose="02020502070401020303" pitchFamily="18" charset="0"/>
                <a:ea typeface="Baskerville" panose="02020502070401020303" pitchFamily="18" charset="0"/>
              </a:rPr>
              <a:t> But if it is by the Spirit of God that I drive out demons, then the kingdom of God has come upon you…”</a:t>
            </a:r>
          </a:p>
          <a:p>
            <a:endParaRPr lang="en-US" sz="2000" dirty="0">
              <a:latin typeface="Baskerville" panose="02020502070401020303" pitchFamily="18" charset="0"/>
              <a:ea typeface="Baskerville" panose="02020502070401020303" pitchFamily="18" charset="0"/>
            </a:endParaRPr>
          </a:p>
          <a:p>
            <a:endParaRPr lang="en-US" sz="2000" baseline="30000" dirty="0">
              <a:latin typeface="Baskerville" panose="02020502070401020303" pitchFamily="18" charset="0"/>
              <a:ea typeface="Baskerville" panose="02020502070401020303" pitchFamily="18" charset="0"/>
            </a:endParaRPr>
          </a:p>
          <a:p>
            <a:endParaRPr lang="en-US" sz="2000" baseline="30000" dirty="0">
              <a:latin typeface="Baskerville" panose="02020502070401020303" pitchFamily="18" charset="0"/>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01548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30</a:t>
            </a:r>
            <a:r>
              <a:rPr lang="en-US" sz="4000" dirty="0">
                <a:latin typeface="Baskerville" panose="02020502070401020303" pitchFamily="18" charset="0"/>
                <a:ea typeface="Baskerville" panose="02020502070401020303" pitchFamily="18" charset="0"/>
              </a:rPr>
              <a:t> “…Whoever is not with me is against me, and whoever does not gather with me scatters. </a:t>
            </a:r>
            <a:r>
              <a:rPr lang="en-US" sz="4000" baseline="30000" dirty="0">
                <a:latin typeface="Baskerville" panose="02020502070401020303" pitchFamily="18" charset="0"/>
                <a:ea typeface="Baskerville" panose="02020502070401020303" pitchFamily="18" charset="0"/>
              </a:rPr>
              <a:t>31</a:t>
            </a:r>
            <a:r>
              <a:rPr lang="en-US" sz="4000" dirty="0">
                <a:latin typeface="Baskerville" panose="02020502070401020303" pitchFamily="18" charset="0"/>
                <a:ea typeface="Baskerville" panose="02020502070401020303" pitchFamily="18" charset="0"/>
              </a:rPr>
              <a:t> And so I tell you, every kind of sin and slander can be forgiven, but blasphemy against the Spirit will not be forgiven. </a:t>
            </a:r>
            <a:r>
              <a:rPr lang="en-US" sz="4000" baseline="30000" dirty="0">
                <a:latin typeface="Baskerville" panose="02020502070401020303" pitchFamily="18" charset="0"/>
                <a:ea typeface="Baskerville" panose="02020502070401020303" pitchFamily="18" charset="0"/>
              </a:rPr>
              <a:t>32</a:t>
            </a:r>
            <a:r>
              <a:rPr lang="en-US" sz="4000" dirty="0">
                <a:latin typeface="Baskerville" panose="02020502070401020303" pitchFamily="18" charset="0"/>
                <a:ea typeface="Baskerville" panose="02020502070401020303" pitchFamily="18" charset="0"/>
              </a:rPr>
              <a:t> Anyone who speaks a word against</a:t>
            </a:r>
          </a:p>
          <a:p>
            <a:r>
              <a:rPr lang="en-US" sz="4000" dirty="0">
                <a:latin typeface="Baskerville" panose="02020502070401020303" pitchFamily="18" charset="0"/>
                <a:ea typeface="Baskerville" panose="02020502070401020303" pitchFamily="18" charset="0"/>
              </a:rPr>
              <a:t>the Son of Man will be forgiven, but anyone who speaks against the Holy Spirit will not be forgiven, either in this age or in the age to come.</a:t>
            </a:r>
          </a:p>
        </p:txBody>
      </p:sp>
    </p:spTree>
    <p:extLst>
      <p:ext uri="{BB962C8B-B14F-4D97-AF65-F5344CB8AC3E}">
        <p14:creationId xmlns:p14="http://schemas.microsoft.com/office/powerpoint/2010/main" val="16952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 15:30–31</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“But anyone who sins defiantly, whether native-born or foreigner, blasphemes the Lord and must be cut off from the people of Israel. Because they have despised the Lord’s word and broken his commands, they must surely be cut off; their guilt remains on them.”</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994130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cont.</a:t>
            </a:r>
            <a:endParaRPr lang="en-US" sz="4800" i="1"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30</a:t>
            </a:r>
            <a:r>
              <a:rPr lang="en-US" sz="4000" dirty="0">
                <a:latin typeface="Baskerville" panose="02020502070401020303" pitchFamily="18" charset="0"/>
                <a:ea typeface="Baskerville" panose="02020502070401020303" pitchFamily="18" charset="0"/>
              </a:rPr>
              <a:t> “…Whoever is not with me is against me, and whoever does not gather with me scatters. </a:t>
            </a:r>
            <a:r>
              <a:rPr lang="en-US" sz="4000" baseline="30000" dirty="0">
                <a:latin typeface="Baskerville" panose="02020502070401020303" pitchFamily="18" charset="0"/>
                <a:ea typeface="Baskerville" panose="02020502070401020303" pitchFamily="18" charset="0"/>
              </a:rPr>
              <a:t>31</a:t>
            </a:r>
            <a:r>
              <a:rPr lang="en-US" sz="4000" dirty="0">
                <a:latin typeface="Baskerville" panose="02020502070401020303" pitchFamily="18" charset="0"/>
                <a:ea typeface="Baskerville" panose="02020502070401020303" pitchFamily="18" charset="0"/>
              </a:rPr>
              <a:t> And so I tell you, every kind of sin and slander can be forgiven, but blasphemy against the Spirit will not be forgiven. </a:t>
            </a:r>
            <a:r>
              <a:rPr lang="en-US" sz="4000" baseline="30000" dirty="0">
                <a:latin typeface="Baskerville" panose="02020502070401020303" pitchFamily="18" charset="0"/>
                <a:ea typeface="Baskerville" panose="02020502070401020303" pitchFamily="18" charset="0"/>
              </a:rPr>
              <a:t>32</a:t>
            </a:r>
            <a:r>
              <a:rPr lang="en-US" sz="4000" dirty="0">
                <a:latin typeface="Baskerville" panose="02020502070401020303" pitchFamily="18" charset="0"/>
                <a:ea typeface="Baskerville" panose="02020502070401020303" pitchFamily="18" charset="0"/>
              </a:rPr>
              <a:t> Anyone who speaks a word against</a:t>
            </a:r>
          </a:p>
          <a:p>
            <a:r>
              <a:rPr lang="en-US" sz="4000" dirty="0">
                <a:latin typeface="Baskerville" panose="02020502070401020303" pitchFamily="18" charset="0"/>
                <a:ea typeface="Baskerville" panose="02020502070401020303" pitchFamily="18" charset="0"/>
              </a:rPr>
              <a:t>the Son of Man will be forgiven, but anyone who speaks against the Holy Spirit will not be forgiven, either in this age or in the age to come.</a:t>
            </a:r>
          </a:p>
        </p:txBody>
      </p:sp>
    </p:spTree>
    <p:extLst>
      <p:ext uri="{BB962C8B-B14F-4D97-AF65-F5344CB8AC3E}">
        <p14:creationId xmlns:p14="http://schemas.microsoft.com/office/powerpoint/2010/main" val="2710550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93866"/>
          </a:xfrm>
          <a:prstGeom prst="rect">
            <a:avLst/>
          </a:prstGeom>
          <a:solidFill>
            <a:schemeClr val="bg1">
              <a:lumMod val="95000"/>
            </a:schemeClr>
          </a:solidFill>
        </p:spPr>
        <p:txBody>
          <a:bodyPr wrap="square" rtlCol="0">
            <a:spAutoFit/>
          </a:bodyPr>
          <a:lstStyle/>
          <a:p>
            <a:r>
              <a:rPr lang="en-US" sz="3500" b="1" dirty="0">
                <a:latin typeface="Baskerville" panose="02020502070401020303" pitchFamily="18" charset="0"/>
                <a:ea typeface="Baskerville" panose="02020502070401020303" pitchFamily="18" charset="0"/>
              </a:rPr>
              <a:t>Part 2: The Spirit in the Synoptic Gospels</a:t>
            </a:r>
          </a:p>
          <a:p>
            <a:pPr marL="457200" indent="-457200">
              <a:buFont typeface="Arial" panose="020B0604020202020204" pitchFamily="34" charset="0"/>
              <a:buChar char="•"/>
            </a:pPr>
            <a:r>
              <a:rPr lang="en-US" sz="3200" b="1" dirty="0">
                <a:highlight>
                  <a:srgbClr val="FFFF00"/>
                </a:highlight>
                <a:latin typeface="Baskerville" panose="02020502070401020303" pitchFamily="18" charset="0"/>
                <a:ea typeface="Baskerville" panose="02020502070401020303" pitchFamily="18" charset="0"/>
              </a:rPr>
              <a:t>Week 14</a:t>
            </a:r>
            <a:r>
              <a:rPr lang="en-US" sz="3200" dirty="0">
                <a:highlight>
                  <a:srgbClr val="FFFF00"/>
                </a:highlight>
                <a:latin typeface="Baskerville" panose="02020502070401020303" pitchFamily="18" charset="0"/>
                <a:ea typeface="Baskerville" panose="02020502070401020303" pitchFamily="18" charset="0"/>
              </a:rPr>
              <a:t>: The Spirit in Jesus’s Ministry &amp; Teaching II</a:t>
            </a:r>
            <a:endParaRPr lang="en-US" sz="3200" dirty="0">
              <a:latin typeface="Baskerville" panose="02020502070401020303" pitchFamily="18" charset="0"/>
              <a:ea typeface="Baskerville" panose="02020502070401020303" pitchFamily="18" charset="0"/>
            </a:endParaRPr>
          </a:p>
          <a:p>
            <a:r>
              <a:rPr lang="en-US" sz="3500" b="1" dirty="0">
                <a:latin typeface="Baskerville" panose="02020502070401020303" pitchFamily="18" charset="0"/>
                <a:ea typeface="Baskerville" panose="02020502070401020303" pitchFamily="18" charset="0"/>
              </a:rPr>
              <a:t>Part 3: The Spirit in John’s Gospel and Epistles</a:t>
            </a:r>
          </a:p>
          <a:p>
            <a:pPr marL="457200" indent="-457200">
              <a:buFont typeface="Arial" panose="020B0604020202020204" pitchFamily="34" charset="0"/>
              <a:buChar char="•"/>
            </a:pPr>
            <a:r>
              <a:rPr lang="en-US" sz="3200" b="1" dirty="0">
                <a:latin typeface="Baskerville" panose="02020502070401020303" pitchFamily="18" charset="0"/>
                <a:ea typeface="Baskerville" panose="02020502070401020303" pitchFamily="18" charset="0"/>
              </a:rPr>
              <a:t>Week 15 </a:t>
            </a:r>
            <a:r>
              <a:rPr lang="en-US" sz="3200" dirty="0">
                <a:latin typeface="Baskerville" panose="02020502070401020303" pitchFamily="18" charset="0"/>
                <a:ea typeface="Baskerville" panose="02020502070401020303" pitchFamily="18" charset="0"/>
              </a:rPr>
              <a:t>(Jan 31/Feb 1): The Spirit in the Gospel of John I</a:t>
            </a:r>
          </a:p>
          <a:p>
            <a:pPr marL="457200" indent="-4572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Week 16 (Feb. 7/8): The Spirit in the Gospel of John II</a:t>
            </a:r>
          </a:p>
          <a:p>
            <a:pPr marL="457200" indent="-457200">
              <a:buFont typeface="Arial" panose="020B0604020202020204" pitchFamily="34" charset="0"/>
              <a:buChar char="•"/>
            </a:pPr>
            <a:r>
              <a:rPr lang="en-US" sz="3200" b="1" dirty="0">
                <a:latin typeface="Baskerville" panose="02020502070401020303" pitchFamily="18" charset="0"/>
                <a:ea typeface="Baskerville" panose="02020502070401020303" pitchFamily="18" charset="0"/>
              </a:rPr>
              <a:t>Week 17</a:t>
            </a:r>
            <a:r>
              <a:rPr lang="en-US" sz="3200" dirty="0">
                <a:latin typeface="Baskerville" panose="02020502070401020303" pitchFamily="18" charset="0"/>
                <a:ea typeface="Baskerville" panose="02020502070401020303" pitchFamily="18" charset="0"/>
              </a:rPr>
              <a:t> (Feb. 14/15): The Spirit in the Gospel of John III</a:t>
            </a:r>
          </a:p>
          <a:p>
            <a:r>
              <a:rPr lang="en-US" sz="3200" dirty="0">
                <a:latin typeface="Baskerville" panose="02020502070401020303" pitchFamily="18" charset="0"/>
                <a:ea typeface="Baskerville" panose="02020502070401020303" pitchFamily="18" charset="0"/>
              </a:rPr>
              <a:t>	</a:t>
            </a:r>
            <a:r>
              <a:rPr lang="en-US" sz="3200" i="1" dirty="0">
                <a:latin typeface="Baskerville" panose="02020502070401020303" pitchFamily="18" charset="0"/>
                <a:ea typeface="Baskerville" panose="02020502070401020303" pitchFamily="18" charset="0"/>
              </a:rPr>
              <a:t>Feb. 21/22: School Break Week—No Meeting</a:t>
            </a:r>
          </a:p>
          <a:p>
            <a:pPr marL="457200" indent="-45720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Week 18 (Feb. 28/29): The Spirit in 1 John</a:t>
            </a:r>
          </a:p>
          <a:p>
            <a:r>
              <a:rPr lang="en-US" sz="3500" b="1" dirty="0">
                <a:latin typeface="Baskerville" panose="02020502070401020303" pitchFamily="18" charset="0"/>
                <a:ea typeface="Baskerville" panose="02020502070401020303" pitchFamily="18" charset="0"/>
              </a:rPr>
              <a:t>Part 4: Pentecost &amp; the Spirit in the Acts of the Apostles</a:t>
            </a:r>
          </a:p>
          <a:p>
            <a:pPr marL="457200" indent="-457200">
              <a:buFont typeface="Arial" panose="020B0604020202020204" pitchFamily="34" charset="0"/>
              <a:buChar char="•"/>
            </a:pPr>
            <a:r>
              <a:rPr lang="en-US" sz="3200" b="1" dirty="0">
                <a:latin typeface="Baskerville" panose="02020502070401020303" pitchFamily="18" charset="0"/>
                <a:ea typeface="Baskerville" panose="02020502070401020303" pitchFamily="18" charset="0"/>
              </a:rPr>
              <a:t>Week 19 </a:t>
            </a:r>
            <a:r>
              <a:rPr lang="en-US" sz="3200" dirty="0">
                <a:latin typeface="Baskerville" panose="02020502070401020303" pitchFamily="18" charset="0"/>
                <a:ea typeface="Baskerville" panose="02020502070401020303" pitchFamily="18" charset="0"/>
              </a:rPr>
              <a:t>(Mar. 7/8): The Spirit in Acts I</a:t>
            </a:r>
          </a:p>
        </p:txBody>
      </p:sp>
    </p:spTree>
    <p:extLst>
      <p:ext uri="{BB962C8B-B14F-4D97-AF65-F5344CB8AC3E}">
        <p14:creationId xmlns:p14="http://schemas.microsoft.com/office/powerpoint/2010/main" val="55822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EPIC’s Coats for Kids drive (through 1/31)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4"/>
              </a:rPr>
              <a:t>www.grace.org/epic</a:t>
            </a:r>
            <a:r>
              <a:rPr lang="en-US" sz="4000" dirty="0">
                <a:latin typeface="Baskerville" panose="02020502070401020303" pitchFamily="18" charset="0"/>
                <a:ea typeface="Baskerville" panose="02020502070401020303" pitchFamily="18" charset="0"/>
              </a:rPr>
              <a:t> for details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Large groups again next week: The Spirit in the Gospel of John I:</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1:1-34; John 3:1-21; John 4:1-26</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Snow policy reminder</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46113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2647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Outline of the Gospel of Matthew</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1:1-2:23: The birth and childhood of Jesus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3:1-4:11: Preparation for the ministry of Jesus</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4:12-18:35: Jesus’s ministry in Galilee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19:1-20:34: Jesus’s ministry in Judea</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21:1-25:46: Jesus’s ministry in Jerusalem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26:1-27:66: Jesus’s Passion and death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28:1-20: The resurrection</a:t>
            </a:r>
          </a:p>
        </p:txBody>
      </p:sp>
    </p:spTree>
    <p:extLst>
      <p:ext uri="{BB962C8B-B14F-4D97-AF65-F5344CB8AC3E}">
        <p14:creationId xmlns:p14="http://schemas.microsoft.com/office/powerpoint/2010/main" val="208978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51289"/>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Outline of the Gospel of Matthew</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1:1-2:23: The birth and childhood of Jesus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3:1-4:11: Preparation for the ministry of Jesus</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4:12-18:35: Jesus’s ministry in Galilee</a:t>
            </a:r>
          </a:p>
          <a:p>
            <a:pPr marL="1028700" lvl="1"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11-12: increasing hostility toward Jesus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19:1-20:34: Jesus’s ministry in Judea</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21:1-25:46: Jesus’s ministry in Jerusalem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26:1-27:66: Jesus’s Passion and death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28:1-20: The resurrection</a:t>
            </a:r>
          </a:p>
        </p:txBody>
      </p:sp>
    </p:spTree>
    <p:extLst>
      <p:ext uri="{BB962C8B-B14F-4D97-AF65-F5344CB8AC3E}">
        <p14:creationId xmlns:p14="http://schemas.microsoft.com/office/powerpoint/2010/main" val="59324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934684"/>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Background</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12:1: “Jesus went through the grainfields on the Sabbath. His disciples were hungry and began to pick some heads of grain and eat them.”</a:t>
            </a:r>
            <a:endParaRPr lang="en-US" sz="2000" dirty="0">
              <a:latin typeface="Baskerville" panose="02020502070401020303" pitchFamily="18" charset="0"/>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031669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Background</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12:1: “Jesus went through the grainfields on the Sabbath. His disciples were hungry and began to pick some heads of grain and eat them.”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12:2: “Look! Your disciples are doing what is unlawful on the Sabbath.”</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83810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Background</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12:1: “Jesus went through the grainfields on the Sabbath. His disciples were hungry and began to pick some heads of grain and eat them.”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12:2: “Look! Your disciples are doing what is unlawful on the Sabbath.”</a:t>
            </a:r>
          </a:p>
          <a:p>
            <a:pPr marL="1028700" lvl="1" indent="-57150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Ex 20:10: “the seventh day is a sabbath to the Lord your God. On it you shall not do any work.” </a:t>
            </a:r>
            <a:endParaRPr lang="en-US" sz="4000" i="1" baseline="30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47634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12:15-37: Background, cont.</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12:9-10: “Going on from that place, he went into their synagogue, and a man with a shriveled hand was there. Looking for a reason to bring charges against Jesus, they asked him, ‘Is it lawful to heal on the Sabbath?’”</a:t>
            </a:r>
          </a:p>
          <a:p>
            <a:pPr marL="571500" indent="-571500">
              <a:buFont typeface="Arial" panose="020B0604020202020204" pitchFamily="34" charset="0"/>
              <a:buChar char="•"/>
            </a:pPr>
            <a:endParaRPr lang="en-US" sz="4000" i="1" baseline="30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i="1" baseline="30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i="1" baseline="30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2874052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30364</TotalTime>
  <Words>1152</Words>
  <Application>Microsoft Macintosh PowerPoint</Application>
  <PresentationFormat>Widescreen</PresentationFormat>
  <Paragraphs>87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2023-01-24T03:46:32Z</dcterms:modified>
</cp:coreProperties>
</file>