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333" r:id="rId2"/>
    <p:sldId id="256" r:id="rId3"/>
    <p:sldId id="280" r:id="rId4"/>
    <p:sldId id="314" r:id="rId5"/>
    <p:sldId id="315" r:id="rId6"/>
    <p:sldId id="316" r:id="rId7"/>
    <p:sldId id="318" r:id="rId8"/>
    <p:sldId id="281" r:id="rId9"/>
    <p:sldId id="319" r:id="rId10"/>
    <p:sldId id="320" r:id="rId11"/>
    <p:sldId id="321" r:id="rId12"/>
    <p:sldId id="322" r:id="rId13"/>
    <p:sldId id="282" r:id="rId14"/>
    <p:sldId id="323" r:id="rId15"/>
    <p:sldId id="324" r:id="rId16"/>
    <p:sldId id="283" r:id="rId17"/>
    <p:sldId id="325" r:id="rId18"/>
    <p:sldId id="326" r:id="rId19"/>
    <p:sldId id="327" r:id="rId20"/>
    <p:sldId id="328" r:id="rId21"/>
    <p:sldId id="329" r:id="rId22"/>
    <p:sldId id="330" r:id="rId23"/>
    <p:sldId id="331" r:id="rId24"/>
    <p:sldId id="332" r:id="rId25"/>
    <p:sldId id="2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65D472-75D8-2343-8A1F-892C2CEF3861}" v="5" dt="2023-10-03T13:23:29.6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800"/>
  </p:normalViewPr>
  <p:slideViewPr>
    <p:cSldViewPr snapToGrid="0">
      <p:cViewPr varScale="1">
        <p:scale>
          <a:sx n="102" d="100"/>
          <a:sy n="102" d="100"/>
        </p:scale>
        <p:origin x="95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3165D472-75D8-2343-8A1F-892C2CEF3861}"/>
    <pc:docChg chg="delSld">
      <pc:chgData name="Rachel Keeler" userId="4db9b7d9-2fc6-4369-9fe9-4ed3570fbc23" providerId="ADAL" clId="{3165D472-75D8-2343-8A1F-892C2CEF3861}" dt="2023-10-18T20:49:35.051" v="6" actId="2696"/>
      <pc:docMkLst>
        <pc:docMk/>
      </pc:docMkLst>
      <pc:sldChg chg="del">
        <pc:chgData name="Rachel Keeler" userId="4db9b7d9-2fc6-4369-9fe9-4ed3570fbc23" providerId="ADAL" clId="{3165D472-75D8-2343-8A1F-892C2CEF3861}" dt="2023-10-18T20:49:17.906" v="0" actId="2696"/>
        <pc:sldMkLst>
          <pc:docMk/>
          <pc:sldMk cId="2550742146" sldId="266"/>
        </pc:sldMkLst>
      </pc:sldChg>
      <pc:sldChg chg="del">
        <pc:chgData name="Rachel Keeler" userId="4db9b7d9-2fc6-4369-9fe9-4ed3570fbc23" providerId="ADAL" clId="{3165D472-75D8-2343-8A1F-892C2CEF3861}" dt="2023-10-18T20:49:35.051" v="6" actId="2696"/>
        <pc:sldMkLst>
          <pc:docMk/>
          <pc:sldMk cId="1066181285" sldId="279"/>
        </pc:sldMkLst>
      </pc:sldChg>
      <pc:sldChg chg="del">
        <pc:chgData name="Rachel Keeler" userId="4db9b7d9-2fc6-4369-9fe9-4ed3570fbc23" providerId="ADAL" clId="{3165D472-75D8-2343-8A1F-892C2CEF3861}" dt="2023-10-18T20:49:17.916" v="1" actId="2696"/>
        <pc:sldMkLst>
          <pc:docMk/>
          <pc:sldMk cId="4083133908" sldId="310"/>
        </pc:sldMkLst>
      </pc:sldChg>
      <pc:sldChg chg="del">
        <pc:chgData name="Rachel Keeler" userId="4db9b7d9-2fc6-4369-9fe9-4ed3570fbc23" providerId="ADAL" clId="{3165D472-75D8-2343-8A1F-892C2CEF3861}" dt="2023-10-18T20:49:17.926" v="2" actId="2696"/>
        <pc:sldMkLst>
          <pc:docMk/>
          <pc:sldMk cId="2704038220" sldId="311"/>
        </pc:sldMkLst>
      </pc:sldChg>
      <pc:sldChg chg="del">
        <pc:chgData name="Rachel Keeler" userId="4db9b7d9-2fc6-4369-9fe9-4ed3570fbc23" providerId="ADAL" clId="{3165D472-75D8-2343-8A1F-892C2CEF3861}" dt="2023-10-18T20:49:17.939" v="3" actId="2696"/>
        <pc:sldMkLst>
          <pc:docMk/>
          <pc:sldMk cId="422095812" sldId="312"/>
        </pc:sldMkLst>
      </pc:sldChg>
      <pc:sldChg chg="del">
        <pc:chgData name="Rachel Keeler" userId="4db9b7d9-2fc6-4369-9fe9-4ed3570fbc23" providerId="ADAL" clId="{3165D472-75D8-2343-8A1F-892C2CEF3861}" dt="2023-10-18T20:49:17.952" v="4" actId="2696"/>
        <pc:sldMkLst>
          <pc:docMk/>
          <pc:sldMk cId="2230919154" sldId="313"/>
        </pc:sldMkLst>
      </pc:sldChg>
      <pc:sldChg chg="del">
        <pc:chgData name="Rachel Keeler" userId="4db9b7d9-2fc6-4369-9fe9-4ed3570fbc23" providerId="ADAL" clId="{3165D472-75D8-2343-8A1F-892C2CEF3861}" dt="2023-10-18T20:49:25.811" v="5" actId="2696"/>
        <pc:sldMkLst>
          <pc:docMk/>
          <pc:sldMk cId="1732569011" sldId="3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10/18/23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10/18/23</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10/18/23</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erson standing on a hill with a camera&#10;&#10;Description automatically generated">
            <a:extLst>
              <a:ext uri="{FF2B5EF4-FFF2-40B4-BE49-F238E27FC236}">
                <a16:creationId xmlns:a16="http://schemas.microsoft.com/office/drawing/2014/main" id="{0411BEB0-9155-EC8D-3EE0-DBC91E2C1881}"/>
              </a:ext>
            </a:extLst>
          </p:cNvPr>
          <p:cNvPicPr>
            <a:picLocks noGrp="1" noChangeAspect="1"/>
          </p:cNvPicPr>
          <p:nvPr>
            <p:ph idx="1"/>
          </p:nvPr>
        </p:nvPicPr>
        <p:blipFill rotWithShape="1">
          <a:blip r:embed="rId2"/>
          <a:srcRect t="14339" b="25672"/>
          <a:stretch/>
        </p:blipFill>
        <p:spPr>
          <a:xfrm>
            <a:off x="20" y="1282"/>
            <a:ext cx="12191980" cy="6856718"/>
          </a:xfrm>
          <a:prstGeom prst="rect">
            <a:avLst/>
          </a:prstGeom>
        </p:spPr>
      </p:pic>
    </p:spTree>
    <p:extLst>
      <p:ext uri="{BB962C8B-B14F-4D97-AF65-F5344CB8AC3E}">
        <p14:creationId xmlns:p14="http://schemas.microsoft.com/office/powerpoint/2010/main" val="3659632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2:4</a:t>
            </a:r>
          </a:p>
          <a:p>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This is the account of the heavens and the earth when they were created, when the LORD God made the earth and the heavens.</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268549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2:4</a:t>
            </a:r>
          </a:p>
          <a:p>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This is the account of the heavens and the earth when they were created, when the LORD God made the earth and the heavens.</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r>
              <a:rPr lang="en-US" sz="4000" i="1" dirty="0">
                <a:latin typeface="Baskerville" panose="02020502070401020303" pitchFamily="18" charset="0"/>
                <a:ea typeface="Baskerville" panose="02020502070401020303" pitchFamily="18" charset="0"/>
              </a:rPr>
              <a:t>Adonai </a:t>
            </a:r>
            <a:r>
              <a:rPr lang="en-US" sz="4000" dirty="0">
                <a:latin typeface="Baskerville" panose="02020502070401020303" pitchFamily="18" charset="0"/>
                <a:ea typeface="Baskerville" panose="02020502070401020303" pitchFamily="18" charset="0"/>
              </a:rPr>
              <a:t>= Hebrew for “Lord"</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171375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creenshot of a computer&#10;&#10;Description automatically generated">
            <a:extLst>
              <a:ext uri="{FF2B5EF4-FFF2-40B4-BE49-F238E27FC236}">
                <a16:creationId xmlns:a16="http://schemas.microsoft.com/office/drawing/2014/main" id="{BBB40AD1-247E-885B-2F2E-01FFFB649157}"/>
              </a:ext>
            </a:extLst>
          </p:cNvPr>
          <p:cNvPicPr>
            <a:picLocks noChangeAspect="1"/>
          </p:cNvPicPr>
          <p:nvPr/>
        </p:nvPicPr>
        <p:blipFill rotWithShape="1">
          <a:blip r:embed="rId2"/>
          <a:srcRect l="511" t="2843" r="4637" b="5670"/>
          <a:stretch/>
        </p:blipFill>
        <p:spPr>
          <a:xfrm>
            <a:off x="643467" y="1469987"/>
            <a:ext cx="10905066" cy="3918025"/>
          </a:xfrm>
          <a:prstGeom prst="rect">
            <a:avLst/>
          </a:prstGeom>
        </p:spPr>
      </p:pic>
    </p:spTree>
    <p:extLst>
      <p:ext uri="{BB962C8B-B14F-4D97-AF65-F5344CB8AC3E}">
        <p14:creationId xmlns:p14="http://schemas.microsoft.com/office/powerpoint/2010/main" val="733612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YHWH</a:t>
            </a:r>
          </a:p>
          <a:p>
            <a:endParaRPr lang="en-US" sz="1400" dirty="0">
              <a:latin typeface="Beloved Sans" panose="02000505000000020004" pitchFamily="2" charset="77"/>
            </a:endParaRPr>
          </a:p>
          <a:p>
            <a:pPr marL="742950" indent="-74295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Tetragrammaton</a:t>
            </a:r>
            <a:r>
              <a:rPr lang="en-US" sz="4000" dirty="0">
                <a:latin typeface="Baskerville" panose="02020502070401020303" pitchFamily="18" charset="0"/>
                <a:ea typeface="Baskerville" panose="02020502070401020303" pitchFamily="18" charset="0"/>
              </a:rPr>
              <a:t> (Greek for “four letters”)</a:t>
            </a:r>
          </a:p>
          <a:p>
            <a:pPr marL="742950" indent="-742950">
              <a:buFont typeface="Arial" panose="020B0604020202020204" pitchFamily="34" charset="0"/>
              <a:buChar char="•"/>
            </a:pPr>
            <a:r>
              <a:rPr lang="en-US" sz="4000" i="1" dirty="0">
                <a:latin typeface="Baskerville" panose="02020502070401020303" pitchFamily="18" charset="0"/>
                <a:ea typeface="Baskerville" panose="02020502070401020303" pitchFamily="18" charset="0"/>
              </a:rPr>
              <a:t>Yod, He, Waw, He </a:t>
            </a:r>
            <a:r>
              <a:rPr lang="en-US" sz="4000" dirty="0">
                <a:latin typeface="Baskerville" panose="02020502070401020303" pitchFamily="18" charset="0"/>
                <a:ea typeface="Baskerville" panose="02020502070401020303" pitchFamily="18" charset="0"/>
              </a:rPr>
              <a:t>(four consonants)</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form of the Hebrew verb “to be” </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possible translations:</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 Am Who I Am” or </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 Will Be Who I Will Be”</a:t>
            </a:r>
            <a:endParaRPr lang="en-US" sz="3200" dirty="0">
              <a:latin typeface="Baskerville" panose="02020502070401020303" pitchFamily="18" charset="0"/>
              <a:ea typeface="Baskerville" panose="02020502070401020303" pitchFamily="18" charset="0"/>
            </a:endParaRP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“LORD” or “the LORD” </a:t>
            </a:r>
          </a:p>
        </p:txBody>
      </p:sp>
    </p:spTree>
    <p:extLst>
      <p:ext uri="{BB962C8B-B14F-4D97-AF65-F5344CB8AC3E}">
        <p14:creationId xmlns:p14="http://schemas.microsoft.com/office/powerpoint/2010/main" val="4236016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2:4</a:t>
            </a:r>
          </a:p>
          <a:p>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This is the account of the heavens and the earth when they were created, when the LORD God made the earth and the heavens.</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372176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“YHWH” to “LORD”</a:t>
            </a:r>
          </a:p>
          <a:p>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reverence for the Divine Name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“Lord” (</a:t>
            </a:r>
            <a:r>
              <a:rPr lang="en-US" sz="4000" i="1" dirty="0">
                <a:latin typeface="Baskerville" panose="02020502070401020303" pitchFamily="18" charset="0"/>
                <a:ea typeface="Baskerville" panose="02020502070401020303" pitchFamily="18" charset="0"/>
              </a:rPr>
              <a:t>Adonai</a:t>
            </a:r>
            <a:r>
              <a:rPr lang="en-US" sz="4000" dirty="0">
                <a:latin typeface="Baskerville" panose="02020502070401020303" pitchFamily="18" charset="0"/>
                <a:ea typeface="Baskerville" panose="02020502070401020303" pitchFamily="18" charset="0"/>
              </a:rPr>
              <a:t> in Hebrew, </a:t>
            </a:r>
            <a:r>
              <a:rPr lang="en-US" sz="4000" i="1" dirty="0">
                <a:latin typeface="Baskerville" panose="02020502070401020303" pitchFamily="18" charset="0"/>
                <a:ea typeface="Baskerville" panose="02020502070401020303" pitchFamily="18" charset="0"/>
              </a:rPr>
              <a:t>Kyrios</a:t>
            </a:r>
            <a:r>
              <a:rPr lang="en-US" sz="4000" dirty="0">
                <a:latin typeface="Baskerville" panose="02020502070401020303" pitchFamily="18" charset="0"/>
                <a:ea typeface="Baskerville" panose="02020502070401020303" pitchFamily="18" charset="0"/>
              </a:rPr>
              <a:t> in Greek, </a:t>
            </a:r>
            <a:r>
              <a:rPr lang="en-US" sz="4000" i="1" dirty="0">
                <a:latin typeface="Baskerville" panose="02020502070401020303" pitchFamily="18" charset="0"/>
                <a:ea typeface="Baskerville" panose="02020502070401020303" pitchFamily="18" charset="0"/>
              </a:rPr>
              <a:t>Dominus</a:t>
            </a:r>
            <a:r>
              <a:rPr lang="en-US" sz="4000" dirty="0">
                <a:latin typeface="Baskerville" panose="02020502070401020303" pitchFamily="18" charset="0"/>
                <a:ea typeface="Baskerville" panose="02020502070401020303" pitchFamily="18" charset="0"/>
              </a:rPr>
              <a:t> in Latin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LORD/Lord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Ps. 97:5: “The mountains melt like wax before the LORD, before the Lord of all the earth.”</a:t>
            </a:r>
          </a:p>
          <a:p>
            <a:r>
              <a:rPr lang="en-US" sz="4000" dirty="0">
                <a:latin typeface="Baskerville" panose="02020502070401020303" pitchFamily="18" charset="0"/>
                <a:ea typeface="Baskerville" panose="02020502070401020303" pitchFamily="18" charset="0"/>
              </a:rPr>
              <a:t>	   </a:t>
            </a:r>
            <a:r>
              <a:rPr lang="en-US" sz="4000" i="1" dirty="0">
                <a:latin typeface="Baskerville" panose="02020502070401020303" pitchFamily="18" charset="0"/>
                <a:ea typeface="Baskerville" panose="02020502070401020303" pitchFamily="18" charset="0"/>
              </a:rPr>
              <a:t>YHWH                   </a:t>
            </a:r>
            <a:r>
              <a:rPr lang="en-US" sz="4000" i="1" dirty="0" err="1">
                <a:latin typeface="Baskerville" panose="02020502070401020303" pitchFamily="18" charset="0"/>
                <a:ea typeface="Baskerville" panose="02020502070401020303" pitchFamily="18" charset="0"/>
              </a:rPr>
              <a:t>adon</a:t>
            </a:r>
            <a:endParaRPr lang="en-US" sz="4000" i="1"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92370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3:1-17</a:t>
            </a:r>
          </a:p>
          <a:p>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Now Moses was tending the flock of Jethro his father-in-law, the priest of Midian, and he led the flock to the far side of the wilderness and came to Horeb, the mountain of God. </a:t>
            </a:r>
            <a:r>
              <a:rPr lang="en-US" sz="4000" baseline="30000" dirty="0">
                <a:latin typeface="Baskerville" panose="02020502070401020303" pitchFamily="18" charset="0"/>
                <a:ea typeface="Baskerville" panose="02020502070401020303" pitchFamily="18" charset="0"/>
              </a:rPr>
              <a:t>2</a:t>
            </a:r>
            <a:r>
              <a:rPr lang="en-US" sz="4000" dirty="0">
                <a:latin typeface="Baskerville" panose="02020502070401020303" pitchFamily="18" charset="0"/>
                <a:ea typeface="Baskerville" panose="02020502070401020303" pitchFamily="18" charset="0"/>
              </a:rPr>
              <a:t> There the angel of the Lord appeared to him in flames of fire from within a bush. Moses saw that though the bush was on fire it did not burn up. </a:t>
            </a:r>
          </a:p>
        </p:txBody>
      </p:sp>
    </p:spTree>
    <p:extLst>
      <p:ext uri="{BB962C8B-B14F-4D97-AF65-F5344CB8AC3E}">
        <p14:creationId xmlns:p14="http://schemas.microsoft.com/office/powerpoint/2010/main" val="1481229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78619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3:1-17, cont.</a:t>
            </a:r>
          </a:p>
          <a:p>
            <a:endParaRPr lang="en-US" sz="14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4</a:t>
            </a:r>
            <a:r>
              <a:rPr lang="en-US" sz="4000" dirty="0">
                <a:latin typeface="Baskerville" panose="02020502070401020303" pitchFamily="18" charset="0"/>
                <a:ea typeface="Baskerville" panose="02020502070401020303" pitchFamily="18" charset="0"/>
              </a:rPr>
              <a:t> When the Lord saw that he had gone over to look, God called to him from within the bush, “Moses! Moses!”</a:t>
            </a:r>
          </a:p>
          <a:p>
            <a:pPr marL="742950" indent="-742950">
              <a:buFont typeface="+mj-lt"/>
              <a:buAutoNum type="arabicPeriod" startAt="3"/>
            </a:pPr>
            <a:endParaRPr lang="en-US" sz="14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And Moses said, “Here I am.”</a:t>
            </a:r>
          </a:p>
          <a:p>
            <a:endParaRPr lang="en-US" sz="14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5</a:t>
            </a:r>
            <a:r>
              <a:rPr lang="en-US" sz="4000" dirty="0">
                <a:latin typeface="Baskerville" panose="02020502070401020303" pitchFamily="18" charset="0"/>
                <a:ea typeface="Baskerville" panose="02020502070401020303" pitchFamily="18" charset="0"/>
              </a:rPr>
              <a:t> “Do not come any closer,” God said. “Take off your sandals, for the place where you are standing is holy ground.” </a:t>
            </a:r>
          </a:p>
        </p:txBody>
      </p:sp>
    </p:spTree>
    <p:extLst>
      <p:ext uri="{BB962C8B-B14F-4D97-AF65-F5344CB8AC3E}">
        <p14:creationId xmlns:p14="http://schemas.microsoft.com/office/powerpoint/2010/main" val="2524843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3:1-17, cont.</a:t>
            </a:r>
          </a:p>
          <a:p>
            <a:endParaRPr lang="en-US" sz="14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6</a:t>
            </a:r>
            <a:r>
              <a:rPr lang="en-US" sz="4000" dirty="0">
                <a:latin typeface="Baskerville" panose="02020502070401020303" pitchFamily="18" charset="0"/>
                <a:ea typeface="Baskerville" panose="02020502070401020303" pitchFamily="18" charset="0"/>
              </a:rPr>
              <a:t> Then he said, “I am the God of your father, the God of Abraham, the God of Isaac and the God of Jacob.” At this, Moses hid his face, because he was afraid to look at God.</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442054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3:1-17, cont.</a:t>
            </a:r>
          </a:p>
          <a:p>
            <a:endParaRPr lang="en-US" sz="14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7</a:t>
            </a:r>
            <a:r>
              <a:rPr lang="en-US" sz="4000" dirty="0">
                <a:latin typeface="Baskerville" panose="02020502070401020303" pitchFamily="18" charset="0"/>
                <a:ea typeface="Baskerville" panose="02020502070401020303" pitchFamily="18" charset="0"/>
              </a:rPr>
              <a:t> The Lord said, “I have indeed seen the misery of my people in Egypt. …</a:t>
            </a:r>
            <a:r>
              <a:rPr lang="en-US" sz="4000" baseline="30000" dirty="0">
                <a:latin typeface="Baskerville" panose="02020502070401020303" pitchFamily="18" charset="0"/>
                <a:ea typeface="Baskerville" panose="02020502070401020303" pitchFamily="18" charset="0"/>
              </a:rPr>
              <a:t>9</a:t>
            </a:r>
            <a:r>
              <a:rPr lang="en-US" sz="4000" dirty="0">
                <a:latin typeface="Baskerville" panose="02020502070401020303" pitchFamily="18" charset="0"/>
                <a:ea typeface="Baskerville" panose="02020502070401020303" pitchFamily="18" charset="0"/>
              </a:rPr>
              <a:t> And now the cry of the Israelites has reached me, and I have seen the way the Egyptians are oppressing them. </a:t>
            </a:r>
            <a:r>
              <a:rPr lang="en-US" sz="4000" baseline="30000" dirty="0">
                <a:latin typeface="Baskerville" panose="02020502070401020303" pitchFamily="18" charset="0"/>
                <a:ea typeface="Baskerville" panose="02020502070401020303" pitchFamily="18" charset="0"/>
              </a:rPr>
              <a:t>10</a:t>
            </a:r>
            <a:r>
              <a:rPr lang="en-US" sz="4000" dirty="0">
                <a:latin typeface="Baskerville" panose="02020502070401020303" pitchFamily="18" charset="0"/>
                <a:ea typeface="Baskerville" panose="02020502070401020303" pitchFamily="18" charset="0"/>
              </a:rPr>
              <a:t> So now, go. I am sending you to Pharaoh to bring my people the Israelites out of Egypt.”</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852941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3:1-17, cont.</a:t>
            </a:r>
          </a:p>
          <a:p>
            <a:endParaRPr lang="en-US" sz="14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11</a:t>
            </a:r>
            <a:r>
              <a:rPr lang="en-US" sz="4000" dirty="0">
                <a:latin typeface="Baskerville" panose="02020502070401020303" pitchFamily="18" charset="0"/>
                <a:ea typeface="Baskerville" panose="02020502070401020303" pitchFamily="18" charset="0"/>
              </a:rPr>
              <a:t> But Moses said to God, “Who am I that I should go to Pharaoh and bring the Israelites out of Egypt?”</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12</a:t>
            </a:r>
            <a:r>
              <a:rPr lang="en-US" sz="4000" dirty="0">
                <a:latin typeface="Baskerville" panose="02020502070401020303" pitchFamily="18" charset="0"/>
                <a:ea typeface="Baskerville" panose="02020502070401020303" pitchFamily="18" charset="0"/>
              </a:rPr>
              <a:t> And God said, “I will be with you. ...”</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394302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3:1-17, cont.</a:t>
            </a:r>
          </a:p>
          <a:p>
            <a:endParaRPr lang="en-US" sz="14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13</a:t>
            </a:r>
            <a:r>
              <a:rPr lang="en-US" sz="4000" dirty="0">
                <a:latin typeface="Baskerville" panose="02020502070401020303" pitchFamily="18" charset="0"/>
                <a:ea typeface="Baskerville" panose="02020502070401020303" pitchFamily="18" charset="0"/>
              </a:rPr>
              <a:t> Moses said to God, “Suppose I go to the Israelites and say to them, ‘The God of your fathers has sent me to you,’ and they ask me, ‘What is his name?’ Then what shall I tell them?”</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354291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3:1-17, cont.</a:t>
            </a:r>
          </a:p>
          <a:p>
            <a:endParaRPr lang="en-US" sz="14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14</a:t>
            </a:r>
            <a:r>
              <a:rPr lang="en-US" sz="4000" dirty="0">
                <a:latin typeface="Baskerville" panose="02020502070401020303" pitchFamily="18" charset="0"/>
                <a:ea typeface="Baskerville" panose="02020502070401020303" pitchFamily="18" charset="0"/>
              </a:rPr>
              <a:t> God said to Moses, “I am who I am. This is what you are to say to the Israelites: ‘I am has sent me to you.’”</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15</a:t>
            </a:r>
            <a:r>
              <a:rPr lang="en-US" sz="4000" dirty="0">
                <a:latin typeface="Baskerville" panose="02020502070401020303" pitchFamily="18" charset="0"/>
                <a:ea typeface="Baskerville" panose="02020502070401020303" pitchFamily="18" charset="0"/>
              </a:rPr>
              <a:t> God also said to Moses, “Say to the Israelites, ‘The LORD, the God of your fathers—the God of Abraham, the God of Isaac and the God of</a:t>
            </a:r>
          </a:p>
        </p:txBody>
      </p:sp>
    </p:spTree>
    <p:extLst>
      <p:ext uri="{BB962C8B-B14F-4D97-AF65-F5344CB8AC3E}">
        <p14:creationId xmlns:p14="http://schemas.microsoft.com/office/powerpoint/2010/main" val="3145940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3:1-17, cont.</a:t>
            </a:r>
          </a:p>
          <a:p>
            <a:endParaRPr lang="en-US" sz="14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Jacob—has sent me to you.’</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“This is my name forever,</a:t>
            </a:r>
          </a:p>
          <a:p>
            <a:r>
              <a:rPr lang="en-US" sz="4000" dirty="0">
                <a:latin typeface="Baskerville" panose="02020502070401020303" pitchFamily="18" charset="0"/>
                <a:ea typeface="Baskerville" panose="02020502070401020303" pitchFamily="18" charset="0"/>
              </a:rPr>
              <a:t>    the name you shall call me</a:t>
            </a:r>
          </a:p>
          <a:p>
            <a:r>
              <a:rPr lang="en-US" sz="4000" dirty="0">
                <a:latin typeface="Baskerville" panose="02020502070401020303" pitchFamily="18" charset="0"/>
                <a:ea typeface="Baskerville" panose="02020502070401020303" pitchFamily="18" charset="0"/>
              </a:rPr>
              <a:t>    from generation to generation.”</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100874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478423"/>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3:1-17, cont.</a:t>
            </a:r>
          </a:p>
          <a:p>
            <a:endParaRPr lang="en-US" sz="1400" dirty="0">
              <a:latin typeface="Baskerville" panose="02020502070401020303" pitchFamily="18" charset="0"/>
              <a:ea typeface="Baskerville" panose="02020502070401020303" pitchFamily="18" charset="0"/>
            </a:endParaRPr>
          </a:p>
          <a:p>
            <a:r>
              <a:rPr lang="en-US" sz="3600" baseline="30000" dirty="0">
                <a:latin typeface="Baskerville" panose="02020502070401020303" pitchFamily="18" charset="0"/>
                <a:ea typeface="Baskerville" panose="02020502070401020303" pitchFamily="18" charset="0"/>
              </a:rPr>
              <a:t>16</a:t>
            </a:r>
            <a:r>
              <a:rPr lang="en-US" sz="3600" dirty="0">
                <a:latin typeface="Baskerville" panose="02020502070401020303" pitchFamily="18" charset="0"/>
                <a:ea typeface="Baskerville" panose="02020502070401020303" pitchFamily="18" charset="0"/>
              </a:rPr>
              <a:t> “Go, assemble the elders of Israel and say to them, ‘The Lord, the God of your fathers—the God of Abraham, Isaac and Jacob—appeared to me and said: I have watched over you and have seen what has been done to you in Egypt. </a:t>
            </a:r>
            <a:r>
              <a:rPr lang="en-US" sz="3600" baseline="30000" dirty="0">
                <a:latin typeface="Baskerville" panose="02020502070401020303" pitchFamily="18" charset="0"/>
                <a:ea typeface="Baskerville" panose="02020502070401020303" pitchFamily="18" charset="0"/>
              </a:rPr>
              <a:t>17</a:t>
            </a:r>
            <a:r>
              <a:rPr lang="en-US" sz="3600" dirty="0">
                <a:latin typeface="Baskerville" panose="02020502070401020303" pitchFamily="18" charset="0"/>
                <a:ea typeface="Baskerville" panose="02020502070401020303" pitchFamily="18" charset="0"/>
              </a:rPr>
              <a:t> And I have promised to bring you up out of your misery in Egypt into the land of the Canaanites, Hittites, Amorites, Perizzites, Hivites and Jebusites—a land flowing with milk and honey.’</a:t>
            </a:r>
          </a:p>
        </p:txBody>
      </p:sp>
    </p:spTree>
    <p:extLst>
      <p:ext uri="{BB962C8B-B14F-4D97-AF65-F5344CB8AC3E}">
        <p14:creationId xmlns:p14="http://schemas.microsoft.com/office/powerpoint/2010/main" val="4168362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483209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Creator </a:t>
            </a:r>
          </a:p>
          <a:p>
            <a:pPr marL="571500" indent="-571500">
              <a:buFont typeface="Arial" panose="020B0604020202020204" pitchFamily="34" charset="0"/>
              <a:buChar char="•"/>
            </a:pPr>
            <a:r>
              <a:rPr lang="en-US" sz="4000" dirty="0">
                <a:highlight>
                  <a:srgbClr val="FFFF00"/>
                </a:highlight>
                <a:latin typeface="Baskerville" panose="02020502070401020303" pitchFamily="18" charset="0"/>
                <a:ea typeface="Baskerville" panose="02020502070401020303" pitchFamily="18" charset="0"/>
              </a:rPr>
              <a:t>Pre-reading question</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Genesis 1</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Genesis 14:18-24</a:t>
            </a:r>
          </a:p>
          <a:p>
            <a:pPr marL="571500" indent="-571500">
              <a:buFont typeface="Arial" panose="020B0604020202020204" pitchFamily="34" charset="0"/>
              <a:buChar char="•"/>
            </a:pPr>
            <a:r>
              <a:rPr lang="en-US" sz="4000" dirty="0">
                <a:highlight>
                  <a:srgbClr val="FFFF00"/>
                </a:highlight>
                <a:latin typeface="Baskerville" panose="02020502070401020303" pitchFamily="18" charset="0"/>
                <a:ea typeface="Baskerville" panose="02020502070401020303" pitchFamily="18" charset="0"/>
              </a:rPr>
              <a:t>Isaiah 40:18-31</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r>
              <a:rPr lang="en-US" sz="3000" dirty="0">
                <a:latin typeface="Baskerville" panose="02020502070401020303" pitchFamily="18" charset="0"/>
                <a:ea typeface="Baskerville" panose="02020502070401020303" pitchFamily="18" charset="0"/>
              </a:rPr>
              <a:t> </a:t>
            </a:r>
            <a:endParaRPr lang="en-US" sz="2000" dirty="0">
              <a:latin typeface="Baskerville" panose="02020502070401020303" pitchFamily="18" charset="0"/>
              <a:ea typeface="Baskerville" panose="02020502070401020303" pitchFamily="18" charset="0"/>
            </a:endParaRPr>
          </a:p>
          <a:p>
            <a:endParaRPr lang="en-US" sz="3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92051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Divine Name: </a:t>
            </a:r>
          </a:p>
          <a:p>
            <a:r>
              <a:rPr lang="en-US" sz="4800" dirty="0">
                <a:latin typeface="Beloved Sans" panose="02000505000000020004" pitchFamily="2" charset="77"/>
              </a:rPr>
              <a:t>God, LORD, YHWH</a:t>
            </a:r>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Background:</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What is God’s name, or what are God’s names?</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How do we address God? What does it mean that there are multiple names for God? </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Who is God? What is God like?</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Who does God reveal himself to be in the Scriptures?</a:t>
            </a:r>
          </a:p>
        </p:txBody>
      </p:sp>
    </p:spTree>
    <p:extLst>
      <p:ext uri="{BB962C8B-B14F-4D97-AF65-F5344CB8AC3E}">
        <p14:creationId xmlns:p14="http://schemas.microsoft.com/office/powerpoint/2010/main" val="742378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has a name?</a:t>
            </a:r>
          </a:p>
          <a:p>
            <a:endParaRPr lang="en-US" sz="36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“Few issues are at once so central to biblical faith and yet so perplexing as the name of God.” </a:t>
            </a:r>
          </a:p>
          <a:p>
            <a:r>
              <a:rPr lang="en-US" sz="3600" dirty="0">
                <a:latin typeface="Baskerville" panose="02020502070401020303" pitchFamily="18" charset="0"/>
                <a:ea typeface="Baskerville" panose="02020502070401020303" pitchFamily="18" charset="0"/>
              </a:rPr>
              <a:t>					—R. Kendall </a:t>
            </a:r>
            <a:r>
              <a:rPr lang="en-US" sz="3600" dirty="0" err="1">
                <a:latin typeface="Baskerville" panose="02020502070401020303" pitchFamily="18" charset="0"/>
                <a:ea typeface="Baskerville" panose="02020502070401020303" pitchFamily="18" charset="0"/>
              </a:rPr>
              <a:t>Soulen</a:t>
            </a: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524000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Word “God”</a:t>
            </a:r>
            <a:endParaRPr lang="en-US" sz="36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“The very existence of this word is worth considering. …. [W]e do not, of course, mean only the German or English word for ‘God.’ It does not matter if we say </a:t>
            </a:r>
            <a:r>
              <a:rPr lang="en-US" sz="3600" i="1" dirty="0">
                <a:latin typeface="Baskerville" panose="02020502070401020303" pitchFamily="18" charset="0"/>
                <a:ea typeface="Baskerville" panose="02020502070401020303" pitchFamily="18" charset="0"/>
              </a:rPr>
              <a:t>Gott</a:t>
            </a:r>
            <a:r>
              <a:rPr lang="en-US" sz="3600" dirty="0">
                <a:latin typeface="Baskerville" panose="02020502070401020303" pitchFamily="18" charset="0"/>
                <a:ea typeface="Baskerville" panose="02020502070401020303" pitchFamily="18" charset="0"/>
              </a:rPr>
              <a:t> in German or </a:t>
            </a:r>
            <a:r>
              <a:rPr lang="en-US" sz="3600" i="1" dirty="0">
                <a:latin typeface="Baskerville" panose="02020502070401020303" pitchFamily="18" charset="0"/>
                <a:ea typeface="Baskerville" panose="02020502070401020303" pitchFamily="18" charset="0"/>
              </a:rPr>
              <a:t>Deus</a:t>
            </a:r>
            <a:r>
              <a:rPr lang="en-US" sz="3600" dirty="0">
                <a:latin typeface="Baskerville" panose="02020502070401020303" pitchFamily="18" charset="0"/>
                <a:ea typeface="Baskerville" panose="02020502070401020303" pitchFamily="18" charset="0"/>
              </a:rPr>
              <a:t> in Latin, or </a:t>
            </a:r>
            <a:r>
              <a:rPr lang="en-US" sz="3600" i="1" dirty="0">
                <a:latin typeface="Baskerville" panose="02020502070401020303" pitchFamily="18" charset="0"/>
                <a:ea typeface="Baskerville" panose="02020502070401020303" pitchFamily="18" charset="0"/>
              </a:rPr>
              <a:t>El</a:t>
            </a:r>
            <a:r>
              <a:rPr lang="en-US" sz="3600" dirty="0">
                <a:latin typeface="Baskerville" panose="02020502070401020303" pitchFamily="18" charset="0"/>
                <a:ea typeface="Baskerville" panose="02020502070401020303" pitchFamily="18" charset="0"/>
              </a:rPr>
              <a:t> in the Semitic languages or </a:t>
            </a:r>
            <a:r>
              <a:rPr lang="en-US" sz="3600" i="1" dirty="0" err="1">
                <a:latin typeface="Baskerville" panose="02020502070401020303" pitchFamily="18" charset="0"/>
                <a:ea typeface="Baskerville" panose="02020502070401020303" pitchFamily="18" charset="0"/>
              </a:rPr>
              <a:t>teotl</a:t>
            </a:r>
            <a:r>
              <a:rPr lang="en-US" sz="3600" dirty="0">
                <a:latin typeface="Baskerville" panose="02020502070401020303" pitchFamily="18" charset="0"/>
                <a:ea typeface="Baskerville" panose="02020502070401020303" pitchFamily="18" charset="0"/>
              </a:rPr>
              <a:t> in Mexican and so forth, though it is, of course, a very obscure and difficult question how we can know that all these different words mean the same thing or person… The word ‘God’ exists, and this by</a:t>
            </a:r>
          </a:p>
        </p:txBody>
      </p:sp>
    </p:spTree>
    <p:extLst>
      <p:ext uri="{BB962C8B-B14F-4D97-AF65-F5344CB8AC3E}">
        <p14:creationId xmlns:p14="http://schemas.microsoft.com/office/powerpoint/2010/main" val="3737783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Word “God,” </a:t>
            </a:r>
            <a:r>
              <a:rPr lang="en-US" sz="3200" dirty="0">
                <a:latin typeface="Beloved Sans" panose="02000505000000020004" pitchFamily="2" charset="77"/>
              </a:rPr>
              <a:t>cont.</a:t>
            </a:r>
            <a:endParaRPr lang="en-US" sz="36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itself merits consideration. But the English word ‘God’ (like the German </a:t>
            </a:r>
            <a:r>
              <a:rPr lang="en-US" sz="3600" i="1" dirty="0">
                <a:latin typeface="Baskerville" panose="02020502070401020303" pitchFamily="18" charset="0"/>
                <a:ea typeface="Baskerville" panose="02020502070401020303" pitchFamily="18" charset="0"/>
              </a:rPr>
              <a:t>Gott</a:t>
            </a:r>
            <a:r>
              <a:rPr lang="en-US" sz="3600" dirty="0">
                <a:latin typeface="Baskerville" panose="02020502070401020303" pitchFamily="18" charset="0"/>
                <a:ea typeface="Baskerville" panose="02020502070401020303" pitchFamily="18" charset="0"/>
              </a:rPr>
              <a:t>) says nothing about him.…Today, at least, the word sounds like a proper name: what is meant by it must be known from another source.”</a:t>
            </a:r>
          </a:p>
          <a:p>
            <a:r>
              <a:rPr lang="en-US" sz="3600" dirty="0">
                <a:latin typeface="Baskerville" panose="02020502070401020303" pitchFamily="18" charset="0"/>
                <a:ea typeface="Baskerville" panose="02020502070401020303" pitchFamily="18" charset="0"/>
              </a:rPr>
              <a:t>					—Karl </a:t>
            </a:r>
            <a:r>
              <a:rPr lang="en-US" sz="3600" dirty="0" err="1">
                <a:latin typeface="Baskerville" panose="02020502070401020303" pitchFamily="18" charset="0"/>
                <a:ea typeface="Baskerville" panose="02020502070401020303" pitchFamily="18" charset="0"/>
              </a:rPr>
              <a:t>Rahner</a:t>
            </a:r>
            <a:r>
              <a:rPr lang="en-US" sz="3600" dirty="0">
                <a:latin typeface="Baskerville" panose="02020502070401020303" pitchFamily="18" charset="0"/>
                <a:ea typeface="Baskerville" panose="02020502070401020303" pitchFamily="18" charset="0"/>
              </a:rPr>
              <a:t>, SJ</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7542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Word “God”</a:t>
            </a:r>
          </a:p>
          <a:p>
            <a:r>
              <a:rPr lang="en-US" sz="3600" dirty="0">
                <a:latin typeface="Baskerville" panose="02020502070401020303" pitchFamily="18" charset="0"/>
                <a:ea typeface="Baskerville" panose="02020502070401020303" pitchFamily="18" charset="0"/>
              </a:rPr>
              <a:t>“But since for monotheists the class it designates is populated by only one being, the word therefore often functions as a proper noun—a name. This ‘name’ quality is especially pronounced when the first letter of the word is capitalized. In such cases, ‘God,’ like ‘William Shakespeare,’ refers to a specific, known individual, that is, the all-powerful creator and sustainer of the world.”—Collin Cornell</a:t>
            </a:r>
          </a:p>
        </p:txBody>
      </p:sp>
    </p:spTree>
    <p:extLst>
      <p:ext uri="{BB962C8B-B14F-4D97-AF65-F5344CB8AC3E}">
        <p14:creationId xmlns:p14="http://schemas.microsoft.com/office/powerpoint/2010/main" val="2437004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1:1</a:t>
            </a:r>
          </a:p>
          <a:p>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In the beginning God created the heavens and the earth.</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950637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1:1</a:t>
            </a:r>
          </a:p>
          <a:p>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In the beginning </a:t>
            </a:r>
            <a:r>
              <a:rPr lang="en-US" sz="4000" b="1" dirty="0">
                <a:latin typeface="Baskerville" panose="02020502070401020303" pitchFamily="18" charset="0"/>
                <a:ea typeface="Baskerville" panose="02020502070401020303" pitchFamily="18" charset="0"/>
              </a:rPr>
              <a:t>God </a:t>
            </a:r>
            <a:r>
              <a:rPr lang="en-US" sz="4000" dirty="0">
                <a:latin typeface="Baskerville" panose="02020502070401020303" pitchFamily="18" charset="0"/>
                <a:ea typeface="Baskerville" panose="02020502070401020303" pitchFamily="18" charset="0"/>
              </a:rPr>
              <a:t>created the heavens ….</a:t>
            </a:r>
          </a:p>
          <a:p>
            <a:r>
              <a:rPr lang="en-US" sz="4000" dirty="0">
                <a:latin typeface="Baskerville" panose="02020502070401020303" pitchFamily="18" charset="0"/>
                <a:ea typeface="Baskerville" panose="02020502070401020303" pitchFamily="18" charset="0"/>
              </a:rPr>
              <a:t>			      </a:t>
            </a:r>
            <a:r>
              <a:rPr lang="en-US" sz="4000" i="1" dirty="0" err="1">
                <a:latin typeface="Baskerville" panose="02020502070401020303" pitchFamily="18" charset="0"/>
                <a:ea typeface="Baskerville" panose="02020502070401020303" pitchFamily="18" charset="0"/>
              </a:rPr>
              <a:t>elohim</a:t>
            </a:r>
            <a:endParaRPr lang="en-US" sz="4000" i="1"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483931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10970</TotalTime>
  <Words>1167</Words>
  <Application>Microsoft Macintosh PowerPoint</Application>
  <PresentationFormat>Widescreen</PresentationFormat>
  <Paragraphs>113</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1</cp:revision>
  <dcterms:created xsi:type="dcterms:W3CDTF">2023-09-23T01:00:28Z</dcterms:created>
  <dcterms:modified xsi:type="dcterms:W3CDTF">2023-10-18T20:49:37Z</dcterms:modified>
</cp:coreProperties>
</file>