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9"/>
  </p:notesMasterIdLst>
  <p:sldIdLst>
    <p:sldId id="432" r:id="rId2"/>
    <p:sldId id="256" r:id="rId3"/>
    <p:sldId id="336" r:id="rId4"/>
    <p:sldId id="335" r:id="rId5"/>
    <p:sldId id="496" r:id="rId6"/>
    <p:sldId id="337" r:id="rId7"/>
    <p:sldId id="508" r:id="rId8"/>
    <p:sldId id="492" r:id="rId9"/>
    <p:sldId id="509" r:id="rId10"/>
    <p:sldId id="510" r:id="rId11"/>
    <p:sldId id="497" r:id="rId12"/>
    <p:sldId id="511" r:id="rId13"/>
    <p:sldId id="512" r:id="rId14"/>
    <p:sldId id="513" r:id="rId15"/>
    <p:sldId id="498" r:id="rId16"/>
    <p:sldId id="505" r:id="rId17"/>
    <p:sldId id="514" r:id="rId18"/>
    <p:sldId id="499" r:id="rId19"/>
    <p:sldId id="515" r:id="rId20"/>
    <p:sldId id="516" r:id="rId21"/>
    <p:sldId id="517" r:id="rId22"/>
    <p:sldId id="518" r:id="rId23"/>
    <p:sldId id="519" r:id="rId24"/>
    <p:sldId id="504" r:id="rId25"/>
    <p:sldId id="502" r:id="rId26"/>
    <p:sldId id="455" r:id="rId27"/>
    <p:sldId id="27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A1B4E9-0B9B-BA47-BCAC-FCDF8C7C9DDD}" v="25" dt="2024-04-30T04:34:15.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05"/>
    <p:restoredTop sz="95040"/>
  </p:normalViewPr>
  <p:slideViewPr>
    <p:cSldViewPr snapToGrid="0">
      <p:cViewPr varScale="1">
        <p:scale>
          <a:sx n="102" d="100"/>
          <a:sy n="102" d="100"/>
        </p:scale>
        <p:origin x="71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4/29/24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c.willowcreek.com/mpa/ussc/#/app/glsSessions?tab=curYea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https://sc.willowcreek.com/mpa/ussc/#/app/glsSessions?tab=curYear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4</a:t>
            </a:fld>
            <a:endParaRPr lang="en-US"/>
          </a:p>
        </p:txBody>
      </p:sp>
    </p:spTree>
    <p:extLst>
      <p:ext uri="{BB962C8B-B14F-4D97-AF65-F5344CB8AC3E}">
        <p14:creationId xmlns:p14="http://schemas.microsoft.com/office/powerpoint/2010/main" val="202114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13</a:t>
            </a:fld>
            <a:endParaRPr lang="en-US"/>
          </a:p>
        </p:txBody>
      </p:sp>
    </p:spTree>
    <p:extLst>
      <p:ext uri="{BB962C8B-B14F-4D97-AF65-F5344CB8AC3E}">
        <p14:creationId xmlns:p14="http://schemas.microsoft.com/office/powerpoint/2010/main" val="1938611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14</a:t>
            </a:fld>
            <a:endParaRPr lang="en-US"/>
          </a:p>
        </p:txBody>
      </p:sp>
    </p:spTree>
    <p:extLst>
      <p:ext uri="{BB962C8B-B14F-4D97-AF65-F5344CB8AC3E}">
        <p14:creationId xmlns:p14="http://schemas.microsoft.com/office/powerpoint/2010/main" val="1996838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15</a:t>
            </a:fld>
            <a:endParaRPr lang="en-US"/>
          </a:p>
        </p:txBody>
      </p:sp>
    </p:spTree>
    <p:extLst>
      <p:ext uri="{BB962C8B-B14F-4D97-AF65-F5344CB8AC3E}">
        <p14:creationId xmlns:p14="http://schemas.microsoft.com/office/powerpoint/2010/main" val="311801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16</a:t>
            </a:fld>
            <a:endParaRPr lang="en-US"/>
          </a:p>
        </p:txBody>
      </p:sp>
    </p:spTree>
    <p:extLst>
      <p:ext uri="{BB962C8B-B14F-4D97-AF65-F5344CB8AC3E}">
        <p14:creationId xmlns:p14="http://schemas.microsoft.com/office/powerpoint/2010/main" val="841058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17</a:t>
            </a:fld>
            <a:endParaRPr lang="en-US"/>
          </a:p>
        </p:txBody>
      </p:sp>
    </p:spTree>
    <p:extLst>
      <p:ext uri="{BB962C8B-B14F-4D97-AF65-F5344CB8AC3E}">
        <p14:creationId xmlns:p14="http://schemas.microsoft.com/office/powerpoint/2010/main" val="1220968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18</a:t>
            </a:fld>
            <a:endParaRPr lang="en-US"/>
          </a:p>
        </p:txBody>
      </p:sp>
    </p:spTree>
    <p:extLst>
      <p:ext uri="{BB962C8B-B14F-4D97-AF65-F5344CB8AC3E}">
        <p14:creationId xmlns:p14="http://schemas.microsoft.com/office/powerpoint/2010/main" val="3350297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19</a:t>
            </a:fld>
            <a:endParaRPr lang="en-US"/>
          </a:p>
        </p:txBody>
      </p:sp>
    </p:spTree>
    <p:extLst>
      <p:ext uri="{BB962C8B-B14F-4D97-AF65-F5344CB8AC3E}">
        <p14:creationId xmlns:p14="http://schemas.microsoft.com/office/powerpoint/2010/main" val="2062566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20</a:t>
            </a:fld>
            <a:endParaRPr lang="en-US"/>
          </a:p>
        </p:txBody>
      </p:sp>
    </p:spTree>
    <p:extLst>
      <p:ext uri="{BB962C8B-B14F-4D97-AF65-F5344CB8AC3E}">
        <p14:creationId xmlns:p14="http://schemas.microsoft.com/office/powerpoint/2010/main" val="1003098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21</a:t>
            </a:fld>
            <a:endParaRPr lang="en-US"/>
          </a:p>
        </p:txBody>
      </p:sp>
    </p:spTree>
    <p:extLst>
      <p:ext uri="{BB962C8B-B14F-4D97-AF65-F5344CB8AC3E}">
        <p14:creationId xmlns:p14="http://schemas.microsoft.com/office/powerpoint/2010/main" val="3415762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22</a:t>
            </a:fld>
            <a:endParaRPr lang="en-US"/>
          </a:p>
        </p:txBody>
      </p:sp>
    </p:spTree>
    <p:extLst>
      <p:ext uri="{BB962C8B-B14F-4D97-AF65-F5344CB8AC3E}">
        <p14:creationId xmlns:p14="http://schemas.microsoft.com/office/powerpoint/2010/main" val="3169203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5</a:t>
            </a:fld>
            <a:endParaRPr lang="en-US"/>
          </a:p>
        </p:txBody>
      </p:sp>
    </p:spTree>
    <p:extLst>
      <p:ext uri="{BB962C8B-B14F-4D97-AF65-F5344CB8AC3E}">
        <p14:creationId xmlns:p14="http://schemas.microsoft.com/office/powerpoint/2010/main" val="3529825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23</a:t>
            </a:fld>
            <a:endParaRPr lang="en-US"/>
          </a:p>
        </p:txBody>
      </p:sp>
    </p:spTree>
    <p:extLst>
      <p:ext uri="{BB962C8B-B14F-4D97-AF65-F5344CB8AC3E}">
        <p14:creationId xmlns:p14="http://schemas.microsoft.com/office/powerpoint/2010/main" val="2031500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24</a:t>
            </a:fld>
            <a:endParaRPr lang="en-US"/>
          </a:p>
        </p:txBody>
      </p:sp>
    </p:spTree>
    <p:extLst>
      <p:ext uri="{BB962C8B-B14F-4D97-AF65-F5344CB8AC3E}">
        <p14:creationId xmlns:p14="http://schemas.microsoft.com/office/powerpoint/2010/main" val="4265020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25</a:t>
            </a:fld>
            <a:endParaRPr lang="en-US"/>
          </a:p>
        </p:txBody>
      </p:sp>
    </p:spTree>
    <p:extLst>
      <p:ext uri="{BB962C8B-B14F-4D97-AF65-F5344CB8AC3E}">
        <p14:creationId xmlns:p14="http://schemas.microsoft.com/office/powerpoint/2010/main" val="1738366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C5376-8E38-7B41-3899-E7376A8C5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1B072-B4AF-7D98-71D1-F463CDA188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5C4451-BD52-EA22-CAAC-FAABE9A785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ECDA46-68FF-4784-36C3-FD75845FD24C}"/>
              </a:ext>
            </a:extLst>
          </p:cNvPr>
          <p:cNvSpPr>
            <a:spLocks noGrp="1"/>
          </p:cNvSpPr>
          <p:nvPr>
            <p:ph type="sldNum" sz="quarter" idx="5"/>
          </p:nvPr>
        </p:nvSpPr>
        <p:spPr/>
        <p:txBody>
          <a:bodyPr/>
          <a:lstStyle/>
          <a:p>
            <a:fld id="{BD14FF9F-ABB1-E54A-A798-003098238CDA}" type="slidenum">
              <a:rPr lang="en-US" smtClean="0"/>
              <a:t>26</a:t>
            </a:fld>
            <a:endParaRPr lang="en-US"/>
          </a:p>
        </p:txBody>
      </p:sp>
    </p:spTree>
    <p:extLst>
      <p:ext uri="{BB962C8B-B14F-4D97-AF65-F5344CB8AC3E}">
        <p14:creationId xmlns:p14="http://schemas.microsoft.com/office/powerpoint/2010/main" val="4059382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27</a:t>
            </a:fld>
            <a:endParaRPr lang="en-US"/>
          </a:p>
        </p:txBody>
      </p:sp>
    </p:spTree>
    <p:extLst>
      <p:ext uri="{BB962C8B-B14F-4D97-AF65-F5344CB8AC3E}">
        <p14:creationId xmlns:p14="http://schemas.microsoft.com/office/powerpoint/2010/main" val="3244867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6</a:t>
            </a:fld>
            <a:endParaRPr lang="en-US"/>
          </a:p>
        </p:txBody>
      </p:sp>
    </p:spTree>
    <p:extLst>
      <p:ext uri="{BB962C8B-B14F-4D97-AF65-F5344CB8AC3E}">
        <p14:creationId xmlns:p14="http://schemas.microsoft.com/office/powerpoint/2010/main" val="64835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7</a:t>
            </a:fld>
            <a:endParaRPr lang="en-US"/>
          </a:p>
        </p:txBody>
      </p:sp>
    </p:spTree>
    <p:extLst>
      <p:ext uri="{BB962C8B-B14F-4D97-AF65-F5344CB8AC3E}">
        <p14:creationId xmlns:p14="http://schemas.microsoft.com/office/powerpoint/2010/main" val="3782835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8</a:t>
            </a:fld>
            <a:endParaRPr lang="en-US"/>
          </a:p>
        </p:txBody>
      </p:sp>
    </p:spTree>
    <p:extLst>
      <p:ext uri="{BB962C8B-B14F-4D97-AF65-F5344CB8AC3E}">
        <p14:creationId xmlns:p14="http://schemas.microsoft.com/office/powerpoint/2010/main" val="1129060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9</a:t>
            </a:fld>
            <a:endParaRPr lang="en-US"/>
          </a:p>
        </p:txBody>
      </p:sp>
    </p:spTree>
    <p:extLst>
      <p:ext uri="{BB962C8B-B14F-4D97-AF65-F5344CB8AC3E}">
        <p14:creationId xmlns:p14="http://schemas.microsoft.com/office/powerpoint/2010/main" val="1442606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10</a:t>
            </a:fld>
            <a:endParaRPr lang="en-US"/>
          </a:p>
        </p:txBody>
      </p:sp>
    </p:spTree>
    <p:extLst>
      <p:ext uri="{BB962C8B-B14F-4D97-AF65-F5344CB8AC3E}">
        <p14:creationId xmlns:p14="http://schemas.microsoft.com/office/powerpoint/2010/main" val="2808550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11</a:t>
            </a:fld>
            <a:endParaRPr lang="en-US"/>
          </a:p>
        </p:txBody>
      </p:sp>
    </p:spTree>
    <p:extLst>
      <p:ext uri="{BB962C8B-B14F-4D97-AF65-F5344CB8AC3E}">
        <p14:creationId xmlns:p14="http://schemas.microsoft.com/office/powerpoint/2010/main" val="783923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12</a:t>
            </a:fld>
            <a:endParaRPr lang="en-US"/>
          </a:p>
        </p:txBody>
      </p:sp>
    </p:spTree>
    <p:extLst>
      <p:ext uri="{BB962C8B-B14F-4D97-AF65-F5344CB8AC3E}">
        <p14:creationId xmlns:p14="http://schemas.microsoft.com/office/powerpoint/2010/main" val="1753683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ABB416-A0B3-1D44-803F-40445FE9373A}" type="datetime1">
              <a:rPr lang="en-US" smtClean="0"/>
              <a:t>4/29/24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10981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2B0A76-DD41-5240-9E4F-287A078C2E97}" type="datetime1">
              <a:rPr lang="en-US" smtClean="0"/>
              <a:t>4/29/24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70351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B165DB-AA01-004B-849C-274B56F14D87}" type="datetime1">
              <a:rPr lang="en-US" smtClean="0"/>
              <a:t>4/29/24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145660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5AD195-6CD9-214F-9A64-ACBA43E28F7B}" type="datetime1">
              <a:rPr lang="en-US" smtClean="0"/>
              <a:t>4/29/24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39593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EF514-EA0C-F145-905C-90C607743476}" type="datetime1">
              <a:rPr lang="en-US" smtClean="0"/>
              <a:t>4/29/24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1524418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B96FD3-7A60-D64D-BAC8-1902D50D9164}" type="datetime1">
              <a:rPr lang="en-US" smtClean="0"/>
              <a:t>4/29/24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1652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A9E911-8185-334A-8604-BC6225C1A8F2}" type="datetime1">
              <a:rPr lang="en-US" smtClean="0"/>
              <a:t>4/29/24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1993516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E59F24-79C5-C443-9468-6578C4318F30}" type="datetime1">
              <a:rPr lang="en-US" smtClean="0"/>
              <a:t>4/29/24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352590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9935D3-C192-094B-B4DC-F451CE22A6F4}" type="datetime1">
              <a:rPr lang="en-US" smtClean="0"/>
              <a:t>4/29/24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885822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C21050-2E80-EB49-9CD3-4623E62C2486}" type="datetime1">
              <a:rPr lang="en-US" smtClean="0"/>
              <a:t>4/29/24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3691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553714-EB9D-6047-B842-1D97A25EF04D}" type="datetime1">
              <a:rPr lang="en-US" smtClean="0"/>
              <a:t>4/29/24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516328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4/29/24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469010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stream365.globalleadership.org/watch/assets/gls23_JenkinsDa_365"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otter's hands&#10;&#10;Description automatically generated">
            <a:extLst>
              <a:ext uri="{FF2B5EF4-FFF2-40B4-BE49-F238E27FC236}">
                <a16:creationId xmlns:a16="http://schemas.microsoft.com/office/drawing/2014/main" id="{7801A6FF-0E1A-1056-9D46-6820A0F6B147}"/>
              </a:ext>
            </a:extLst>
          </p:cNvPr>
          <p:cNvPicPr>
            <a:picLocks noChangeAspect="1"/>
          </p:cNvPicPr>
          <p:nvPr/>
        </p:nvPicPr>
        <p:blipFill>
          <a:blip r:embed="rId2"/>
          <a:stretch>
            <a:fillRect/>
          </a:stretch>
        </p:blipFill>
        <p:spPr>
          <a:xfrm>
            <a:off x="2133600" y="457200"/>
            <a:ext cx="7924800" cy="5943600"/>
          </a:xfrm>
          <a:prstGeom prst="rect">
            <a:avLst/>
          </a:prstGeom>
        </p:spPr>
      </p:pic>
      <p:sp>
        <p:nvSpPr>
          <p:cNvPr id="4" name="Slide Number Placeholder 3">
            <a:extLst>
              <a:ext uri="{FF2B5EF4-FFF2-40B4-BE49-F238E27FC236}">
                <a16:creationId xmlns:a16="http://schemas.microsoft.com/office/drawing/2014/main" id="{8D597AA6-E13A-627F-4083-B45FA354322D}"/>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defTabSz="914400">
              <a:spcAft>
                <a:spcPts val="600"/>
              </a:spcAft>
            </a:pPr>
            <a:fld id="{34735480-A0D1-2B44-94A9-761DF96CAE4D}" type="slidenum">
              <a:rPr lang="en-US" sz="1100">
                <a:solidFill>
                  <a:srgbClr val="FFFFFF"/>
                </a:solidFill>
              </a:rPr>
              <a:pPr defTabSz="914400">
                <a:spcAft>
                  <a:spcPts val="600"/>
                </a:spcAft>
              </a:pPr>
              <a:t>1</a:t>
            </a:fld>
            <a:endParaRPr lang="en-US" sz="1100">
              <a:solidFill>
                <a:srgbClr val="FFFFFF"/>
              </a:solidFill>
            </a:endParaRPr>
          </a:p>
        </p:txBody>
      </p:sp>
    </p:spTree>
    <p:extLst>
      <p:ext uri="{BB962C8B-B14F-4D97-AF65-F5344CB8AC3E}">
        <p14:creationId xmlns:p14="http://schemas.microsoft.com/office/powerpoint/2010/main" val="123825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Potter, Builder, Gardener</a:t>
            </a: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God’s creativity</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 you consider yourself a creative person? What creative activities do you enjoy? </a:t>
            </a:r>
          </a:p>
          <a:p>
            <a:pPr marL="1028700" lvl="1" indent="-571500">
              <a:buFont typeface="Arial" panose="020B0604020202020204" pitchFamily="34" charset="0"/>
              <a:buChar char="•"/>
            </a:pPr>
            <a:endParaRPr lang="en-US" sz="44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4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4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2480799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32453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Gardener</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11</a:t>
            </a:fld>
            <a:endParaRPr lang="en-US" dirty="0"/>
          </a:p>
        </p:txBody>
      </p:sp>
    </p:spTree>
    <p:extLst>
      <p:ext uri="{BB962C8B-B14F-4D97-AF65-F5344CB8AC3E}">
        <p14:creationId xmlns:p14="http://schemas.microsoft.com/office/powerpoint/2010/main" val="3475600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Gardener</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Genesis 2:8: “Now the LORD God had planted a garden in the east, in Eden; and there he put the man he had formed.”</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Genesis 3:8: “Then the man and his wife heard the sound of the LORD God as he was walking in the garden in the cool of the day, and they hid from the LORD God among the trees of the garden.”</a:t>
            </a:r>
          </a:p>
          <a:p>
            <a:pPr marL="571500" indent="-571500">
              <a:buFont typeface="Arial" panose="020B0604020202020204" pitchFamily="34" charset="0"/>
              <a:buChar char="•"/>
            </a:pPr>
            <a:endParaRPr lang="en-US" sz="36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12</a:t>
            </a:fld>
            <a:endParaRPr lang="en-US" dirty="0"/>
          </a:p>
        </p:txBody>
      </p:sp>
    </p:spTree>
    <p:extLst>
      <p:ext uri="{BB962C8B-B14F-4D97-AF65-F5344CB8AC3E}">
        <p14:creationId xmlns:p14="http://schemas.microsoft.com/office/powerpoint/2010/main" val="2529370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Gardener, cont.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Isaiah 51:3: “The LORD will surely comfort Zion and will look with compassion on all her ruins; he will make her deserts like Eden, her wastelands like the garden of the LORD. Joy and gladness will be found in her, thanksgiving and the sound of singing.”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Ezekiel: “garden of God” (3x)</a:t>
            </a:r>
          </a:p>
          <a:p>
            <a:endParaRPr lang="en-US" sz="1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13</a:t>
            </a:fld>
            <a:endParaRPr lang="en-US" dirty="0"/>
          </a:p>
        </p:txBody>
      </p:sp>
    </p:spTree>
    <p:extLst>
      <p:ext uri="{BB962C8B-B14F-4D97-AF65-F5344CB8AC3E}">
        <p14:creationId xmlns:p14="http://schemas.microsoft.com/office/powerpoint/2010/main" val="154562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478423"/>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Gardener, cont.</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Luke 13:19: “It is like a mustard seed, which a man took and planted in his garden. It grew and became a tree, and the birds perched in its branches.”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John 20:15: “He asked her, ‘Woman, why are you crying? Who is it you are looking for?’ Thinking he was the gardener, she said, ‘Sir, if you have carried him away, tell me where you have put him, and I will get him.’”</a:t>
            </a:r>
            <a:endParaRPr lang="en-US" sz="4000" dirty="0">
              <a:latin typeface="Baskerville" panose="02020502070401020303" pitchFamily="18" charset="0"/>
              <a:ea typeface="Baskerville" panose="02020502070401020303" pitchFamily="18" charset="0"/>
            </a:endParaRPr>
          </a:p>
          <a:p>
            <a:endParaRPr lang="en-US" sz="1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14</a:t>
            </a:fld>
            <a:endParaRPr lang="en-US" dirty="0"/>
          </a:p>
        </p:txBody>
      </p:sp>
    </p:spTree>
    <p:extLst>
      <p:ext uri="{BB962C8B-B14F-4D97-AF65-F5344CB8AC3E}">
        <p14:creationId xmlns:p14="http://schemas.microsoft.com/office/powerpoint/2010/main" val="207667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15:1-8, Background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1-12: Jesus’s public ministry; John 13-17: Jesus’s private ministry to his disciples (“the ministry in the upper room”)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Upper room: Jesus instructs, consoles, encourages, prepares, prays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Vine imagery</a:t>
            </a: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15</a:t>
            </a:fld>
            <a:endParaRPr lang="en-US" dirty="0"/>
          </a:p>
        </p:txBody>
      </p:sp>
    </p:spTree>
    <p:extLst>
      <p:ext uri="{BB962C8B-B14F-4D97-AF65-F5344CB8AC3E}">
        <p14:creationId xmlns:p14="http://schemas.microsoft.com/office/powerpoint/2010/main" val="1610131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O.T. Vine Imagery</a:t>
            </a:r>
            <a:endParaRPr lang="en-US" sz="2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“You transplanted a vine from Egypt;</a:t>
            </a:r>
          </a:p>
          <a:p>
            <a:r>
              <a:rPr lang="en-US" sz="4000" dirty="0">
                <a:latin typeface="Baskerville" panose="02020502070401020303" pitchFamily="18" charset="0"/>
                <a:ea typeface="Baskerville" panose="02020502070401020303" pitchFamily="18" charset="0"/>
              </a:rPr>
              <a:t> you drove out the nations and planted it.</a:t>
            </a:r>
          </a:p>
          <a:p>
            <a:r>
              <a:rPr lang="en-US" sz="4000" dirty="0">
                <a:latin typeface="Baskerville" panose="02020502070401020303" pitchFamily="18" charset="0"/>
                <a:ea typeface="Baskerville" panose="02020502070401020303" pitchFamily="18" charset="0"/>
              </a:rPr>
              <a:t> You cleared the ground for it,</a:t>
            </a:r>
          </a:p>
          <a:p>
            <a:r>
              <a:rPr lang="en-US" sz="4000" dirty="0">
                <a:latin typeface="Baskerville" panose="02020502070401020303" pitchFamily="18" charset="0"/>
                <a:ea typeface="Baskerville" panose="02020502070401020303" pitchFamily="18" charset="0"/>
              </a:rPr>
              <a:t>   and it took root and filled the land.” </a:t>
            </a:r>
          </a:p>
          <a:p>
            <a:r>
              <a:rPr lang="en-US" sz="4000" dirty="0">
                <a:latin typeface="Baskerville" panose="02020502070401020303" pitchFamily="18" charset="0"/>
                <a:ea typeface="Baskerville" panose="02020502070401020303" pitchFamily="18" charset="0"/>
              </a:rPr>
              <a:t>						Ps. 80:8-9</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16</a:t>
            </a:fld>
            <a:endParaRPr lang="en-US" dirty="0"/>
          </a:p>
        </p:txBody>
      </p:sp>
    </p:spTree>
    <p:extLst>
      <p:ext uri="{BB962C8B-B14F-4D97-AF65-F5344CB8AC3E}">
        <p14:creationId xmlns:p14="http://schemas.microsoft.com/office/powerpoint/2010/main" val="1317701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23220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O.T. Vine Imagery</a:t>
            </a:r>
            <a:endParaRPr lang="en-US" sz="2000" dirty="0">
              <a:latin typeface="Baskerville" panose="02020502070401020303" pitchFamily="18" charset="0"/>
              <a:ea typeface="Baskerville" panose="02020502070401020303" pitchFamily="18" charset="0"/>
            </a:endParaRPr>
          </a:p>
          <a:p>
            <a:endParaRPr lang="en-US" sz="38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Now you dwellers in Jerusalem and people of Judah,</a:t>
            </a:r>
          </a:p>
          <a:p>
            <a:r>
              <a:rPr lang="en-US" sz="3800" dirty="0">
                <a:latin typeface="Baskerville" panose="02020502070401020303" pitchFamily="18" charset="0"/>
                <a:ea typeface="Baskerville" panose="02020502070401020303" pitchFamily="18" charset="0"/>
              </a:rPr>
              <a:t> 	judge between me and my vineyard.</a:t>
            </a:r>
          </a:p>
          <a:p>
            <a:endParaRPr lang="en-US" sz="38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What more could have been done for my vineyard</a:t>
            </a:r>
          </a:p>
          <a:p>
            <a:r>
              <a:rPr lang="en-US" sz="3800" dirty="0">
                <a:latin typeface="Baskerville" panose="02020502070401020303" pitchFamily="18" charset="0"/>
                <a:ea typeface="Baskerville" panose="02020502070401020303" pitchFamily="18" charset="0"/>
              </a:rPr>
              <a:t>    than I have done for it?</a:t>
            </a:r>
          </a:p>
          <a:p>
            <a:pPr lvl="5"/>
            <a:r>
              <a:rPr lang="en-US" sz="4000" dirty="0">
                <a:latin typeface="Baskerville" panose="02020502070401020303" pitchFamily="18" charset="0"/>
                <a:ea typeface="Baskerville" panose="02020502070401020303" pitchFamily="18" charset="0"/>
              </a:rPr>
              <a:t>	Isaiah 5:3-4</a:t>
            </a:r>
          </a:p>
          <a:p>
            <a:pPr lvl="5"/>
            <a:endParaRPr lang="en-US"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17</a:t>
            </a:fld>
            <a:endParaRPr lang="en-US" dirty="0"/>
          </a:p>
        </p:txBody>
      </p:sp>
    </p:spTree>
    <p:extLst>
      <p:ext uri="{BB962C8B-B14F-4D97-AF65-F5344CB8AC3E}">
        <p14:creationId xmlns:p14="http://schemas.microsoft.com/office/powerpoint/2010/main" val="3304234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15:1-8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vineyard imagery in New Testament period, Jesus’s parables and teachings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 alone is the true vine, fulfilling God’s original intention for the nation of Israel</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 the Father is the gardener</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18</a:t>
            </a:fld>
            <a:endParaRPr lang="en-US" dirty="0"/>
          </a:p>
        </p:txBody>
      </p:sp>
    </p:spTree>
    <p:extLst>
      <p:ext uri="{BB962C8B-B14F-4D97-AF65-F5344CB8AC3E}">
        <p14:creationId xmlns:p14="http://schemas.microsoft.com/office/powerpoint/2010/main" val="826901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15:1-3, The Message </a:t>
            </a:r>
          </a:p>
          <a:p>
            <a:r>
              <a:rPr lang="en-US" sz="4000" dirty="0">
                <a:latin typeface="Baskerville" panose="02020502070401020303" pitchFamily="18" charset="0"/>
                <a:ea typeface="Baskerville" panose="02020502070401020303" pitchFamily="18" charset="0"/>
              </a:rPr>
              <a:t>I am the Real Vine and my Father is the Farmer. He cuts off every branch of me that doesn’t bear grapes. And every branch that is grape-bearing he prunes back so it will bear even more. You are already pruned back by the message I have spoken.</a:t>
            </a: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19</a:t>
            </a:fld>
            <a:endParaRPr lang="en-US" dirty="0"/>
          </a:p>
        </p:txBody>
      </p:sp>
    </p:spTree>
    <p:extLst>
      <p:ext uri="{BB962C8B-B14F-4D97-AF65-F5344CB8AC3E}">
        <p14:creationId xmlns:p14="http://schemas.microsoft.com/office/powerpoint/2010/main" val="417629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 name="Rectangle 103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F5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w to Prune a Tomato Plant">
            <a:extLst>
              <a:ext uri="{FF2B5EF4-FFF2-40B4-BE49-F238E27FC236}">
                <a16:creationId xmlns:a16="http://schemas.microsoft.com/office/drawing/2014/main" id="{4EC8D78C-A310-B166-7D13-634E4E25A95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22916" y="643467"/>
            <a:ext cx="8346168" cy="557106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B741DFB-9990-DFDD-088E-93C8869352B8}"/>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20</a:t>
            </a:fld>
            <a:endParaRPr lang="en-US">
              <a:solidFill>
                <a:srgbClr val="FFFFFF"/>
              </a:solidFill>
            </a:endParaRPr>
          </a:p>
        </p:txBody>
      </p:sp>
    </p:spTree>
    <p:extLst>
      <p:ext uri="{BB962C8B-B14F-4D97-AF65-F5344CB8AC3E}">
        <p14:creationId xmlns:p14="http://schemas.microsoft.com/office/powerpoint/2010/main" val="4065234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15:1-8 </a:t>
            </a:r>
          </a:p>
          <a:p>
            <a:r>
              <a:rPr lang="en-US" sz="4000" baseline="30000" dirty="0">
                <a:latin typeface="Baskerville" panose="02020502070401020303" pitchFamily="18" charset="0"/>
                <a:ea typeface="Baskerville" panose="02020502070401020303" pitchFamily="18" charset="0"/>
              </a:rPr>
              <a:t>4</a:t>
            </a:r>
            <a:r>
              <a:rPr lang="en-US" sz="4000" dirty="0">
                <a:latin typeface="Baskerville" panose="02020502070401020303" pitchFamily="18" charset="0"/>
                <a:ea typeface="Baskerville" panose="02020502070401020303" pitchFamily="18" charset="0"/>
              </a:rPr>
              <a:t> Remain in me, as I also remain in you. No branch can bear fruit by itself; it must remain in the vine. Neither can you bear fruit unless you remain in me.</a:t>
            </a:r>
          </a:p>
          <a:p>
            <a:endParaRPr lang="en-US" sz="2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5</a:t>
            </a:r>
            <a:r>
              <a:rPr lang="en-US" sz="4000" dirty="0">
                <a:latin typeface="Baskerville" panose="02020502070401020303" pitchFamily="18" charset="0"/>
                <a:ea typeface="Baskerville" panose="02020502070401020303" pitchFamily="18" charset="0"/>
              </a:rPr>
              <a:t> “I am the vine; you are the branches. If you remain in me and I in you, you will bear much fruit; apart from me you can do nothing. …</a:t>
            </a: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21</a:t>
            </a:fld>
            <a:endParaRPr lang="en-US" dirty="0"/>
          </a:p>
        </p:txBody>
      </p:sp>
    </p:spTree>
    <p:extLst>
      <p:ext uri="{BB962C8B-B14F-4D97-AF65-F5344CB8AC3E}">
        <p14:creationId xmlns:p14="http://schemas.microsoft.com/office/powerpoint/2010/main" val="2491551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15:4-8, The Message </a:t>
            </a:r>
          </a:p>
          <a:p>
            <a:r>
              <a:rPr lang="en-US" sz="4000" dirty="0">
                <a:latin typeface="Baskerville" panose="02020502070401020303" pitchFamily="18" charset="0"/>
                <a:ea typeface="Baskerville" panose="02020502070401020303" pitchFamily="18" charset="0"/>
              </a:rPr>
              <a:t>“Live in me. Make your home in me just as I do in you. In the same way that a branch can’t bear grapes by itself but only by being joined to the vine, you can’t bear fruit unless you are joined with me.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22</a:t>
            </a:fld>
            <a:endParaRPr lang="en-US" dirty="0"/>
          </a:p>
        </p:txBody>
      </p:sp>
    </p:spTree>
    <p:extLst>
      <p:ext uri="{BB962C8B-B14F-4D97-AF65-F5344CB8AC3E}">
        <p14:creationId xmlns:p14="http://schemas.microsoft.com/office/powerpoint/2010/main" val="1139846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15:4-8, The Message </a:t>
            </a:r>
          </a:p>
          <a:p>
            <a:r>
              <a:rPr lang="en-US" sz="4000" dirty="0">
                <a:latin typeface="Baskerville" panose="02020502070401020303" pitchFamily="18" charset="0"/>
                <a:ea typeface="Baskerville" panose="02020502070401020303" pitchFamily="18" charset="0"/>
              </a:rPr>
              <a:t>“I am the Vine, you are the branches. When you’re joined with me and I with you, the relation intimate and organic, the harvest is sure to be abundant. Separated, you can’t produce a thing. Anyone who separates from me is deadwood, gathered up and thrown on the bonfire.”</a:t>
            </a:r>
          </a:p>
          <a:p>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23</a:t>
            </a:fld>
            <a:endParaRPr lang="en-US" dirty="0"/>
          </a:p>
        </p:txBody>
      </p:sp>
    </p:spTree>
    <p:extLst>
      <p:ext uri="{BB962C8B-B14F-4D97-AF65-F5344CB8AC3E}">
        <p14:creationId xmlns:p14="http://schemas.microsoft.com/office/powerpoint/2010/main" val="2338620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For Reflection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 what area of your life do you need the creativity, artistry, and skill of a master Potter, Builder, or Gardener?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Where do you need God to mold you, shape you, build you, or plant or trim or prune something in your life? </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24</a:t>
            </a:fld>
            <a:endParaRPr lang="en-US" dirty="0"/>
          </a:p>
        </p:txBody>
      </p:sp>
    </p:spTree>
    <p:extLst>
      <p:ext uri="{BB962C8B-B14F-4D97-AF65-F5344CB8AC3E}">
        <p14:creationId xmlns:p14="http://schemas.microsoft.com/office/powerpoint/2010/main" val="208888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25</a:t>
            </a:fld>
            <a:endParaRPr lang="en-US" dirty="0"/>
          </a:p>
        </p:txBody>
      </p:sp>
    </p:spTree>
    <p:extLst>
      <p:ext uri="{BB962C8B-B14F-4D97-AF65-F5344CB8AC3E}">
        <p14:creationId xmlns:p14="http://schemas.microsoft.com/office/powerpoint/2010/main" val="562149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00BA6BB7-71FA-BAC1-C287-3D3F90E477D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E017B12-F252-FBB9-C931-54AEC207CDC5}"/>
              </a:ext>
            </a:extLst>
          </p:cNvPr>
          <p:cNvSpPr txBox="1"/>
          <p:nvPr/>
        </p:nvSpPr>
        <p:spPr>
          <a:xfrm>
            <a:off x="881605" y="728663"/>
            <a:ext cx="10428790" cy="530145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 you love gardening? Would you like to see our church family engage our community by creating pockets of beauty?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Reach out to Akash Ahuja (</a:t>
            </a:r>
            <a:r>
              <a:rPr lang="en-US" sz="4000" dirty="0" err="1">
                <a:latin typeface="Baskerville" panose="02020502070401020303" pitchFamily="18" charset="0"/>
                <a:ea typeface="Baskerville" panose="02020502070401020303" pitchFamily="18" charset="0"/>
              </a:rPr>
              <a:t>akash@grace.org</a:t>
            </a:r>
            <a:r>
              <a:rPr lang="en-US" sz="4000" dirty="0">
                <a:latin typeface="Baskerville" panose="02020502070401020303" pitchFamily="18" charset="0"/>
                <a:ea typeface="Baskerville" panose="02020502070401020303" pitchFamily="18" charset="0"/>
              </a:rPr>
              <a:t>) or sign up on the sheet </a:t>
            </a:r>
          </a:p>
          <a:p>
            <a:pPr lvl="1"/>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105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86D5E5C-3EAD-6491-4975-310414094E31}"/>
              </a:ext>
            </a:extLst>
          </p:cNvPr>
          <p:cNvSpPr>
            <a:spLocks noGrp="1"/>
          </p:cNvSpPr>
          <p:nvPr>
            <p:ph type="sldNum" sz="quarter" idx="12"/>
          </p:nvPr>
        </p:nvSpPr>
        <p:spPr/>
        <p:txBody>
          <a:bodyPr/>
          <a:lstStyle/>
          <a:p>
            <a:fld id="{34735480-A0D1-2B44-94A9-761DF96CAE4D}" type="slidenum">
              <a:rPr lang="en-US" smtClean="0"/>
              <a:t>26</a:t>
            </a:fld>
            <a:endParaRPr lang="en-US"/>
          </a:p>
        </p:txBody>
      </p:sp>
    </p:spTree>
    <p:extLst>
      <p:ext uri="{BB962C8B-B14F-4D97-AF65-F5344CB8AC3E}">
        <p14:creationId xmlns:p14="http://schemas.microsoft.com/office/powerpoint/2010/main" val="684634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Next week: extended small-group time (God as Refuge, Dwelling, Home); Food Bank Week</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May 14/15: Father, Son, Spirit</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May 21/22: Closing Celebration</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What image of God from this year’s study did you find most striking or surprising? </a:t>
            </a:r>
          </a:p>
          <a:p>
            <a:pPr marL="1028700" lvl="1"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What did God reveal to you or remind you through that image?</a:t>
            </a: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27</a:t>
            </a:fld>
            <a:endParaRPr lang="en-US"/>
          </a:p>
        </p:txBody>
      </p:sp>
    </p:spTree>
    <p:extLst>
      <p:ext uri="{BB962C8B-B14F-4D97-AF65-F5344CB8AC3E}">
        <p14:creationId xmlns:p14="http://schemas.microsoft.com/office/powerpoint/2010/main" val="19205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with white text&#10;&#10;Description automatically generated">
            <a:extLst>
              <a:ext uri="{FF2B5EF4-FFF2-40B4-BE49-F238E27FC236}">
                <a16:creationId xmlns:a16="http://schemas.microsoft.com/office/drawing/2014/main" id="{B97816D3-B320-8E74-BDD4-2445FBA3C2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592" y="694917"/>
            <a:ext cx="11139778" cy="2979890"/>
          </a:xfrm>
          <a:prstGeom prst="rect">
            <a:avLst/>
          </a:prstGeom>
        </p:spPr>
      </p:pic>
      <p:sp>
        <p:nvSpPr>
          <p:cNvPr id="4" name="TextBox 3">
            <a:extLst>
              <a:ext uri="{FF2B5EF4-FFF2-40B4-BE49-F238E27FC236}">
                <a16:creationId xmlns:a16="http://schemas.microsoft.com/office/drawing/2014/main" id="{66D83C54-1121-9622-BE29-B88CD589CAA4}"/>
              </a:ext>
            </a:extLst>
          </p:cNvPr>
          <p:cNvSpPr txBox="1"/>
          <p:nvPr/>
        </p:nvSpPr>
        <p:spPr>
          <a:xfrm>
            <a:off x="3557392" y="4230094"/>
            <a:ext cx="7924291" cy="1800164"/>
          </a:xfrm>
          <a:prstGeom prst="rect">
            <a:avLst/>
          </a:prstGeom>
        </p:spPr>
        <p:txBody>
          <a:bodyPr vert="horz" lIns="91440" tIns="45720" rIns="91440" bIns="45720" rtlCol="0" anchor="t">
            <a:normAutofit/>
          </a:bodyPr>
          <a:lstStyle/>
          <a:p>
            <a:pPr>
              <a:lnSpc>
                <a:spcPct val="90000"/>
              </a:lnSpc>
              <a:spcAft>
                <a:spcPts val="600"/>
              </a:spcAft>
            </a:pPr>
            <a:r>
              <a:rPr lang="en-US" sz="3600" i="1" dirty="0"/>
              <a:t>Hosted at Grace Chapel in both Wilmington &amp; Watertown</a:t>
            </a:r>
          </a:p>
          <a:p>
            <a:pPr>
              <a:lnSpc>
                <a:spcPct val="90000"/>
              </a:lnSpc>
              <a:spcAft>
                <a:spcPts val="600"/>
              </a:spcAft>
            </a:pPr>
            <a:endParaRPr lang="en-US" sz="2400" i="1" dirty="0"/>
          </a:p>
        </p:txBody>
      </p:sp>
    </p:spTree>
    <p:extLst>
      <p:ext uri="{BB962C8B-B14F-4D97-AF65-F5344CB8AC3E}">
        <p14:creationId xmlns:p14="http://schemas.microsoft.com/office/powerpoint/2010/main" val="82745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96DD38-C904-B2A1-33DB-65E2016C9820}"/>
              </a:ext>
            </a:extLst>
          </p:cNvPr>
          <p:cNvSpPr/>
          <p:nvPr/>
        </p:nvSpPr>
        <p:spPr>
          <a:xfrm>
            <a:off x="0" y="1"/>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hlinkClick r:id="rId3"/>
            <a:extLst>
              <a:ext uri="{FF2B5EF4-FFF2-40B4-BE49-F238E27FC236}">
                <a16:creationId xmlns:a16="http://schemas.microsoft.com/office/drawing/2014/main" id="{A4E91B2F-7B6E-4B3D-B1F4-F19B1C723A92}"/>
              </a:ext>
            </a:extLst>
          </p:cNvPr>
          <p:cNvPicPr>
            <a:picLocks noChangeAspect="1"/>
          </p:cNvPicPr>
          <p:nvPr/>
        </p:nvPicPr>
        <p:blipFill rotWithShape="1">
          <a:blip r:embed="rId4"/>
          <a:srcRect b="5688"/>
          <a:stretch/>
        </p:blipFill>
        <p:spPr>
          <a:xfrm>
            <a:off x="0" y="195044"/>
            <a:ext cx="12192000" cy="6467912"/>
          </a:xfrm>
          <a:prstGeom prst="rect">
            <a:avLst/>
          </a:prstGeom>
        </p:spPr>
      </p:pic>
    </p:spTree>
    <p:extLst>
      <p:ext uri="{BB962C8B-B14F-4D97-AF65-F5344CB8AC3E}">
        <p14:creationId xmlns:p14="http://schemas.microsoft.com/office/powerpoint/2010/main" val="2791159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270674"/>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Discussion questions</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105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Have you ever faced a situation where one of your dreams was dashed?</a:t>
            </a:r>
            <a:r>
              <a:rPr lang="en-US" sz="3600" dirty="0">
                <a:latin typeface="Baskerville" panose="02020502070401020303" pitchFamily="18" charset="0"/>
                <a:ea typeface="Baskerville" panose="02020502070401020303" pitchFamily="18" charset="0"/>
              </a:rPr>
              <a:t> </a:t>
            </a:r>
          </a:p>
          <a:p>
            <a:pPr marL="1485900" lvl="2"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How did you handle it at the time?</a:t>
            </a:r>
          </a:p>
          <a:p>
            <a:pPr marL="1485900" lvl="2"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Were you eventually able to come to a place of acceptance? </a:t>
            </a:r>
          </a:p>
          <a:p>
            <a:pPr marL="1485900" lvl="2"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How long did that take? How does it feel today, after the fact?</a:t>
            </a:r>
          </a:p>
          <a:p>
            <a:pPr marL="1028700" lvl="1" indent="-571500">
              <a:buFont typeface="Arial" panose="020B0604020202020204" pitchFamily="34" charset="0"/>
              <a:buChar char="•"/>
            </a:pPr>
            <a:endParaRPr lang="en-US"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5</a:t>
            </a:fld>
            <a:endParaRPr lang="en-US" dirty="0"/>
          </a:p>
        </p:txBody>
      </p:sp>
    </p:spTree>
    <p:extLst>
      <p:ext uri="{BB962C8B-B14F-4D97-AF65-F5344CB8AC3E}">
        <p14:creationId xmlns:p14="http://schemas.microsoft.com/office/powerpoint/2010/main" val="3457011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C292DC-7EF6-BE15-E5F1-6E804DE7E85F}"/>
              </a:ext>
            </a:extLst>
          </p:cNvPr>
          <p:cNvPicPr>
            <a:picLocks noChangeAspect="1"/>
          </p:cNvPicPr>
          <p:nvPr/>
        </p:nvPicPr>
        <p:blipFill rotWithShape="1">
          <a:blip r:embed="rId3"/>
          <a:srcRect l="39574" t="9278" r="21419" b="7003"/>
          <a:stretch/>
        </p:blipFill>
        <p:spPr>
          <a:xfrm>
            <a:off x="156398" y="83234"/>
            <a:ext cx="5542684" cy="6691532"/>
          </a:xfrm>
          <a:prstGeom prst="rect">
            <a:avLst/>
          </a:prstGeom>
        </p:spPr>
      </p:pic>
      <p:sp>
        <p:nvSpPr>
          <p:cNvPr id="3" name="TextBox 2">
            <a:extLst>
              <a:ext uri="{FF2B5EF4-FFF2-40B4-BE49-F238E27FC236}">
                <a16:creationId xmlns:a16="http://schemas.microsoft.com/office/drawing/2014/main" id="{25FBC244-093B-CA49-17ED-34D1A59BFC7A}"/>
              </a:ext>
            </a:extLst>
          </p:cNvPr>
          <p:cNvSpPr txBox="1"/>
          <p:nvPr/>
        </p:nvSpPr>
        <p:spPr>
          <a:xfrm>
            <a:off x="6206435" y="183902"/>
            <a:ext cx="5829167" cy="7201972"/>
          </a:xfrm>
          <a:prstGeom prst="rect">
            <a:avLst/>
          </a:prstGeom>
          <a:noFill/>
        </p:spPr>
        <p:txBody>
          <a:bodyPr wrap="square" rtlCol="0">
            <a:spAutoFit/>
          </a:bodyPr>
          <a:lstStyle/>
          <a:p>
            <a:r>
              <a:rPr lang="en-US" sz="2800" i="1" u="sng" dirty="0">
                <a:solidFill>
                  <a:schemeClr val="bg2">
                    <a:lumMod val="25000"/>
                  </a:schemeClr>
                </a:solidFill>
              </a:rPr>
              <a:t>What is it?</a:t>
            </a:r>
          </a:p>
          <a:p>
            <a:endParaRPr lang="en-US" sz="1400" i="1" u="sng" dirty="0">
              <a:solidFill>
                <a:schemeClr val="bg2">
                  <a:lumMod val="25000"/>
                </a:schemeClr>
              </a:solidFill>
            </a:endParaRPr>
          </a:p>
          <a:p>
            <a:pPr marL="457200" indent="-457200">
              <a:buFont typeface="Arial" panose="020B0604020202020204" pitchFamily="34" charset="0"/>
              <a:buChar char="•"/>
            </a:pPr>
            <a:r>
              <a:rPr lang="en-US" sz="2800" i="1" dirty="0">
                <a:solidFill>
                  <a:schemeClr val="bg2">
                    <a:lumMod val="25000"/>
                  </a:schemeClr>
                </a:solidFill>
              </a:rPr>
              <a:t>World-class content; perfect for both individuals &amp; teams</a:t>
            </a:r>
          </a:p>
          <a:p>
            <a:pPr marL="457200" indent="-457200">
              <a:buFont typeface="Arial" panose="020B0604020202020204" pitchFamily="34" charset="0"/>
              <a:buChar char="•"/>
            </a:pPr>
            <a:endParaRPr lang="en-US" sz="1400" i="1" dirty="0">
              <a:solidFill>
                <a:schemeClr val="bg2">
                  <a:lumMod val="25000"/>
                </a:schemeClr>
              </a:solidFill>
            </a:endParaRPr>
          </a:p>
          <a:p>
            <a:pPr marL="457200" indent="-457200">
              <a:buFont typeface="Arial" panose="020B0604020202020204" pitchFamily="34" charset="0"/>
              <a:buChar char="•"/>
            </a:pPr>
            <a:r>
              <a:rPr lang="en-US" sz="2800" i="1" dirty="0">
                <a:solidFill>
                  <a:schemeClr val="bg2">
                    <a:lumMod val="25000"/>
                  </a:schemeClr>
                </a:solidFill>
              </a:rPr>
              <a:t>Platform for ongoing discussions &amp; learning</a:t>
            </a:r>
          </a:p>
          <a:p>
            <a:pPr marL="457200" indent="-457200">
              <a:buFont typeface="Arial" panose="020B0604020202020204" pitchFamily="34" charset="0"/>
              <a:buChar char="•"/>
            </a:pPr>
            <a:endParaRPr lang="en-US" sz="1400" i="1" dirty="0">
              <a:solidFill>
                <a:schemeClr val="bg2">
                  <a:lumMod val="25000"/>
                </a:schemeClr>
              </a:solidFill>
            </a:endParaRPr>
          </a:p>
          <a:p>
            <a:pPr marL="457200" indent="-457200">
              <a:buFont typeface="Arial" panose="020B0604020202020204" pitchFamily="34" charset="0"/>
              <a:buChar char="•"/>
            </a:pPr>
            <a:r>
              <a:rPr lang="en-US" sz="2800" i="1" dirty="0">
                <a:solidFill>
                  <a:schemeClr val="bg2">
                    <a:lumMod val="25000"/>
                  </a:schemeClr>
                </a:solidFill>
              </a:rPr>
              <a:t>In 2023, over 300,000 people attended from over 100 countries</a:t>
            </a:r>
          </a:p>
          <a:p>
            <a:pPr marL="457200" indent="-457200">
              <a:buFont typeface="Arial" panose="020B0604020202020204" pitchFamily="34" charset="0"/>
              <a:buChar char="•"/>
            </a:pPr>
            <a:endParaRPr lang="en-US" sz="1400" i="1" dirty="0">
              <a:solidFill>
                <a:schemeClr val="bg2">
                  <a:lumMod val="25000"/>
                </a:schemeClr>
              </a:solidFill>
            </a:endParaRPr>
          </a:p>
          <a:p>
            <a:pPr marL="457200" indent="-457200">
              <a:buFont typeface="Arial" panose="020B0604020202020204" pitchFamily="34" charset="0"/>
              <a:buChar char="•"/>
            </a:pPr>
            <a:r>
              <a:rPr lang="en-US" sz="2800" i="1" dirty="0">
                <a:solidFill>
                  <a:schemeClr val="bg2">
                    <a:lumMod val="25000"/>
                  </a:schemeClr>
                </a:solidFill>
              </a:rPr>
              <a:t>Community outreach for Grace Chapel</a:t>
            </a:r>
          </a:p>
          <a:p>
            <a:pPr marL="457200" indent="-457200">
              <a:buFont typeface="Arial" panose="020B0604020202020204" pitchFamily="34" charset="0"/>
              <a:buChar char="•"/>
            </a:pPr>
            <a:endParaRPr lang="en-US" sz="1400" i="1" dirty="0">
              <a:solidFill>
                <a:schemeClr val="bg2">
                  <a:lumMod val="25000"/>
                </a:schemeClr>
              </a:solidFill>
            </a:endParaRPr>
          </a:p>
          <a:p>
            <a:pPr marL="457200" indent="-457200">
              <a:buFont typeface="Arial" panose="020B0604020202020204" pitchFamily="34" charset="0"/>
              <a:buChar char="•"/>
            </a:pPr>
            <a:r>
              <a:rPr lang="en-US" sz="2800" i="1" dirty="0">
                <a:solidFill>
                  <a:schemeClr val="bg2">
                    <a:lumMod val="25000"/>
                  </a:schemeClr>
                </a:solidFill>
              </a:rPr>
              <a:t>Reduced pricing of $139 per person through May 8</a:t>
            </a:r>
          </a:p>
          <a:p>
            <a:endParaRPr lang="en-US" sz="1400" dirty="0">
              <a:solidFill>
                <a:schemeClr val="bg2">
                  <a:lumMod val="25000"/>
                </a:schemeClr>
              </a:solidFill>
            </a:endParaRPr>
          </a:p>
          <a:p>
            <a:pPr marL="457200" indent="-457200">
              <a:buFont typeface="Arial" panose="020B0604020202020204" pitchFamily="34" charset="0"/>
              <a:buChar char="•"/>
            </a:pPr>
            <a:r>
              <a:rPr lang="en-US" sz="2800" i="1" dirty="0" err="1">
                <a:solidFill>
                  <a:schemeClr val="bg2">
                    <a:lumMod val="25000"/>
                  </a:schemeClr>
                </a:solidFill>
              </a:rPr>
              <a:t>www.grace.org</a:t>
            </a:r>
            <a:r>
              <a:rPr lang="en-US" sz="2800" i="1" dirty="0">
                <a:solidFill>
                  <a:schemeClr val="bg2">
                    <a:lumMod val="25000"/>
                  </a:schemeClr>
                </a:solidFill>
              </a:rPr>
              <a:t>/</a:t>
            </a:r>
            <a:r>
              <a:rPr lang="en-US" sz="2800" i="1" dirty="0" err="1">
                <a:solidFill>
                  <a:schemeClr val="bg2">
                    <a:lumMod val="25000"/>
                  </a:schemeClr>
                </a:solidFill>
              </a:rPr>
              <a:t>gls</a:t>
            </a:r>
            <a:endParaRPr lang="en-US" sz="2800" i="1" dirty="0">
              <a:solidFill>
                <a:schemeClr val="bg2">
                  <a:lumMod val="25000"/>
                </a:schemeClr>
              </a:solidFill>
            </a:endParaRPr>
          </a:p>
          <a:p>
            <a:pPr marL="457200" indent="-457200">
              <a:buFont typeface="Arial" panose="020B0604020202020204" pitchFamily="34" charset="0"/>
              <a:buChar char="•"/>
            </a:pPr>
            <a:endParaRPr lang="en-US" sz="2800" i="1" dirty="0">
              <a:solidFill>
                <a:schemeClr val="bg2">
                  <a:lumMod val="25000"/>
                </a:schemeClr>
              </a:solidFill>
            </a:endParaRPr>
          </a:p>
        </p:txBody>
      </p:sp>
    </p:spTree>
    <p:extLst>
      <p:ext uri="{BB962C8B-B14F-4D97-AF65-F5344CB8AC3E}">
        <p14:creationId xmlns:p14="http://schemas.microsoft.com/office/powerpoint/2010/main" val="422067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496984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Potter, Builder, Gardener</a:t>
            </a: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8</a:t>
            </a:fld>
            <a:endParaRPr lang="en-US"/>
          </a:p>
        </p:txBody>
      </p:sp>
    </p:spTree>
    <p:extLst>
      <p:ext uri="{BB962C8B-B14F-4D97-AF65-F5344CB8AC3E}">
        <p14:creationId xmlns:p14="http://schemas.microsoft.com/office/powerpoint/2010/main" val="69418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D8DEC"/>
        </a:solidFill>
        <a:effectLst/>
      </p:bgPr>
    </p:bg>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Potter, Builder, Gardener</a:t>
            </a: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God’s creativity</a:t>
            </a: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312480555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39031</TotalTime>
  <Words>1045</Words>
  <Application>Microsoft Macintosh PowerPoint</Application>
  <PresentationFormat>Widescreen</PresentationFormat>
  <Paragraphs>147</Paragraphs>
  <Slides>27</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Baskerville</vt:lpstr>
      <vt:lpstr>Beloved Sans</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2024-04-30T04:34:39Z</dcterms:modified>
</cp:coreProperties>
</file>