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05" r:id="rId2"/>
    <p:sldId id="349" r:id="rId3"/>
    <p:sldId id="323" r:id="rId4"/>
    <p:sldId id="345" r:id="rId5"/>
    <p:sldId id="350" r:id="rId6"/>
    <p:sldId id="351" r:id="rId7"/>
    <p:sldId id="352" r:id="rId8"/>
    <p:sldId id="353" r:id="rId9"/>
    <p:sldId id="354" r:id="rId10"/>
    <p:sldId id="355" r:id="rId11"/>
    <p:sldId id="356" r:id="rId12"/>
    <p:sldId id="357" r:id="rId13"/>
    <p:sldId id="358" r:id="rId14"/>
    <p:sldId id="359" r:id="rId15"/>
    <p:sldId id="360" r:id="rId16"/>
    <p:sldId id="361" r:id="rId17"/>
    <p:sldId id="362" r:id="rId18"/>
    <p:sldId id="363" r:id="rId19"/>
    <p:sldId id="364" r:id="rId20"/>
    <p:sldId id="365" r:id="rId21"/>
    <p:sldId id="366" r:id="rId22"/>
    <p:sldId id="313" r:id="rId23"/>
    <p:sldId id="31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BAA"/>
    <a:srgbClr val="F3A8A4"/>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6A0377-D1FE-A443-8A61-6EB13ABF4AE4}" v="1" dt="2024-10-22T02:45:04.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9"/>
    <p:restoredTop sz="94795"/>
  </p:normalViewPr>
  <p:slideViewPr>
    <p:cSldViewPr snapToGrid="0">
      <p:cViewPr varScale="1">
        <p:scale>
          <a:sx n="102" d="100"/>
          <a:sy n="102" d="100"/>
        </p:scale>
        <p:origin x="94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10/21/24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82B2-692E-13B0-DFB7-B8E82D7B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6EF24-E881-AE10-FBF9-E706F9FA1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C9C41-89A3-EF1F-3BB4-4E8FCA229A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8A81C7-4507-E984-FCE2-7DB01437B073}"/>
              </a:ext>
            </a:extLst>
          </p:cNvPr>
          <p:cNvSpPr>
            <a:spLocks noGrp="1"/>
          </p:cNvSpPr>
          <p:nvPr>
            <p:ph type="sldNum" sz="quarter" idx="5"/>
          </p:nvPr>
        </p:nvSpPr>
        <p:spPr/>
        <p:txBody>
          <a:bodyPr/>
          <a:lstStyle/>
          <a:p>
            <a:fld id="{B2FC1EB0-A7BC-F444-8423-7C7A54B48F86}" type="slidenum">
              <a:rPr lang="en-US" smtClean="0"/>
              <a:t>23</a:t>
            </a:fld>
            <a:endParaRPr lang="en-US"/>
          </a:p>
        </p:txBody>
      </p:sp>
    </p:spTree>
    <p:extLst>
      <p:ext uri="{BB962C8B-B14F-4D97-AF65-F5344CB8AC3E}">
        <p14:creationId xmlns:p14="http://schemas.microsoft.com/office/powerpoint/2010/main" val="414115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10/21/24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10/21/24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grace.org/lexwomensgroups"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E3B7873-89D6-3123-CDAA-D76432D4C4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EE1F16-F823-5A03-D039-CF4BEA26AA27}"/>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6:5</a:t>
            </a:r>
          </a:p>
          <a:p>
            <a:r>
              <a:rPr lang="en-US" sz="4000" dirty="0">
                <a:latin typeface="Baskerville" panose="02020502070401020303" pitchFamily="18" charset="0"/>
                <a:ea typeface="Baskerville" panose="02020502070401020303" pitchFamily="18" charset="0"/>
              </a:rPr>
              <a:t>“And </a:t>
            </a:r>
            <a:r>
              <a:rPr lang="en-US" sz="4000" b="1" dirty="0">
                <a:latin typeface="Baskerville" panose="02020502070401020303" pitchFamily="18" charset="0"/>
                <a:ea typeface="Baskerville" panose="02020502070401020303" pitchFamily="18" charset="0"/>
              </a:rPr>
              <a:t>when you pray</a:t>
            </a:r>
            <a:r>
              <a:rPr lang="en-US" sz="4000" dirty="0">
                <a:latin typeface="Baskerville" panose="02020502070401020303" pitchFamily="18" charset="0"/>
                <a:ea typeface="Baskerville" panose="02020502070401020303" pitchFamily="18" charset="0"/>
              </a:rPr>
              <a:t>, do not be like the hypocrites, for they love to pray standing in the synagogues and on the street corners to be seen by others.”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896014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BF93765-9FD3-29D5-2052-38F980FACE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66E4DB-ADF7-0D8F-782D-E9BD6A3FA6F8}"/>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6:6, The Message</a:t>
            </a:r>
          </a:p>
          <a:p>
            <a:r>
              <a:rPr lang="en-US" sz="4000" dirty="0">
                <a:latin typeface="Baskerville" panose="02020502070401020303" pitchFamily="18" charset="0"/>
                <a:ea typeface="Baskerville" panose="02020502070401020303" pitchFamily="18" charset="0"/>
              </a:rPr>
              <a:t>“Here’s what I want you to do: Find a quiet, secluded place so you won’t be tempted to role-play before God. Just be there as simply and honestly as you can manage. The focus will shift from you to God, and you will begin to sense his grace.”</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115371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802E6BF-5AD3-E0C9-FCEB-CD5D6DA282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C3DB87-A217-7CD0-14CF-FFB48235E2D9}"/>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6:9-13</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“The Lord’s Prayer”/“The Disciples’ Prayer”</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Matthew’s version is especially Jewish</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“Our Father who is in heaven”</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focus on God’s coming kingdom</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address to God, three petitions about God, three petitions about God’s people; central petition is “May your kingdom come”</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metaphor of “debts” for sins </a:t>
            </a:r>
          </a:p>
        </p:txBody>
      </p:sp>
    </p:spTree>
    <p:extLst>
      <p:ext uri="{BB962C8B-B14F-4D97-AF65-F5344CB8AC3E}">
        <p14:creationId xmlns:p14="http://schemas.microsoft.com/office/powerpoint/2010/main" val="1532713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BED56EE-6556-4C3A-02F1-ACC5087BA0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9EB614-7EC0-8C66-A5A6-98059266E9AA}"/>
              </a:ext>
            </a:extLst>
          </p:cNvPr>
          <p:cNvSpPr txBox="1"/>
          <p:nvPr/>
        </p:nvSpPr>
        <p:spPr>
          <a:xfrm>
            <a:off x="881605" y="742951"/>
            <a:ext cx="10428790" cy="5755422"/>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MT. 6:9-13, Easy-to-Read Version</a:t>
            </a:r>
          </a:p>
          <a:p>
            <a:r>
              <a:rPr lang="en-US" sz="3200" dirty="0">
                <a:latin typeface="Baskerville" panose="02020502070401020303" pitchFamily="18" charset="0"/>
                <a:ea typeface="Baskerville" panose="02020502070401020303" pitchFamily="18" charset="0"/>
              </a:rPr>
              <a:t>“Our Father in heaven,</a:t>
            </a:r>
          </a:p>
          <a:p>
            <a:r>
              <a:rPr lang="en-US" sz="3200" dirty="0">
                <a:latin typeface="Baskerville" panose="02020502070401020303" pitchFamily="18" charset="0"/>
                <a:ea typeface="Baskerville" panose="02020502070401020303" pitchFamily="18" charset="0"/>
              </a:rPr>
              <a:t>    we pray that your name will always be kept holy.</a:t>
            </a:r>
          </a:p>
          <a:p>
            <a:r>
              <a:rPr lang="en-US" sz="3200" dirty="0">
                <a:latin typeface="Baskerville" panose="02020502070401020303" pitchFamily="18" charset="0"/>
                <a:ea typeface="Baskerville" panose="02020502070401020303" pitchFamily="18" charset="0"/>
              </a:rPr>
              <a:t>10 We pray that your kingdom will come—</a:t>
            </a:r>
          </a:p>
          <a:p>
            <a:r>
              <a:rPr lang="en-US" sz="3200" dirty="0">
                <a:latin typeface="Baskerville" panose="02020502070401020303" pitchFamily="18" charset="0"/>
                <a:ea typeface="Baskerville" panose="02020502070401020303" pitchFamily="18" charset="0"/>
              </a:rPr>
              <a:t>    that what you want will be done here on earth, the same as in heaven.</a:t>
            </a:r>
          </a:p>
          <a:p>
            <a:r>
              <a:rPr lang="en-US" sz="3200" dirty="0">
                <a:latin typeface="Baskerville" panose="02020502070401020303" pitchFamily="18" charset="0"/>
                <a:ea typeface="Baskerville" panose="02020502070401020303" pitchFamily="18" charset="0"/>
              </a:rPr>
              <a:t>11 Give us the food we need for today.</a:t>
            </a:r>
          </a:p>
          <a:p>
            <a:r>
              <a:rPr lang="en-US" sz="3200" dirty="0">
                <a:latin typeface="Baskerville" panose="02020502070401020303" pitchFamily="18" charset="0"/>
                <a:ea typeface="Baskerville" panose="02020502070401020303" pitchFamily="18" charset="0"/>
              </a:rPr>
              <a:t>12 Forgive our sins,</a:t>
            </a:r>
          </a:p>
          <a:p>
            <a:r>
              <a:rPr lang="en-US" sz="3200" dirty="0">
                <a:latin typeface="Baskerville" panose="02020502070401020303" pitchFamily="18" charset="0"/>
                <a:ea typeface="Baskerville" panose="02020502070401020303" pitchFamily="18" charset="0"/>
              </a:rPr>
              <a:t>    just as we have forgiven those who did wrong to us.</a:t>
            </a:r>
          </a:p>
          <a:p>
            <a:r>
              <a:rPr lang="en-US" sz="3200" dirty="0">
                <a:latin typeface="Baskerville" panose="02020502070401020303" pitchFamily="18" charset="0"/>
                <a:ea typeface="Baskerville" panose="02020502070401020303" pitchFamily="18" charset="0"/>
              </a:rPr>
              <a:t>13 Don’t let us be tempted,</a:t>
            </a:r>
          </a:p>
          <a:p>
            <a:r>
              <a:rPr lang="en-US" sz="3200" dirty="0">
                <a:latin typeface="Baskerville" panose="02020502070401020303" pitchFamily="18" charset="0"/>
                <a:ea typeface="Baskerville" panose="02020502070401020303" pitchFamily="18" charset="0"/>
              </a:rPr>
              <a:t>    but save us from the Evil One.”</a:t>
            </a:r>
          </a:p>
        </p:txBody>
      </p:sp>
    </p:spTree>
    <p:extLst>
      <p:ext uri="{BB962C8B-B14F-4D97-AF65-F5344CB8AC3E}">
        <p14:creationId xmlns:p14="http://schemas.microsoft.com/office/powerpoint/2010/main" val="345634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555CF36-8BB3-DC46-FABD-306665C701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5EA2F1-5B5A-01DC-F1B4-1F77B6B951F8}"/>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600" dirty="0">
                <a:latin typeface="Beloved Sans" panose="02000505000000020004" pitchFamily="2" charset="77"/>
              </a:rPr>
              <a:t>MT. 6:9-13, Easy English </a:t>
            </a:r>
            <a:r>
              <a:rPr lang="en-US" sz="4600" dirty="0" err="1">
                <a:latin typeface="Beloved Sans" panose="02000505000000020004" pitchFamily="2" charset="77"/>
              </a:rPr>
              <a:t>BIble</a:t>
            </a:r>
            <a:endParaRPr lang="en-US" sz="4600" dirty="0">
              <a:latin typeface="Beloved Sans" panose="02000505000000020004" pitchFamily="2" charset="77"/>
            </a:endParaRPr>
          </a:p>
          <a:p>
            <a:r>
              <a:rPr lang="en-US" sz="2800" dirty="0">
                <a:latin typeface="Baskerville" panose="02020502070401020303" pitchFamily="18" charset="0"/>
                <a:ea typeface="Baskerville" panose="02020502070401020303" pitchFamily="18" charset="0"/>
              </a:rPr>
              <a:t>“God, our Father who is in heaven,</a:t>
            </a:r>
          </a:p>
          <a:p>
            <a:r>
              <a:rPr lang="en-US" sz="2800" dirty="0">
                <a:latin typeface="Baskerville" panose="02020502070401020303" pitchFamily="18" charset="0"/>
                <a:ea typeface="Baskerville" panose="02020502070401020303" pitchFamily="18" charset="0"/>
              </a:rPr>
              <a:t>we want people to give </a:t>
            </a:r>
            <a:r>
              <a:rPr lang="en-US" sz="2800" dirty="0" err="1">
                <a:latin typeface="Baskerville" panose="02020502070401020303" pitchFamily="18" charset="0"/>
                <a:ea typeface="Baskerville" panose="02020502070401020303" pitchFamily="18" charset="0"/>
              </a:rPr>
              <a:t>honour</a:t>
            </a:r>
            <a:r>
              <a:rPr lang="en-US" sz="2800" dirty="0">
                <a:latin typeface="Baskerville" panose="02020502070401020303" pitchFamily="18" charset="0"/>
                <a:ea typeface="Baskerville" panose="02020502070401020303" pitchFamily="18" charset="0"/>
              </a:rPr>
              <a:t> to you.</a:t>
            </a:r>
          </a:p>
          <a:p>
            <a:r>
              <a:rPr lang="en-US" sz="2800" dirty="0">
                <a:latin typeface="Baskerville" panose="02020502070401020303" pitchFamily="18" charset="0"/>
                <a:ea typeface="Baskerville" panose="02020502070401020303" pitchFamily="18" charset="0"/>
              </a:rPr>
              <a:t>10 We want the day when you rule everyone to come soon.</a:t>
            </a:r>
          </a:p>
          <a:p>
            <a:r>
              <a:rPr lang="en-US" sz="2800" dirty="0">
                <a:latin typeface="Baskerville" panose="02020502070401020303" pitchFamily="18" charset="0"/>
                <a:ea typeface="Baskerville" panose="02020502070401020303" pitchFamily="18" charset="0"/>
              </a:rPr>
              <a:t>We want everyone to obey you on earth, </a:t>
            </a:r>
          </a:p>
          <a:p>
            <a:r>
              <a:rPr lang="en-US" sz="2800" dirty="0">
                <a:latin typeface="Baskerville" panose="02020502070401020303" pitchFamily="18" charset="0"/>
                <a:ea typeface="Baskerville" panose="02020502070401020303" pitchFamily="18" charset="0"/>
              </a:rPr>
              <a:t>like everyone in heaven obeys you.</a:t>
            </a:r>
          </a:p>
          <a:p>
            <a:r>
              <a:rPr lang="en-US" sz="2800" dirty="0">
                <a:latin typeface="Baskerville" panose="02020502070401020303" pitchFamily="18" charset="0"/>
                <a:ea typeface="Baskerville" panose="02020502070401020303" pitchFamily="18" charset="0"/>
              </a:rPr>
              <a:t>11 Please give us the food that we need today.</a:t>
            </a:r>
          </a:p>
          <a:p>
            <a:r>
              <a:rPr lang="en-US" sz="2800" dirty="0">
                <a:latin typeface="Baskerville" panose="02020502070401020303" pitchFamily="18" charset="0"/>
                <a:ea typeface="Baskerville" panose="02020502070401020303" pitchFamily="18" charset="0"/>
              </a:rPr>
              <a:t>12 We have forgiven people who have done wrong things to us.</a:t>
            </a:r>
          </a:p>
          <a:p>
            <a:r>
              <a:rPr lang="en-US" sz="2800" dirty="0">
                <a:latin typeface="Baskerville" panose="02020502070401020303" pitchFamily="18" charset="0"/>
                <a:ea typeface="Baskerville" panose="02020502070401020303" pitchFamily="18" charset="0"/>
              </a:rPr>
              <a:t>In the same way, please forgive us for the wrong things that we have done.</a:t>
            </a:r>
          </a:p>
          <a:p>
            <a:r>
              <a:rPr lang="en-US" sz="2800" dirty="0">
                <a:latin typeface="Baskerville" panose="02020502070401020303" pitchFamily="18" charset="0"/>
                <a:ea typeface="Baskerville" panose="02020502070401020303" pitchFamily="18" charset="0"/>
              </a:rPr>
              <a:t>13 Do not let us agree to do wrong things.</a:t>
            </a:r>
          </a:p>
          <a:p>
            <a:r>
              <a:rPr lang="en-US" sz="2800" dirty="0">
                <a:latin typeface="Baskerville" panose="02020502070401020303" pitchFamily="18" charset="0"/>
                <a:ea typeface="Baskerville" panose="02020502070401020303" pitchFamily="18" charset="0"/>
              </a:rPr>
              <a:t>Keep us safe from Satan.”</a:t>
            </a:r>
          </a:p>
        </p:txBody>
      </p:sp>
    </p:spTree>
    <p:extLst>
      <p:ext uri="{BB962C8B-B14F-4D97-AF65-F5344CB8AC3E}">
        <p14:creationId xmlns:p14="http://schemas.microsoft.com/office/powerpoint/2010/main" val="1165968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FD3C68C-64A3-ED6E-072D-10498F7BEB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B767599-422A-101E-9B60-4D23935E36A3}"/>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6:16-18</a:t>
            </a:r>
          </a:p>
          <a:p>
            <a:r>
              <a:rPr lang="en-US" sz="3800" dirty="0">
                <a:latin typeface="Baskerville" panose="02020502070401020303" pitchFamily="18" charset="0"/>
                <a:ea typeface="Baskerville" panose="02020502070401020303" pitchFamily="18" charset="0"/>
              </a:rPr>
              <a:t>“When you fast, do not look somber as the hypocrites do, for they disfigure their faces to show others they are fasting. Truly I tell you, they have received their reward in full. But when you fast, put oil on your head and wash your face, so that it will not be obvious to others that you are fasting, but only to your Father, who is unseen; and your Father, who sees what is done in secret, will reward you.”</a:t>
            </a:r>
          </a:p>
        </p:txBody>
      </p:sp>
    </p:spTree>
    <p:extLst>
      <p:ext uri="{BB962C8B-B14F-4D97-AF65-F5344CB8AC3E}">
        <p14:creationId xmlns:p14="http://schemas.microsoft.com/office/powerpoint/2010/main" val="1117586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41E9717-2343-6F11-2EFC-8EBAC23F50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D86FA2-783A-B35B-DD34-5FD00C1EB24D}"/>
              </a:ext>
            </a:extLst>
          </p:cNvPr>
          <p:cNvSpPr txBox="1"/>
          <p:nvPr/>
        </p:nvSpPr>
        <p:spPr>
          <a:xfrm>
            <a:off x="881605" y="742951"/>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6:19-34</a:t>
            </a:r>
            <a:endParaRPr lang="en-US" sz="1400" dirty="0">
              <a:latin typeface="Beloved Sans" panose="02000505000000020004" pitchFamily="2" charset="77"/>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our hearts’ desires, our hearts’ anxieties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“Blessed are those who hunger and thirst for righteousness, for they will be filled.” (Mt. 5:6, NIV)</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“You’re blessed when you’re content with just who you are—no more, no less. That’s the moment you find yourselves proud owners of everything that can’t be bought.” (Mt. 5:6, The Message)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training our hearts to hunger and thirst for the things of God</a:t>
            </a:r>
          </a:p>
        </p:txBody>
      </p:sp>
    </p:spTree>
    <p:extLst>
      <p:ext uri="{BB962C8B-B14F-4D97-AF65-F5344CB8AC3E}">
        <p14:creationId xmlns:p14="http://schemas.microsoft.com/office/powerpoint/2010/main" val="4148502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EC6BCBF-A0EE-E949-5CA1-B1BD34AA79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3DE185-99C7-0BD6-390F-A45388BA6E18}"/>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6:19-21</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“Do not store up for yourselves treasures on earth, where moths and vermin destroy, and where thieves break in and steal. But store up for yourselves treasures in heaven, where moths and vermin do not destroy, and where thieves do not break in and steal. For where your treasure is, there your heart will be also.”</a:t>
            </a:r>
          </a:p>
        </p:txBody>
      </p:sp>
    </p:spTree>
    <p:extLst>
      <p:ext uri="{BB962C8B-B14F-4D97-AF65-F5344CB8AC3E}">
        <p14:creationId xmlns:p14="http://schemas.microsoft.com/office/powerpoint/2010/main" val="210990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9A68269-D22A-5EFF-2C46-EC0AD0A73B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F2BBEFB-85E9-8403-1BB8-FF421FC0E29A}"/>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6:24</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“No one can serve two masters. Either you will hate the one and love the other, or you will be devoted to the one and despise the other. You cannot serve both God and money.”</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9163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0735B360-EB75-9B60-A46E-3853D7C7F9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C91B1F-C352-DCC0-617F-1465090509A4}"/>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6:25-39</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not worry…”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“Martha, Martha, you are worried and upset about many things, but few things are needed—or indeed only one.” (Luke 10:41-42)</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“Choose Your Provider: God or Worry”</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153542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F148131-D638-2B22-49B4-7ADEDA0E64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6B1A50-93CE-4317-6AFA-74009BF687B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Review: Matthew 5-7 Context</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Sermon on the Mount: </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first of five major discourses</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addresses the countercultural values of God’s kingdom</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begins with the Beatitudes </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Jewish Christian audience</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setting: hillside next to Sea of Galilee</a:t>
            </a:r>
          </a:p>
        </p:txBody>
      </p:sp>
    </p:spTree>
    <p:extLst>
      <p:ext uri="{BB962C8B-B14F-4D97-AF65-F5344CB8AC3E}">
        <p14:creationId xmlns:p14="http://schemas.microsoft.com/office/powerpoint/2010/main" val="163421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DF9CBE7-D545-20AB-DCF9-00AB0CB6B2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106B20D-FE52-C4FB-F912-DCDDC89769FA}"/>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6:34, The Message</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“Give your entire attention to what God is doing right now, and don’t get worked up about what may or may not happen tomorrow. God will help you deal with whatever hard things come up when the time comes.”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199012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3EB6C75-D69F-E254-25CA-1957D9DB62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988252-4881-10D8-2751-6981601E6BE7}"/>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5:6</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“Blessed are those who hunger and thirst for righteousness, for they will be filled.” </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Blessed are those who hunger for the things of heaven, and do not worry about the things of earth.</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188208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299EB6-57C8-51F4-144E-5AAEADEE14AD}"/>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for coming!</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2"/>
              </a:rPr>
              <a:t>www.grace.org/lexwomensgroups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large-group teaching on Matthew 7</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November 5: Global Awareness Week Women’s Groups Event in LEX</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8710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614FBA8-D3B8-0616-8892-CA269A82B8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73A68E-40B3-9E18-F844-43CF9241795E}"/>
              </a:ext>
            </a:extLst>
          </p:cNvPr>
          <p:cNvSpPr txBox="1"/>
          <p:nvPr/>
        </p:nvSpPr>
        <p:spPr>
          <a:xfrm>
            <a:off x="881605" y="651316"/>
            <a:ext cx="10428790" cy="5555367"/>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endParaRPr lang="en-US" sz="6000" dirty="0">
              <a:latin typeface="Beloved Sans" panose="02000505000000020004" pitchFamily="2" charset="77"/>
            </a:endParaRPr>
          </a:p>
          <a:p>
            <a:pPr algn="ctr"/>
            <a:r>
              <a:rPr lang="en-US" sz="6000" dirty="0">
                <a:latin typeface="Beloved Sans" panose="02000505000000020004" pitchFamily="2" charset="77"/>
              </a:rPr>
              <a:t>Prayer</a:t>
            </a:r>
          </a:p>
          <a:p>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276923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372CBCC-4947-38C7-09F1-FFF8F3FD33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1812DA-AF37-6FA0-842C-5037BEC070C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Review: Matthew 5-7 Context</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Sermon on the Mount major themes: </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radical reality of everyday discipleship</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unity between inside and outside</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presence and power of the Kingdom of God, already present but not yet fully</a:t>
            </a:r>
          </a:p>
          <a:p>
            <a:pPr marL="1200150" lvl="1"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great reversal promised when the Kingdom of God comes in its fullness</a:t>
            </a:r>
          </a:p>
        </p:txBody>
      </p:sp>
    </p:spTree>
    <p:extLst>
      <p:ext uri="{BB962C8B-B14F-4D97-AF65-F5344CB8AC3E}">
        <p14:creationId xmlns:p14="http://schemas.microsoft.com/office/powerpoint/2010/main" val="1597267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29C957B-3A7C-FCE6-4BA0-8B0C59401C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B11176C-79E9-D4B8-E94F-407AFE4E2A4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Giving to the Needy</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Prayer</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Fasting</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Treasure in Heaven</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Not Worry </a:t>
            </a:r>
          </a:p>
          <a:p>
            <a:pPr marL="742950" indent="-7429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051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D007666-1FE5-3E4B-F3C4-C467F54D25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77D843-C50F-1E9B-8B96-60F5A0CC0402}"/>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Giving to the Needy</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Prayer</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Fasting</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Treasure in Heaven</a:t>
            </a:r>
          </a:p>
          <a:p>
            <a:pPr lvl="1"/>
            <a:r>
              <a:rPr lang="en-US" sz="4000" dirty="0">
                <a:latin typeface="Baskerville" panose="02020502070401020303" pitchFamily="18" charset="0"/>
                <a:ea typeface="Baskerville" panose="02020502070401020303" pitchFamily="18" charset="0"/>
              </a:rPr>
              <a:t>   (Choose Your Master: God or Wealth) </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Not Worry </a:t>
            </a:r>
          </a:p>
          <a:p>
            <a:r>
              <a:rPr lang="en-US" sz="4000" dirty="0">
                <a:latin typeface="Baskerville" panose="02020502070401020303" pitchFamily="18" charset="0"/>
                <a:ea typeface="Baskerville" panose="02020502070401020303" pitchFamily="18" charset="0"/>
              </a:rPr>
              <a:t>       (Choose Your Provider: God or Worry)</a:t>
            </a:r>
          </a:p>
        </p:txBody>
      </p:sp>
    </p:spTree>
    <p:extLst>
      <p:ext uri="{BB962C8B-B14F-4D97-AF65-F5344CB8AC3E}">
        <p14:creationId xmlns:p14="http://schemas.microsoft.com/office/powerpoint/2010/main" val="1007754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589F822-39CF-8636-F31A-D0B4E6F686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C04521-AA86-EDAD-74AB-03AC67FB814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 Themes</a:t>
            </a:r>
            <a:endParaRPr lang="en-US" sz="1400" dirty="0">
              <a:latin typeface="Beloved Sans" panose="02000505000000020004" pitchFamily="2" charset="77"/>
            </a:endParaRP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earthly rewards vs. heavenly rewards</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“Blessed are the pure in heart, for they will see God.” (Mt. 5:8)</a:t>
            </a:r>
          </a:p>
          <a:p>
            <a:pPr marL="1200150" lvl="1" indent="-74295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Giving to the Needy, Prayer, </a:t>
            </a:r>
            <a:r>
              <a:rPr lang="en-US" sz="4000" dirty="0">
                <a:latin typeface="Baskerville" panose="02020502070401020303" pitchFamily="18" charset="0"/>
                <a:ea typeface="Baskerville" panose="02020502070401020303" pitchFamily="18" charset="0"/>
              </a:rPr>
              <a:t>and</a:t>
            </a:r>
            <a:r>
              <a:rPr lang="en-US" sz="4000" i="1" dirty="0">
                <a:latin typeface="Baskerville" panose="02020502070401020303" pitchFamily="18" charset="0"/>
                <a:ea typeface="Baskerville" panose="02020502070401020303" pitchFamily="18" charset="0"/>
              </a:rPr>
              <a:t> Fasting</a:t>
            </a:r>
          </a:p>
          <a:p>
            <a:pPr marL="742950" indent="-7429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“Blessed are those who hunger and thirst for righteousness, for they will be filled.” (Mt. 5:6)</a:t>
            </a:r>
          </a:p>
          <a:p>
            <a:pPr marL="1200150" lvl="1" indent="-74295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Treasure in Heaven </a:t>
            </a:r>
            <a:r>
              <a:rPr lang="en-US" sz="4000" dirty="0">
                <a:latin typeface="Baskerville" panose="02020502070401020303" pitchFamily="18" charset="0"/>
                <a:ea typeface="Baskerville" panose="02020502070401020303" pitchFamily="18" charset="0"/>
              </a:rPr>
              <a:t>and </a:t>
            </a:r>
            <a:r>
              <a:rPr lang="en-US" sz="4000" i="1" dirty="0">
                <a:latin typeface="Baskerville" panose="02020502070401020303" pitchFamily="18" charset="0"/>
                <a:ea typeface="Baskerville" panose="02020502070401020303" pitchFamily="18" charset="0"/>
              </a:rPr>
              <a:t>Do Not Worry</a:t>
            </a:r>
          </a:p>
        </p:txBody>
      </p:sp>
    </p:spTree>
    <p:extLst>
      <p:ext uri="{BB962C8B-B14F-4D97-AF65-F5344CB8AC3E}">
        <p14:creationId xmlns:p14="http://schemas.microsoft.com/office/powerpoint/2010/main" val="523893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2E32897-B2ED-1B4B-0016-5262EAC53B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9F201B-B7AE-04C6-8218-F959CB14E762}"/>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6:1-18</a:t>
            </a:r>
          </a:p>
          <a:p>
            <a:r>
              <a:rPr lang="en-US" sz="3800" dirty="0">
                <a:latin typeface="Baskerville" panose="02020502070401020303" pitchFamily="18" charset="0"/>
                <a:ea typeface="Baskerville" panose="02020502070401020303" pitchFamily="18" charset="0"/>
              </a:rPr>
              <a:t>“Be careful not to practice your righteousness in front of others to be seen by them. If you do, you will have no reward from your Father in heaven.” (Mt. 6:1, NIV)</a:t>
            </a:r>
          </a:p>
          <a:p>
            <a:r>
              <a:rPr lang="en-US" sz="3800" dirty="0">
                <a:latin typeface="Baskerville" panose="02020502070401020303" pitchFamily="18" charset="0"/>
                <a:ea typeface="Baskerville" panose="02020502070401020303" pitchFamily="18" charset="0"/>
              </a:rPr>
              <a:t>“Be especially careful when you are trying to be good so that you don’t make a performance out of it. It might be good theater, but the God who made you won’t be applauding.” (Mt. 6:1, The Message)</a:t>
            </a:r>
          </a:p>
        </p:txBody>
      </p:sp>
    </p:spTree>
    <p:extLst>
      <p:ext uri="{BB962C8B-B14F-4D97-AF65-F5344CB8AC3E}">
        <p14:creationId xmlns:p14="http://schemas.microsoft.com/office/powerpoint/2010/main" val="2562888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8E63815-4A77-9B43-5F91-DDCE4FBEF9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2F3999-562F-545E-0DEC-F09F20C43FD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5:8</a:t>
            </a:r>
          </a:p>
          <a:p>
            <a:r>
              <a:rPr lang="en-US" sz="4000" dirty="0">
                <a:latin typeface="Baskerville" panose="02020502070401020303" pitchFamily="18" charset="0"/>
                <a:ea typeface="Baskerville" panose="02020502070401020303" pitchFamily="18" charset="0"/>
              </a:rPr>
              <a:t>“Blessed are the pure in heart, for they will see God.” (Mt. 5:8, NIV)</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“You’re blessed when you get your inside world—your mind and heart—put right. Then you can see God in the outside world.” (Mt. 5:8, The Message)</a:t>
            </a:r>
          </a:p>
        </p:txBody>
      </p:sp>
    </p:spTree>
    <p:extLst>
      <p:ext uri="{BB962C8B-B14F-4D97-AF65-F5344CB8AC3E}">
        <p14:creationId xmlns:p14="http://schemas.microsoft.com/office/powerpoint/2010/main" val="2621809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74829AD-A704-2375-A5AF-47BA5D85F2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4B4815-9147-63BA-4EB1-7BE544CB32F6}"/>
              </a:ext>
            </a:extLst>
          </p:cNvPr>
          <p:cNvSpPr txBox="1"/>
          <p:nvPr/>
        </p:nvSpPr>
        <p:spPr>
          <a:xfrm>
            <a:off x="881605" y="742951"/>
            <a:ext cx="10428790" cy="54322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6:2-4</a:t>
            </a:r>
          </a:p>
          <a:p>
            <a:r>
              <a:rPr lang="en-US" sz="3700" dirty="0">
                <a:latin typeface="Baskerville" panose="02020502070401020303" pitchFamily="18" charset="0"/>
                <a:ea typeface="Baskerville" panose="02020502070401020303" pitchFamily="18" charset="0"/>
              </a:rPr>
              <a:t>“So when you give to the needy, do not announce it with trumpets, as the hypocrites do in the synagogues and on the streets, to be honored by others. Truly I tell you, they have received their reward in full. But when you give to the needy, do not let your left hand know what your right hand is doing, so that your giving may be in secret. Then your Father, who sees what is done in secret, will reward you.”</a:t>
            </a:r>
            <a:r>
              <a:rPr lang="en-US" sz="4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1392805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13942</TotalTime>
  <Words>1271</Words>
  <Application>Microsoft Macintosh PowerPoint</Application>
  <PresentationFormat>Widescreen</PresentationFormat>
  <Paragraphs>108</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4</cp:revision>
  <dcterms:created xsi:type="dcterms:W3CDTF">2023-09-23T01:00:28Z</dcterms:created>
  <dcterms:modified xsi:type="dcterms:W3CDTF">2024-10-22T14:44:26Z</dcterms:modified>
</cp:coreProperties>
</file>