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66" r:id="rId3"/>
    <p:sldId id="280" r:id="rId4"/>
    <p:sldId id="281" r:id="rId5"/>
    <p:sldId id="282" r:id="rId6"/>
    <p:sldId id="283" r:id="rId7"/>
    <p:sldId id="277" r:id="rId8"/>
    <p:sldId id="284" r:id="rId9"/>
    <p:sldId id="298" r:id="rId10"/>
    <p:sldId id="301" r:id="rId11"/>
    <p:sldId id="302" r:id="rId12"/>
    <p:sldId id="303" r:id="rId13"/>
    <p:sldId id="304" r:id="rId14"/>
    <p:sldId id="278" r:id="rId15"/>
    <p:sldId id="305" r:id="rId16"/>
    <p:sldId id="309" r:id="rId17"/>
    <p:sldId id="306" r:id="rId18"/>
    <p:sldId id="307" r:id="rId19"/>
    <p:sldId id="30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8D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9"/>
  </p:normalViewPr>
  <p:slideViewPr>
    <p:cSldViewPr snapToGrid="0">
      <p:cViewPr varScale="1">
        <p:scale>
          <a:sx n="103" d="100"/>
          <a:sy n="103" d="100"/>
        </p:scale>
        <p:origin x="8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Keeler" userId="4db9b7d9-2fc6-4369-9fe9-4ed3570fbc23" providerId="ADAL" clId="{AC5CED5D-6A78-BF4A-9FD1-D088DF116FA2}"/>
    <pc:docChg chg="delSld">
      <pc:chgData name="Rachel Keeler" userId="4db9b7d9-2fc6-4369-9fe9-4ed3570fbc23" providerId="ADAL" clId="{AC5CED5D-6A78-BF4A-9FD1-D088DF116FA2}" dt="2023-10-18T20:48:57.791" v="0" actId="2696"/>
      <pc:docMkLst>
        <pc:docMk/>
      </pc:docMkLst>
      <pc:sldChg chg="del">
        <pc:chgData name="Rachel Keeler" userId="4db9b7d9-2fc6-4369-9fe9-4ed3570fbc23" providerId="ADAL" clId="{AC5CED5D-6A78-BF4A-9FD1-D088DF116FA2}" dt="2023-10-18T20:48:57.791" v="0" actId="2696"/>
        <pc:sldMkLst>
          <pc:docMk/>
          <pc:sldMk cId="1066181285" sldId="27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A0E52B-5A01-5A4F-8B40-657BD6BD4ABB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14FF9F-ABB1-E54A-A798-003098238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09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47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593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23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020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971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B796D-2950-57D4-FEAC-8D3D3E4861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0ED07A-66D4-E8EF-9C7A-AF8DD03CA3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17E4D-5066-3C1B-E781-708B470BD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91072-39C5-8459-CCCD-94C1199C5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EF18B-0176-11C6-9448-01258D92C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407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0F3DE-EA24-EEFE-0143-3B93A3AC3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D5802B-BE5C-C9E9-29E6-70D0CEC40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E1B8AA-951D-7A8B-5C43-CA99C7AC3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5F1C0-2E3D-04AF-FECA-D307456F9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DE8F5-2A41-ED50-3E0D-18B8734C7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889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4CA0A6-558F-4352-8854-F3327BE868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1748B0-EDBE-7A6D-FAC5-1B796144D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89CE0-3C00-B810-28A5-918CAF3AF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D8282-9E69-6553-3D31-B17136040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76EA57-7421-8085-D118-EF9436938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13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B6B56-34EF-64A5-E8E3-18935EDCF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212E1-90A9-067F-665D-DE59532BCD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88135-C3C9-96E2-C623-C3BEB44D1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524D8-421D-F60C-D4DC-00628295B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5F1D8-530E-9B42-61A2-824AC3BF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708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A6CA3-6F8B-9D9B-98BA-F9E3ECFCC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5329F3-B770-D6AB-0B4E-9A408708D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F60D25-2ECD-BCB5-81D2-65D408791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3643D-1A9D-0600-989E-48EE0F273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58A03C-FE0A-BE29-BCF7-F2ACF2DC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06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37E5E-B23F-477B-F7FD-C4FDB6144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636DA-97E4-91E2-DD14-72DC3A967F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12F426-2F37-2945-4593-DF5023655F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8715E8-A998-17F8-4272-01A2CE832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A4564D-5DB1-C27A-F6D7-0C61A67B5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343A86-11A4-0724-4F75-3B7FA345C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11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E500-6AF7-5793-B803-B003B986D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94076-F0A1-A268-2F7B-C32D24F77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0C0E24-264C-FB6A-A771-4874B6085B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D2C8DB-3995-0889-B7B8-27C1286960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6552D7-21A1-5521-15FF-918AEED027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5F23B0-D20F-7DD4-1137-DFC14652C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7CD97A-2403-5BCA-973C-514525F50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C8BDCB-3595-A91F-A88A-5A3E6B011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469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477BF-711E-81E4-5FF9-7519C297F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A2EE31-F4F5-11B8-05F5-AF7F99B64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EE07FA-0000-1758-2BCE-63D7C680C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170AE8-C5AB-70FD-525C-F9B7AD41F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3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0EC741-7FF5-E9EA-48CB-BD764A7CA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F9516E-63A4-1A0C-160D-EF61BE7A6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A07E3C-E5F2-3F72-73D2-672601EE0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42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188A1-DEDE-6625-ADAC-CFD5F7B12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65E3F-2396-084C-59C9-0F3BDD15B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3A3E2C-F77D-D0B9-9AF4-CD5F3F1EC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4A7A6D-CA26-63EE-444C-3330B2DC3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19CC7-1D9D-CF36-8A4A-403AD5053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A4AAF8-8987-CAC1-D29D-40D8699B7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615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37138-ACC6-0A11-3936-98895A509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1A0BAB-E8B2-D9BC-9B9D-F8886AC73F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16D05F-0D35-1B9D-D245-7AD3A5D37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1670B3-8BF4-23A7-415F-3761EC925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E7ED22-24B9-2A6B-2BC9-715A4E6F3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A58449-32BC-78BB-D009-DC530C3F8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69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8DEC">
            <a:alpha val="6705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8749B0-8268-D32B-D1E2-54F7273F4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55EDF-66F8-DF86-EF8D-A857511D6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71606-CBAC-55AC-8A89-75A41641CF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E289F-AC47-4C46-ABBF-3D57DB5A9705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1DB41-2E63-BF0A-16EA-5C7C693765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A70FB-4A0C-BAD4-2DE8-CAFC3A514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30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race.org/lexwomensgroups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rkeeler@grace.org" TargetMode="External"/><Relationship Id="rId2" Type="http://schemas.openxmlformats.org/officeDocument/2006/relationships/hyperlink" Target="mailto:glee@grace.or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race.org/lexwomensgroups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urple and white logo&#10;&#10;Description automatically generated">
            <a:extLst>
              <a:ext uri="{FF2B5EF4-FFF2-40B4-BE49-F238E27FC236}">
                <a16:creationId xmlns:a16="http://schemas.microsoft.com/office/drawing/2014/main" id="{BD65FABD-5DC4-70F2-B71D-C604F61FB8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0"/>
            <a:ext cx="121942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163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19AAD4-D96E-4A6E-86CF-2C11198786A8}"/>
              </a:ext>
            </a:extLst>
          </p:cNvPr>
          <p:cNvSpPr txBox="1"/>
          <p:nvPr/>
        </p:nvSpPr>
        <p:spPr>
          <a:xfrm>
            <a:off x="881605" y="666705"/>
            <a:ext cx="10428790" cy="55245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700" dirty="0">
                <a:latin typeface="Beloved Sans" panose="02000505000000020004" pitchFamily="2" charset="77"/>
              </a:rPr>
              <a:t>“Images of God” Study, cont.</a:t>
            </a: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8.	11/14-15: Living God (ESG) </a:t>
            </a:r>
          </a:p>
          <a:p>
            <a:r>
              <a:rPr lang="en-US" sz="3400" i="1" dirty="0">
                <a:latin typeface="Baskerville" panose="02020502070401020303" pitchFamily="18" charset="0"/>
                <a:ea typeface="Baskerville" panose="02020502070401020303" pitchFamily="18" charset="0"/>
              </a:rPr>
              <a:t>	11/21-22—Thanksgiving Week—No Meeting</a:t>
            </a: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9.	11/28-29: Most High/Mighty One/Holy One 	(LG)</a:t>
            </a: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10.	12/5-6: Father (ESG)</a:t>
            </a:r>
          </a:p>
          <a:p>
            <a:r>
              <a:rPr lang="en-US" sz="3400" b="1" dirty="0">
                <a:latin typeface="Baskerville" panose="02020502070401020303" pitchFamily="18" charset="0"/>
                <a:ea typeface="Baskerville" panose="02020502070401020303" pitchFamily="18" charset="0"/>
              </a:rPr>
              <a:t>Part 2: Images of God</a:t>
            </a: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11.	12/12-13: Christmas Celebration/King (LG)</a:t>
            </a:r>
          </a:p>
          <a:p>
            <a:r>
              <a:rPr lang="en-US" sz="3400" i="1" dirty="0">
                <a:latin typeface="Baskerville" panose="02020502070401020303" pitchFamily="18" charset="0"/>
                <a:ea typeface="Baskerville" panose="02020502070401020303" pitchFamily="18" charset="0"/>
              </a:rPr>
              <a:t>	12/19-20, 12/26-27, 1/2-3—Christmas Break</a:t>
            </a: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12. 	1/9-10/</a:t>
            </a:r>
            <a:r>
              <a:rPr lang="en-US" sz="3400" b="1" dirty="0">
                <a:latin typeface="Baskerville" panose="02020502070401020303" pitchFamily="18" charset="0"/>
                <a:ea typeface="Baskerville" panose="02020502070401020303" pitchFamily="18" charset="0"/>
              </a:rPr>
              <a:t>24!:</a:t>
            </a: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 Redeemer/Rescuer/Deliverer (LG)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503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19AAD4-D96E-4A6E-86CF-2C11198786A8}"/>
              </a:ext>
            </a:extLst>
          </p:cNvPr>
          <p:cNvSpPr txBox="1"/>
          <p:nvPr/>
        </p:nvSpPr>
        <p:spPr>
          <a:xfrm>
            <a:off x="881605" y="666705"/>
            <a:ext cx="10428790" cy="55245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700" dirty="0">
                <a:latin typeface="Beloved Sans" panose="02000505000000020004" pitchFamily="2" charset="77"/>
              </a:rPr>
              <a:t>“Images of God” Study, cont.</a:t>
            </a: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13.	1/16-17: Shield/Sword (ESG)</a:t>
            </a: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14.	1/23-24: Warrior (LG)</a:t>
            </a: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15.	1/30-31: God of Peace (ESG)</a:t>
            </a: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16.	2/6-7: Judge (LG)</a:t>
            </a: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17.	2/13-14: Love (ESG)</a:t>
            </a:r>
          </a:p>
          <a:p>
            <a:r>
              <a:rPr lang="en-US" sz="3400" i="1" dirty="0">
                <a:latin typeface="Baskerville" panose="02020502070401020303" pitchFamily="18" charset="0"/>
                <a:ea typeface="Baskerville" panose="02020502070401020303" pitchFamily="18" charset="0"/>
              </a:rPr>
              <a:t>	2/20-21—School Break Week—No Meeting</a:t>
            </a: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18.	2/27-28: Shepherd (LG)</a:t>
            </a: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19.	3/5-6: Provider (ESG)</a:t>
            </a:r>
          </a:p>
          <a:p>
            <a:pPr marL="514350" indent="-514350">
              <a:buAutoNum type="arabicPeriod" startAt="19"/>
            </a:pP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579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19AAD4-D96E-4A6E-86CF-2C11198786A8}"/>
              </a:ext>
            </a:extLst>
          </p:cNvPr>
          <p:cNvSpPr txBox="1"/>
          <p:nvPr/>
        </p:nvSpPr>
        <p:spPr>
          <a:xfrm>
            <a:off x="881605" y="744765"/>
            <a:ext cx="10428790" cy="56169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700" dirty="0">
                <a:latin typeface="Beloved Sans" panose="02000505000000020004" pitchFamily="2" charset="77"/>
              </a:rPr>
              <a:t>“Images of God” Study, cont.</a:t>
            </a: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20.	3/12-13: Defender of the Poor (LG)</a:t>
            </a: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21.	3/19-20: Teacher (ESG)</a:t>
            </a: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22.	3/26-27 (Holy Week): Healer (LG)</a:t>
            </a: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23.	4/2-3: Comforter (ESG)</a:t>
            </a: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24.	4/9-10: Hope (LG)</a:t>
            </a: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	</a:t>
            </a:r>
            <a:r>
              <a:rPr lang="en-US" sz="3400" i="1" dirty="0">
                <a:latin typeface="Baskerville" panose="02020502070401020303" pitchFamily="18" charset="0"/>
                <a:ea typeface="Baskerville" panose="02020502070401020303" pitchFamily="18" charset="0"/>
              </a:rPr>
              <a:t>4/16-17—School Break Week—No Meeting</a:t>
            </a: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25.	4/23-24: Relational Images (Friend, Parent, Spouse) 	(ESG)</a:t>
            </a: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366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19AAD4-D96E-4A6E-86CF-2C11198786A8}"/>
              </a:ext>
            </a:extLst>
          </p:cNvPr>
          <p:cNvSpPr txBox="1"/>
          <p:nvPr/>
        </p:nvSpPr>
        <p:spPr>
          <a:xfrm>
            <a:off x="881605" y="743649"/>
            <a:ext cx="10428790" cy="51860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700" dirty="0">
                <a:latin typeface="Beloved Sans" panose="02000505000000020004" pitchFamily="2" charset="77"/>
              </a:rPr>
              <a:t>“Images of God” Study, cont.</a:t>
            </a: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26.	4/30-5/1: Functional Images (Potter, Builder, 	Gardener) (LG)</a:t>
            </a: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27.	5/7-8: Place Images (Refuge, Dwelling, Home) (ESG)</a:t>
            </a:r>
          </a:p>
          <a:p>
            <a:r>
              <a:rPr lang="en-US" sz="3400" b="1" dirty="0">
                <a:latin typeface="Baskerville" panose="02020502070401020303" pitchFamily="18" charset="0"/>
                <a:ea typeface="Baskerville" panose="02020502070401020303" pitchFamily="18" charset="0"/>
              </a:rPr>
              <a:t>Conclusion: The Triune God</a:t>
            </a: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28.	5/14-15: Father, Son, Spirit (LG)</a:t>
            </a: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29.	5/21-22: Closing Celebration (LG)</a:t>
            </a: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01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19AAD4-D96E-4A6E-86CF-2C11198786A8}"/>
              </a:ext>
            </a:extLst>
          </p:cNvPr>
          <p:cNvSpPr txBox="1"/>
          <p:nvPr/>
        </p:nvSpPr>
        <p:spPr>
          <a:xfrm>
            <a:off x="881605" y="859065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Looking ahead to next week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The Divine Name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Day 1: Pre-reading questions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Day 2: Genesis 15:1-6 (Covenant with Abram)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Day 3: Genesis 17:1-8 (Covenant of Circumcision)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Day 4: Exodus 3:1-17 (Moses and the Burning Bush)</a:t>
            </a:r>
          </a:p>
        </p:txBody>
      </p:sp>
    </p:spTree>
    <p:extLst>
      <p:ext uri="{BB962C8B-B14F-4D97-AF65-F5344CB8AC3E}">
        <p14:creationId xmlns:p14="http://schemas.microsoft.com/office/powerpoint/2010/main" val="58262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509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announcements &amp; reminders</a:t>
            </a:r>
            <a:endParaRPr lang="en-US" sz="1400" dirty="0">
              <a:latin typeface="Beloved Sans" panose="02000505000000020004" pitchFamily="2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Schedule, recordings, and slides available at: 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  <a:hlinkClick r:id="rId2"/>
              </a:rPr>
              <a:t>www.grace.org/lexwomensgroups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Food Bank collection next week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Upcoming events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ALPHA, starts Thursday, 9/28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The Marriage Course, starts Thursday, 9/28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Men’s Groups Book Drive, October 7</a:t>
            </a:r>
            <a:r>
              <a:rPr lang="en-US" sz="36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th</a:t>
            </a: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Campus BBQ, October 8</a:t>
            </a:r>
            <a:r>
              <a:rPr lang="en-US" sz="36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th</a:t>
            </a: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15619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standing in front of a red and white sign&#10;&#10;Description automatically generated">
            <a:extLst>
              <a:ext uri="{FF2B5EF4-FFF2-40B4-BE49-F238E27FC236}">
                <a16:creationId xmlns:a16="http://schemas.microsoft.com/office/drawing/2014/main" id="{446D895C-01A5-398B-E797-FE7CE8D019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9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and person holding hands&#10;&#10;Description automatically generated">
            <a:extLst>
              <a:ext uri="{FF2B5EF4-FFF2-40B4-BE49-F238E27FC236}">
                <a16:creationId xmlns:a16="http://schemas.microsoft.com/office/drawing/2014/main" id="{9484AC6D-5827-E728-697B-266A209B0B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1869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outside with boxes and a tent&#10;&#10;Description automatically generated">
            <a:extLst>
              <a:ext uri="{FF2B5EF4-FFF2-40B4-BE49-F238E27FC236}">
                <a16:creationId xmlns:a16="http://schemas.microsoft.com/office/drawing/2014/main" id="{8829021D-2AA7-8A56-EF2E-9ADD6875CE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883" b="913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776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lue and yellow banner with white text&#10;&#10;Description automatically generated">
            <a:extLst>
              <a:ext uri="{FF2B5EF4-FFF2-40B4-BE49-F238E27FC236}">
                <a16:creationId xmlns:a16="http://schemas.microsoft.com/office/drawing/2014/main" id="{E1AEE109-6F18-D231-16D8-2D5A765261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321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49552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Hope and Prayer</a:t>
            </a:r>
          </a:p>
          <a:p>
            <a:endParaRPr lang="en-US" sz="1400" dirty="0">
              <a:latin typeface="Beloved Sans" panose="02000505000000020004" pitchFamily="2" charset="77"/>
            </a:endParaRP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That each one of us will come to know God more and grow in our relationship with him this year.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2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24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</a:p>
          <a:p>
            <a:endParaRPr lang="en-US" sz="2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3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742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1090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Logistics</a:t>
            </a:r>
          </a:p>
          <a:p>
            <a:endParaRPr lang="en-US" sz="1400" dirty="0">
              <a:latin typeface="Beloved Sans" panose="02000505000000020004" pitchFamily="2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Getting in touch: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Grace: </a:t>
            </a: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  <a:hlinkClick r:id="rId2"/>
              </a:rPr>
              <a:t>glee@grace.org</a:t>
            </a:r>
            <a:endParaRPr lang="en-US" sz="36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Rachel: </a:t>
            </a: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  <a:hlinkClick r:id="rId3"/>
              </a:rPr>
              <a:t>rkeeler@grace.org</a:t>
            </a:r>
            <a:endParaRPr lang="en-US" sz="36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Books available Week 2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Zoom pickup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Additional copies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Sick or traveling days</a:t>
            </a:r>
            <a:endParaRPr lang="en-US" sz="2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378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1090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Logistics, cont.</a:t>
            </a:r>
          </a:p>
          <a:p>
            <a:endParaRPr lang="en-US" sz="1400" dirty="0">
              <a:latin typeface="Beloved Sans" panose="02000505000000020004" pitchFamily="2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Schedule, recordings, and slides available at: 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  <a:hlinkClick r:id="rId2"/>
              </a:rPr>
              <a:t>www.grace.org/lexwomensgroups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Food Bank collection: first Tuesday of each month, starting next week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637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Inductive Bible Study</a:t>
            </a:r>
          </a:p>
          <a:p>
            <a:endParaRPr lang="en-US" sz="1400" dirty="0">
              <a:latin typeface="Beloved Sans" panose="02000505000000020004" pitchFamily="2" charset="77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Observation: What does the passage say?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Interpretation: What does the passage mean?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Application: What does the passage mean to me? (How does the passage apply to me, to my life, to my walk with God?)</a:t>
            </a:r>
          </a:p>
          <a:p>
            <a:pPr marL="742950" indent="-742950">
              <a:buFont typeface="+mj-lt"/>
              <a:buAutoNum type="arabicPeriod"/>
            </a:pPr>
            <a:endParaRPr lang="en-US" sz="32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016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Inductive Bible Study, cont.</a:t>
            </a:r>
          </a:p>
          <a:p>
            <a:endParaRPr lang="en-US" sz="1400" dirty="0">
              <a:latin typeface="Beloved Sans" panose="02000505000000020004" pitchFamily="2" charset="77"/>
            </a:endParaRPr>
          </a:p>
          <a:p>
            <a:pPr marL="742950" indent="-742950">
              <a:buFont typeface="+mj-lt"/>
              <a:buAutoNum type="arabicPeriod" startAt="3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Application: What does the passage mean to me? 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US" sz="4000" b="1" u="sng" dirty="0">
                <a:latin typeface="Baskerville" panose="02020502070401020303" pitchFamily="18" charset="0"/>
                <a:ea typeface="Baskerville" panose="02020502070401020303" pitchFamily="18" charset="0"/>
              </a:rPr>
              <a:t>S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ins to confess or avoid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US" sz="4000" b="1" u="sng" dirty="0">
                <a:latin typeface="Baskerville" panose="02020502070401020303" pitchFamily="18" charset="0"/>
                <a:ea typeface="Baskerville" panose="02020502070401020303" pitchFamily="18" charset="0"/>
              </a:rPr>
              <a:t>P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romises to grab hold of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US" sz="4000" b="1" u="sng" dirty="0">
                <a:latin typeface="Baskerville" panose="02020502070401020303" pitchFamily="18" charset="0"/>
                <a:ea typeface="Baskerville" panose="02020502070401020303" pitchFamily="18" charset="0"/>
              </a:rPr>
              <a:t>E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xamples to follow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US" sz="4000" b="1" u="sng" dirty="0">
                <a:latin typeface="Baskerville" panose="02020502070401020303" pitchFamily="18" charset="0"/>
                <a:ea typeface="Baskerville" panose="02020502070401020303" pitchFamily="18" charset="0"/>
              </a:rPr>
              <a:t>C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ommands to obey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US" sz="4000" b="1" u="sng" dirty="0">
                <a:latin typeface="Baskerville" panose="02020502070401020303" pitchFamily="18" charset="0"/>
                <a:ea typeface="Baskerville" panose="02020502070401020303" pitchFamily="18" charset="0"/>
              </a:rPr>
              <a:t>T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ruths to believe</a:t>
            </a:r>
          </a:p>
        </p:txBody>
      </p:sp>
    </p:spTree>
    <p:extLst>
      <p:ext uri="{BB962C8B-B14F-4D97-AF65-F5344CB8AC3E}">
        <p14:creationId xmlns:p14="http://schemas.microsoft.com/office/powerpoint/2010/main" val="1481229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28663"/>
            <a:ext cx="10428790" cy="5447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Format: Study Guide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Pre-reading questions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Three main readings </a:t>
            </a:r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(Days One, Two, Three)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Between two and four questions for each reading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Other verses to pray with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Suggestion for reflection and prayer</a:t>
            </a:r>
          </a:p>
          <a:p>
            <a:r>
              <a:rPr lang="en-US" sz="3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endParaRPr lang="en-US" sz="2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3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515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14375"/>
            <a:ext cx="10428790" cy="5447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Format: Sessions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Alternating weeks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Large-Group Teaching weeks: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Start with worship (9:35am/7:05pm)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Extended Small Group weeks: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Balance between study, prayer, and fellowship</a:t>
            </a:r>
            <a:r>
              <a:rPr lang="en-US" sz="3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3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3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883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19AAD4-D96E-4A6E-86CF-2C11198786A8}"/>
              </a:ext>
            </a:extLst>
          </p:cNvPr>
          <p:cNvSpPr txBox="1"/>
          <p:nvPr/>
        </p:nvSpPr>
        <p:spPr>
          <a:xfrm>
            <a:off x="881605" y="666705"/>
            <a:ext cx="10428790" cy="55245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700" dirty="0">
                <a:latin typeface="Beloved Sans" panose="02000505000000020004" pitchFamily="2" charset="77"/>
              </a:rPr>
              <a:t>“Images of God” Study</a:t>
            </a: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1. 	9/26-27: Opening Week (LG)</a:t>
            </a:r>
          </a:p>
          <a:p>
            <a:r>
              <a:rPr lang="en-US" sz="3400" b="1" dirty="0">
                <a:latin typeface="Baskerville" panose="02020502070401020303" pitchFamily="18" charset="0"/>
                <a:ea typeface="Baskerville" panose="02020502070401020303" pitchFamily="18" charset="0"/>
              </a:rPr>
              <a:t>Part 1: Names of God</a:t>
            </a: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2.	10/3-4: The Divine Name (LG)</a:t>
            </a: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3.	10/10-11: Creator (ESG)</a:t>
            </a: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4.	10/17-18: God of… (LG)</a:t>
            </a: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5.	10/24-25: Almighty (ESG)</a:t>
            </a: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6.	10/31-11/1: Sovereign Lord (LG)</a:t>
            </a:r>
          </a:p>
          <a:p>
            <a:pPr marL="514350" indent="-514350">
              <a:buAutoNum type="arabicPeriod" startAt="7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    11/7-8: Global Awareness Week</a:t>
            </a:r>
          </a:p>
          <a:p>
            <a:pPr marL="514350" indent="-514350">
              <a:buAutoNum type="arabicPeriod" startAt="7"/>
            </a:pP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26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755</Words>
  <Application>Microsoft Macintosh PowerPoint</Application>
  <PresentationFormat>Widescreen</PresentationFormat>
  <Paragraphs>108</Paragraphs>
  <Slides>19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Baskerville</vt:lpstr>
      <vt:lpstr>Beloved Sans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Keeler</dc:creator>
  <cp:lastModifiedBy>Rachel Keeler</cp:lastModifiedBy>
  <cp:revision>1</cp:revision>
  <dcterms:created xsi:type="dcterms:W3CDTF">2023-09-23T01:00:28Z</dcterms:created>
  <dcterms:modified xsi:type="dcterms:W3CDTF">2023-10-18T20:49:00Z</dcterms:modified>
</cp:coreProperties>
</file>