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474" r:id="rId2"/>
    <p:sldId id="484" r:id="rId3"/>
    <p:sldId id="553" r:id="rId4"/>
    <p:sldId id="535" r:id="rId5"/>
    <p:sldId id="552" r:id="rId6"/>
    <p:sldId id="540" r:id="rId7"/>
    <p:sldId id="548" r:id="rId8"/>
    <p:sldId id="549" r:id="rId9"/>
    <p:sldId id="550" r:id="rId10"/>
    <p:sldId id="546" r:id="rId11"/>
    <p:sldId id="541" r:id="rId12"/>
    <p:sldId id="542" r:id="rId13"/>
    <p:sldId id="496" r:id="rId14"/>
    <p:sldId id="498" r:id="rId15"/>
    <p:sldId id="504" r:id="rId16"/>
    <p:sldId id="501" r:id="rId17"/>
    <p:sldId id="491" r:id="rId18"/>
    <p:sldId id="492" r:id="rId19"/>
    <p:sldId id="489" r:id="rId2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2750"/>
    <a:srgbClr val="F0F6FB"/>
    <a:srgbClr val="81CEC7"/>
    <a:srgbClr val="FFFFFF"/>
    <a:srgbClr val="F0FAFE"/>
    <a:srgbClr val="3C476C"/>
    <a:srgbClr val="A3D3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73F4A7-4664-1009-6971-0B32C4C66506}" v="5" dt="2025-02-13T19:32:31.6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270"/>
    <p:restoredTop sz="80570"/>
  </p:normalViewPr>
  <p:slideViewPr>
    <p:cSldViewPr snapToGrid="0">
      <p:cViewPr varScale="1">
        <p:scale>
          <a:sx n="71" d="100"/>
          <a:sy n="71" d="100"/>
        </p:scale>
        <p:origin x="192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hryn Morris" userId="S::kmorris@grace.org::7d673027-acd5-4856-93e0-d9125d79f916" providerId="AD" clId="Web-{6D73F4A7-4664-1009-6971-0B32C4C66506}"/>
    <pc:docChg chg="modSld">
      <pc:chgData name="Kathryn Morris" userId="S::kmorris@grace.org::7d673027-acd5-4856-93e0-d9125d79f916" providerId="AD" clId="Web-{6D73F4A7-4664-1009-6971-0B32C4C66506}" dt="2025-02-13T19:32:31.647" v="3" actId="20577"/>
      <pc:docMkLst>
        <pc:docMk/>
      </pc:docMkLst>
      <pc:sldChg chg="modSp">
        <pc:chgData name="Kathryn Morris" userId="S::kmorris@grace.org::7d673027-acd5-4856-93e0-d9125d79f916" providerId="AD" clId="Web-{6D73F4A7-4664-1009-6971-0B32C4C66506}" dt="2025-02-13T19:32:31.647" v="3" actId="20577"/>
        <pc:sldMkLst>
          <pc:docMk/>
          <pc:sldMk cId="676756054" sldId="541"/>
        </pc:sldMkLst>
        <pc:spChg chg="mod">
          <ac:chgData name="Kathryn Morris" userId="S::kmorris@grace.org::7d673027-acd5-4856-93e0-d9125d79f916" providerId="AD" clId="Web-{6D73F4A7-4664-1009-6971-0B32C4C66506}" dt="2025-02-13T19:32:31.647" v="3" actId="20577"/>
          <ac:spMkLst>
            <pc:docMk/>
            <pc:sldMk cId="676756054" sldId="541"/>
            <ac:spMk id="6" creationId="{627A9C6B-790B-AF84-D8E3-7CBD1B0710E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A75DC07-4C77-3546-9C14-134C2CFDBF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3834B3-07E1-244F-9ABE-3B51C1B3CE7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2BBEF90-BDDE-7C4E-A473-6FB96CEDA996}" type="datetimeFigureOut">
              <a:rPr lang="en-US"/>
              <a:pPr>
                <a:defRPr/>
              </a:pPr>
              <a:t>2/13/2025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A57EC395-063C-AD46-9DC9-4E97F5D1081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0013045-320D-7E41-A5AD-34CEF814F5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D349B0-47F5-ED44-A60B-5356AAE15CB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F7AA3F-CBB2-0542-97FA-A4AD59E409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926D7BA-A723-C64C-BB6F-F9D6358CF4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8EF19407-C48A-E64B-9D31-3921F30741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B6C27662-D84E-A740-AD61-6883577B20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847A698C-0A38-3D4A-B80B-040F6E38D8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5125BE-FD19-394B-85E3-D991E9D620E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05785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www.grace.org</a:t>
            </a:r>
            <a:r>
              <a:rPr lang="en-US" dirty="0"/>
              <a:t>/</a:t>
            </a:r>
            <a:r>
              <a:rPr lang="en-US" dirty="0" err="1"/>
              <a:t>groupleaders</a:t>
            </a:r>
            <a:r>
              <a:rPr lang="en-US" dirty="0"/>
              <a:t>/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26D7BA-A723-C64C-BB6F-F9D6358CF432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61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www.grace.org</a:t>
            </a:r>
            <a:r>
              <a:rPr lang="en-US" dirty="0"/>
              <a:t>/</a:t>
            </a:r>
            <a:r>
              <a:rPr lang="en-US" dirty="0" err="1"/>
              <a:t>groupleaders</a:t>
            </a:r>
            <a:r>
              <a:rPr lang="en-US" dirty="0"/>
              <a:t>/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26D7BA-A723-C64C-BB6F-F9D6358CF43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6742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>
            <a:extLst>
              <a:ext uri="{FF2B5EF4-FFF2-40B4-BE49-F238E27FC236}">
                <a16:creationId xmlns:a16="http://schemas.microsoft.com/office/drawing/2014/main" id="{8EF19407-C48A-E64B-9D31-3921F30741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6" name="Notes Placeholder 2">
            <a:extLst>
              <a:ext uri="{FF2B5EF4-FFF2-40B4-BE49-F238E27FC236}">
                <a16:creationId xmlns:a16="http://schemas.microsoft.com/office/drawing/2014/main" id="{B6C27662-D84E-A740-AD61-6883577B20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16387" name="Slide Number Placeholder 3">
            <a:extLst>
              <a:ext uri="{FF2B5EF4-FFF2-40B4-BE49-F238E27FC236}">
                <a16:creationId xmlns:a16="http://schemas.microsoft.com/office/drawing/2014/main" id="{847A698C-0A38-3D4A-B80B-040F6E38D8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45125BE-FD19-394B-85E3-D991E9D620E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0866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19209"/>
            <a:ext cx="9144000" cy="2620055"/>
          </a:xfrm>
        </p:spPr>
        <p:txBody>
          <a:bodyPr anchor="b">
            <a:normAutofit/>
          </a:bodyPr>
          <a:lstStyle>
            <a:lvl1pPr algn="ctr">
              <a:defRPr sz="4000" b="1" i="0">
                <a:solidFill>
                  <a:schemeClr val="bg1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439265"/>
            <a:ext cx="9144000" cy="1188789"/>
          </a:xfrm>
        </p:spPr>
        <p:txBody>
          <a:bodyPr>
            <a:normAutofit/>
          </a:bodyPr>
          <a:lstStyle>
            <a:lvl1pPr marL="0" indent="0" algn="ctr">
              <a:buNone/>
              <a:defRPr sz="2600" b="1" i="0">
                <a:solidFill>
                  <a:schemeClr val="bg1"/>
                </a:solidFill>
                <a:latin typeface="Avenir Heavy" panose="02000503020000020003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6D188-D6DF-594D-BCCD-0FC456E5A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71804-31B4-B94B-81E5-2F70F7FFC90E}" type="datetimeFigureOut">
              <a:rPr lang="en-US"/>
              <a:pPr>
                <a:defRPr/>
              </a:pPr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C3DDC-0E5C-0047-ADB2-F4C53096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C05F44-A8E5-1F4E-993E-530C1EB65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1F49C-6016-2A4A-B148-C0591F913B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753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D2286B7-3706-FE43-BC1B-C9842CEFE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6B811-AC54-3B45-B9EC-CE0B1DC06CD2}" type="datetimeFigureOut">
              <a:rPr lang="en-US"/>
              <a:pPr>
                <a:defRPr/>
              </a:pPr>
              <a:t>2/13/2025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4E408964-93CD-9145-8ABE-B61207AE8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3DF6CEA-D902-5A4A-A102-8A83284EC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55B309-B93C-C241-8CC2-2C72A3BE08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776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sz="26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B4FB77-658F-B24D-B1BA-1A49ED6C9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F2A89-195E-D841-82E5-EEB5BD9B0D9B}" type="datetimeFigureOut">
              <a:rPr lang="en-US"/>
              <a:pPr>
                <a:defRPr/>
              </a:pPr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47D0A0-BE57-904A-936F-484187EEC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DC0545-BA16-6F41-9ED9-AADA23BE9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ED2B7-DC0E-DD4C-9129-1EAC180331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88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sz="26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90044-1CD5-104D-8EBD-AE2C3886F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4EFA21-6EA9-0747-9444-03FAA7459D8A}" type="datetimeFigureOut">
              <a:rPr lang="en-US"/>
              <a:pPr>
                <a:defRPr/>
              </a:pPr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C9C60C-E7B0-2645-86D7-A3A9ED463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8C400A-5B0C-C047-935B-30D99A6DF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93E93-8CF5-634C-B74D-A050C568AA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172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Avenir Heavy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Tx/>
              <a:buNone/>
              <a:defRPr sz="2600" b="0" i="0">
                <a:latin typeface="Avenir Medium" panose="02000503020000020003" pitchFamily="2" charset="0"/>
              </a:defRPr>
            </a:lvl1pPr>
            <a:lvl2pPr marL="457200" indent="0">
              <a:buFontTx/>
              <a:buNone/>
              <a:defRPr b="0" i="0">
                <a:latin typeface="Avenir Medium" panose="02000503020000020003" pitchFamily="2" charset="0"/>
              </a:defRPr>
            </a:lvl2pPr>
            <a:lvl3pPr marL="914400" indent="0">
              <a:buFontTx/>
              <a:buNone/>
              <a:defRPr b="0" i="0">
                <a:latin typeface="Avenir Medium" panose="02000503020000020003" pitchFamily="2" charset="0"/>
              </a:defRPr>
            </a:lvl3pPr>
            <a:lvl4pPr marL="1371600" indent="0">
              <a:buFontTx/>
              <a:buNone/>
              <a:defRPr b="0" i="0">
                <a:latin typeface="Avenir Medium" panose="02000503020000020003" pitchFamily="2" charset="0"/>
              </a:defRPr>
            </a:lvl4pPr>
            <a:lvl5pPr marL="1828800" indent="0">
              <a:buFontTx/>
              <a:buNone/>
              <a:defRPr b="0" i="0">
                <a:latin typeface="Avenir Medium" panose="02000503020000020003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51BDD-ACFD-B346-A8C3-DB1090991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8E3F42-1D29-5E4A-BD1E-A667AA050FA4}" type="datetimeFigureOut">
              <a:rPr lang="en-US"/>
              <a:pPr>
                <a:defRPr/>
              </a:pPr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138BEC-AF24-7447-9CE7-DFEC63282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2D5B8F-78D1-824B-9B83-A5905D36D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6A13A8-A3DF-5D42-9800-4A37C216FA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025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entered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b="1" i="0">
                <a:latin typeface="Avenir Heavy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 algn="ctr">
              <a:buFontTx/>
              <a:buNone/>
              <a:defRPr sz="2600" b="0" i="0">
                <a:latin typeface="Avenir Medium" panose="02000503020000020003" pitchFamily="2" charset="0"/>
              </a:defRPr>
            </a:lvl1pPr>
            <a:lvl2pPr marL="457200" indent="0" algn="ctr">
              <a:buFontTx/>
              <a:buNone/>
              <a:defRPr b="0" i="0">
                <a:latin typeface="Avenir Medium" panose="02000503020000020003" pitchFamily="2" charset="0"/>
              </a:defRPr>
            </a:lvl2pPr>
            <a:lvl3pPr marL="914400" indent="0" algn="ctr">
              <a:buFontTx/>
              <a:buNone/>
              <a:defRPr b="0" i="0">
                <a:latin typeface="Avenir Medium" panose="02000503020000020003" pitchFamily="2" charset="0"/>
              </a:defRPr>
            </a:lvl3pPr>
            <a:lvl4pPr marL="1371600" indent="0" algn="ctr">
              <a:buFontTx/>
              <a:buNone/>
              <a:defRPr b="0" i="0">
                <a:latin typeface="Avenir Medium" panose="02000503020000020003" pitchFamily="2" charset="0"/>
              </a:defRPr>
            </a:lvl4pPr>
            <a:lvl5pPr marL="1828800" indent="0" algn="ctr">
              <a:buFontTx/>
              <a:buNone/>
              <a:defRPr b="0" i="0">
                <a:latin typeface="Avenir Medium" panose="02000503020000020003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0AF67-D514-A945-BA11-07C738425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A8A4E0-EA21-4A44-BC93-1820B48BBE5A}" type="datetimeFigureOut">
              <a:rPr lang="en-US"/>
              <a:pPr>
                <a:defRPr/>
              </a:pPr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DD9AC-2022-0040-AA14-35CE4712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E6B2B-2784-A148-873F-A9BB9D7DF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C38B9-8F5C-6445-B61D-37B80C6DD8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965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000" b="1" i="0">
                <a:latin typeface="Avenir Black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>
            <a:normAutofit/>
          </a:bodyPr>
          <a:lstStyle>
            <a:lvl1pPr marL="0" indent="0">
              <a:buNone/>
              <a:defRPr sz="2600" b="1" i="0">
                <a:solidFill>
                  <a:schemeClr val="bg1"/>
                </a:solidFill>
                <a:latin typeface="Avenir Heavy" panose="02000503020000020003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C48B74-9E60-A946-912B-DCC51431F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83174-59C9-B740-BD5C-C0FAAA3A28DB}" type="datetimeFigureOut">
              <a:rPr lang="en-US"/>
              <a:pPr>
                <a:defRPr/>
              </a:pPr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405C1-0F77-9641-B547-388FC380B1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6CF272-CEAF-D94E-AFFE-576A73D71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5FA377-E8CC-DF4F-A64C-082D64E887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265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Soleil" panose="02000503030000020004" pitchFamily="2" charset="77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sz="2600" b="0" i="0">
                <a:latin typeface="Soleil" panose="02000503030000020004" pitchFamily="2" charset="77"/>
              </a:defRPr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sz="2600" b="0" i="0">
                <a:latin typeface="Soleil" panose="02000503030000020004" pitchFamily="2" charset="77"/>
              </a:defRPr>
            </a:lvl1pPr>
            <a:lvl2pPr>
              <a:defRPr b="0" i="0">
                <a:latin typeface="Soleil" panose="02000503030000020004" pitchFamily="2" charset="77"/>
              </a:defRPr>
            </a:lvl2pPr>
            <a:lvl3pPr>
              <a:defRPr b="0" i="0">
                <a:latin typeface="Soleil" panose="02000503030000020004" pitchFamily="2" charset="77"/>
              </a:defRPr>
            </a:lvl3pPr>
            <a:lvl4pPr>
              <a:defRPr b="0" i="0">
                <a:latin typeface="Soleil" panose="02000503030000020004" pitchFamily="2" charset="77"/>
              </a:defRPr>
            </a:lvl4pPr>
            <a:lvl5pPr>
              <a:defRPr b="0" i="0">
                <a:latin typeface="Soleil" panose="02000503030000020004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DA1D4A4-9C17-9F4C-919C-246A1AC37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AB7A2-00F9-3647-9E28-EECABED55BAD}" type="datetimeFigureOut">
              <a:rPr lang="en-US"/>
              <a:pPr>
                <a:defRPr/>
              </a:pPr>
              <a:t>2/13/2025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29194E0-61C9-D442-81F0-542390549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BB86DFE-9CF4-2B43-B278-3DE85DD3A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C610C-EF98-E544-8C76-0B08ECE18E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325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latin typeface="Avenir Heavy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>
            <a:noAutofit/>
          </a:bodyPr>
          <a:lstStyle>
            <a:lvl1pPr marL="0" indent="0">
              <a:buNone/>
              <a:defRPr sz="2600" b="1" i="0">
                <a:latin typeface="Avenir Heavy" panose="02000503020000020003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sz="2600" b="0" i="0">
                <a:latin typeface="Avenir Medium" panose="02000503020000020003" pitchFamily="2" charset="0"/>
              </a:defRPr>
            </a:lvl1pPr>
            <a:lvl2pPr>
              <a:defRPr b="0" i="0">
                <a:latin typeface="Avenir Medium" panose="02000503020000020003" pitchFamily="2" charset="0"/>
              </a:defRPr>
            </a:lvl2pPr>
            <a:lvl3pPr>
              <a:defRPr b="0" i="0">
                <a:latin typeface="Avenir Medium" panose="02000503020000020003" pitchFamily="2" charset="0"/>
              </a:defRPr>
            </a:lvl3pPr>
            <a:lvl4pPr>
              <a:defRPr b="0" i="0">
                <a:latin typeface="Avenir Medium" panose="02000503020000020003" pitchFamily="2" charset="0"/>
              </a:defRPr>
            </a:lvl4pPr>
            <a:lvl5pPr>
              <a:defRPr b="0" i="0">
                <a:latin typeface="Avenir Medium" panose="02000503020000020003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600" b="1" i="0">
                <a:latin typeface="Avenir Heavy" panose="02000503020000020003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sz="2600" b="1" i="0">
                <a:latin typeface="Avenir Heavy" panose="02000503020000020003" pitchFamily="2" charset="0"/>
              </a:defRPr>
            </a:lvl1pPr>
            <a:lvl2pPr>
              <a:defRPr b="1" i="0">
                <a:latin typeface="Avenir Heavy" panose="02000503020000020003" pitchFamily="2" charset="0"/>
              </a:defRPr>
            </a:lvl2pPr>
            <a:lvl3pPr>
              <a:defRPr b="1" i="0">
                <a:latin typeface="Avenir Heavy" panose="02000503020000020003" pitchFamily="2" charset="0"/>
              </a:defRPr>
            </a:lvl3pPr>
            <a:lvl4pPr>
              <a:defRPr b="1" i="0">
                <a:latin typeface="Avenir Heavy" panose="02000503020000020003" pitchFamily="2" charset="0"/>
              </a:defRPr>
            </a:lvl4pPr>
            <a:lvl5pPr>
              <a:defRPr b="1" i="0">
                <a:latin typeface="Avenir Heavy" panose="02000503020000020003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D671217-DB79-F842-8FA7-819DFDFE5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FA891-DF1F-3945-ABA0-ECED93CC8DC7}" type="datetimeFigureOut">
              <a:rPr lang="en-US"/>
              <a:pPr>
                <a:defRPr/>
              </a:pPr>
              <a:t>2/13/2025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AD61E47-7E1C-304F-9FA4-FAB8903150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A87D6C-81CE-424C-A21E-234E04389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5ABA8-1536-9A4B-B798-85FD5C1C4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75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Avenir Black" panose="02000503020000020003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D3851DE-5D8B-7545-A87B-4BABBF2D2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FA21A-E37B-CF4A-B14C-F35AA4B8A0D0}" type="datetimeFigureOut">
              <a:rPr lang="en-US"/>
              <a:pPr>
                <a:defRPr/>
              </a:pPr>
              <a:t>2/13/2025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DD0EB1E-88E7-7548-B2B4-C56CEC34B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A90B156-CAC5-894E-A83D-CCC7B91F9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EAB46-92A5-4243-89EA-AEDB91CD2C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56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6D0C5C2-F464-F449-BA47-4D506CE24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B151A-0FE2-2146-A5BE-5990054D1DD7}" type="datetimeFigureOut">
              <a:rPr lang="en-US"/>
              <a:pPr>
                <a:defRPr/>
              </a:pPr>
              <a:t>2/13/2025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9B1E33B-2AEA-3642-852F-ABE9DB761F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685A161-64A4-5940-93FA-82B2B5074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629F1-EFBE-4241-8F8E-5D36CD64E4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634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Soleil" panose="02000503030000020004" pitchFamily="2" charset="77"/>
              </a:defRPr>
            </a:lvl1pPr>
            <a:lvl2pPr>
              <a:defRPr sz="2800" b="0" i="0">
                <a:latin typeface="Soleil" panose="02000503030000020004" pitchFamily="2" charset="77"/>
              </a:defRPr>
            </a:lvl2pPr>
            <a:lvl3pPr>
              <a:defRPr sz="2400" b="0" i="0">
                <a:latin typeface="Soleil" panose="02000503030000020004" pitchFamily="2" charset="77"/>
              </a:defRPr>
            </a:lvl3pPr>
            <a:lvl4pPr>
              <a:defRPr sz="2000" b="0" i="0">
                <a:latin typeface="Soleil" panose="02000503030000020004" pitchFamily="2" charset="77"/>
              </a:defRPr>
            </a:lvl4pPr>
            <a:lvl5pPr>
              <a:defRPr sz="2000" b="0" i="0">
                <a:latin typeface="Soleil" panose="02000503030000020004" pitchFamily="2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Soleil" panose="02000503030000020004" pitchFamily="2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5EDDD3B-5A6C-1440-988D-06539202E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3EF847-5C52-7F44-9F5B-6202B925FCD4}" type="datetimeFigureOut">
              <a:rPr lang="en-US"/>
              <a:pPr>
                <a:defRPr/>
              </a:pPr>
              <a:t>2/13/2025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CD9C481-7990-B747-B8D8-DEF7E2AA1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7A67053-D796-3E4C-B5B6-2ED2EF896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E88608-92C7-4C40-9D0F-008FE2B4F4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434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accent5"/>
            </a:gs>
            <a:gs pos="60000">
              <a:srgbClr val="135F94"/>
            </a:gs>
            <a:gs pos="100000">
              <a:schemeClr val="tx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3206AB5F-1611-AB45-8D98-BE58734091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CF07A5E-1722-D545-AA76-56580CD34C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14C403-4853-4C46-B681-006BF438B7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2F7FD"/>
                </a:solidFill>
                <a:latin typeface="Soleil" panose="02000503030000020004" pitchFamily="2" charset="77"/>
              </a:defRPr>
            </a:lvl1pPr>
          </a:lstStyle>
          <a:p>
            <a:pPr>
              <a:defRPr/>
            </a:pPr>
            <a:fld id="{63D5EF9E-A2D4-7F48-AA8A-57F1889854E8}" type="datetimeFigureOut">
              <a:rPr lang="en-US"/>
              <a:pPr>
                <a:defRPr/>
              </a:pPr>
              <a:t>2/13/2025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BB4E80-939A-FD4E-ACE0-AFB62F6E05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2F7FD"/>
                </a:solidFill>
                <a:latin typeface="Soleil" panose="02000503030000020004" pitchFamily="2" charset="77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771963-C293-434F-A76E-CE3EDEDBB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F2F7FD"/>
                </a:solidFill>
                <a:latin typeface="Soleil" panose="02000503030000020004" pitchFamily="2" charset="77"/>
              </a:defRPr>
            </a:lvl1pPr>
          </a:lstStyle>
          <a:p>
            <a:pPr>
              <a:defRPr/>
            </a:pPr>
            <a:fld id="{C3535DDB-E139-2C4C-8D10-3453A35122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Picture 7" descr="Icon&#10;&#10;Description automatically generated">
            <a:extLst>
              <a:ext uri="{FF2B5EF4-FFF2-40B4-BE49-F238E27FC236}">
                <a16:creationId xmlns:a16="http://schemas.microsoft.com/office/drawing/2014/main" id="{BB11C6CE-1E3E-694D-AB09-117C3E8F2FC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2400" y="6176963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chemeClr val="bg1"/>
          </a:solidFill>
          <a:latin typeface="Soleil" panose="02000503030000020004" pitchFamily="2" charset="77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Soleil" panose="02000503030000020004" pitchFamily="2" charset="77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Soleil" panose="02000503030000020004" pitchFamily="2" charset="77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Soleil" panose="02000503030000020004" pitchFamily="2" charset="77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Soleil" panose="02000503030000020004" pitchFamily="2" charset="77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Soleil" panose="02000503030000020004" pitchFamily="2" charset="77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Soleil" panose="02000503030000020004" pitchFamily="2" charset="77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Soleil" panose="02000503030000020004" pitchFamily="2" charset="77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Soleil" panose="02000503030000020004" pitchFamily="2" charset="77"/>
        </a:defRPr>
      </a:lvl9pPr>
    </p:titleStyle>
    <p:bodyStyle>
      <a:lvl1pPr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defRPr sz="2600" kern="1200">
          <a:solidFill>
            <a:schemeClr val="bg1"/>
          </a:solidFill>
          <a:latin typeface="Soleil" panose="02000503030000020004" pitchFamily="2" charset="77"/>
          <a:ea typeface="+mn-ea"/>
          <a:cs typeface="+mn-cs"/>
        </a:defRPr>
      </a:lvl1pPr>
      <a:lvl2pPr marL="4572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defRPr sz="2400" kern="1200">
          <a:solidFill>
            <a:schemeClr val="bg1"/>
          </a:solidFill>
          <a:latin typeface="Soleil" panose="02000503030000020004" pitchFamily="2" charset="77"/>
          <a:ea typeface="+mn-ea"/>
          <a:cs typeface="+mn-cs"/>
        </a:defRPr>
      </a:lvl2pPr>
      <a:lvl3pPr marL="9144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defRPr sz="2000" kern="1200">
          <a:solidFill>
            <a:schemeClr val="bg1"/>
          </a:solidFill>
          <a:latin typeface="Soleil" panose="02000503030000020004" pitchFamily="2" charset="77"/>
          <a:ea typeface="+mn-ea"/>
          <a:cs typeface="+mn-cs"/>
        </a:defRPr>
      </a:lvl3pPr>
      <a:lvl4pPr marL="1371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defRPr kern="1200">
          <a:solidFill>
            <a:schemeClr val="bg1"/>
          </a:solidFill>
          <a:latin typeface="Soleil" panose="02000503030000020004" pitchFamily="2" charset="77"/>
          <a:ea typeface="+mn-ea"/>
          <a:cs typeface="+mn-cs"/>
        </a:defRPr>
      </a:lvl4pPr>
      <a:lvl5pPr marL="18288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defRPr kern="1200">
          <a:solidFill>
            <a:schemeClr val="bg1"/>
          </a:solidFill>
          <a:latin typeface="Soleil" panose="02000503030000020004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race.org/nominations" TargetMode="Externa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grace.org/groupleaders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grace.org/groupleader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grace.org/studyguide" TargetMode="External"/><Relationship Id="rId4" Type="http://schemas.openxmlformats.org/officeDocument/2006/relationships/hyperlink" Target="https://grace.org/jrl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>
            <a:extLst>
              <a:ext uri="{FF2B5EF4-FFF2-40B4-BE49-F238E27FC236}">
                <a16:creationId xmlns:a16="http://schemas.microsoft.com/office/drawing/2014/main" id="{66A0378A-7193-9C40-842D-B3FE83D7BD5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138238" y="4056063"/>
            <a:ext cx="9915525" cy="871537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3600" dirty="0">
                <a:solidFill>
                  <a:srgbClr val="F1F6FC"/>
                </a:solidFill>
              </a:rPr>
              <a:t>Group Leader Winter Training 2025</a:t>
            </a:r>
          </a:p>
        </p:txBody>
      </p:sp>
      <p:sp>
        <p:nvSpPr>
          <p:cNvPr id="15362" name="Subtitle 2">
            <a:extLst>
              <a:ext uri="{FF2B5EF4-FFF2-40B4-BE49-F238E27FC236}">
                <a16:creationId xmlns:a16="http://schemas.microsoft.com/office/drawing/2014/main" id="{432F2C30-AEDE-484C-917E-4A6638EC565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5099050"/>
            <a:ext cx="12192000" cy="1087438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ts val="500"/>
              </a:spcBef>
            </a:pPr>
            <a:r>
              <a:rPr lang="en-US" altLang="en-US" sz="3200" dirty="0">
                <a:solidFill>
                  <a:srgbClr val="FCD83C"/>
                </a:solidFill>
              </a:rPr>
              <a:t>Welcome Group Leaders!</a:t>
            </a:r>
          </a:p>
        </p:txBody>
      </p:sp>
      <p:pic>
        <p:nvPicPr>
          <p:cNvPr id="15363" name="Graphic 7">
            <a:extLst>
              <a:ext uri="{FF2B5EF4-FFF2-40B4-BE49-F238E27FC236}">
                <a16:creationId xmlns:a16="http://schemas.microsoft.com/office/drawing/2014/main" id="{C38434C4-B7A3-6240-A0F3-F784D72DB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0113" y="896938"/>
            <a:ext cx="2771775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7331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1BACA3-18D6-7238-62EC-1EC5987026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935D5-6777-8B64-24D7-69354A86B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en-US" dirty="0"/>
              <a:t>LENT 2025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C99C3-CE87-5162-C1A0-EC1AF03B79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3764" y="1958593"/>
            <a:ext cx="4455460" cy="3750422"/>
          </a:xfrm>
        </p:spPr>
        <p:txBody>
          <a:bodyPr wrap="square" anchor="t">
            <a:normAutofit/>
          </a:bodyPr>
          <a:lstStyle/>
          <a:p>
            <a:r>
              <a:rPr lang="en-US" sz="3600" b="1" dirty="0"/>
              <a:t>The Prayer Practice Course</a:t>
            </a:r>
          </a:p>
          <a:p>
            <a:r>
              <a:rPr lang="en-US" dirty="0"/>
              <a:t>- Taught my John Mark Comer</a:t>
            </a:r>
          </a:p>
          <a:p>
            <a:r>
              <a:rPr lang="en-US" dirty="0"/>
              <a:t>- 4 Week Video Course with Discussion Guides</a:t>
            </a:r>
          </a:p>
          <a:p>
            <a:r>
              <a:rPr lang="en-US" dirty="0"/>
              <a:t>- Available for Free on Right Now Media and Practicing the Way</a:t>
            </a:r>
          </a:p>
          <a:p>
            <a:endParaRPr lang="en-US" dirty="0"/>
          </a:p>
        </p:txBody>
      </p:sp>
      <p:pic>
        <p:nvPicPr>
          <p:cNvPr id="5" name="Picture 4" descr="A person in a black shirt&#10;&#10;AI-generated content may be incorrect.">
            <a:extLst>
              <a:ext uri="{FF2B5EF4-FFF2-40B4-BE49-F238E27FC236}">
                <a16:creationId xmlns:a16="http://schemas.microsoft.com/office/drawing/2014/main" id="{0847281D-108D-8C09-1B67-A2B4DCDA45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8518" y="1825624"/>
            <a:ext cx="6929718" cy="4016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115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80485-DF1B-93EF-9216-77C07E9F5A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27A9C6B-790B-AF84-D8E3-7CBD1B0710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998" y="2294965"/>
            <a:ext cx="7636661" cy="2783541"/>
          </a:xfrm>
        </p:spPr>
        <p:txBody>
          <a:bodyPr/>
          <a:lstStyle/>
          <a:p>
            <a:pPr algn="ctr"/>
            <a:r>
              <a:rPr lang="en-US">
                <a:latin typeface="Soleil"/>
              </a:rPr>
              <a:t>Church Nominations for GC Positions: </a:t>
            </a:r>
            <a:br>
              <a:rPr lang="en-US" dirty="0"/>
            </a:br>
            <a:br>
              <a:rPr lang="en-US" dirty="0"/>
            </a:br>
            <a:r>
              <a:rPr lang="en-US" dirty="0">
                <a:latin typeface="Soleil"/>
              </a:rPr>
              <a:t>	</a:t>
            </a:r>
            <a:r>
              <a:rPr lang="en-US" dirty="0">
                <a:latin typeface="Soleil"/>
                <a:hlinkClick r:id="rId2"/>
              </a:rPr>
              <a:t>www.grace.org/nominations</a:t>
            </a:r>
            <a:br>
              <a:rPr lang="en-US" dirty="0"/>
            </a:b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93B1CD-80BC-58B3-1559-7383E6C298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7772" y="1781551"/>
            <a:ext cx="3209689" cy="408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756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44DFF-420E-C75B-BB2F-79295A1D94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ue and white background with white text&#10;&#10;AI-generated content may be incorrect.">
            <a:extLst>
              <a:ext uri="{FF2B5EF4-FFF2-40B4-BE49-F238E27FC236}">
                <a16:creationId xmlns:a16="http://schemas.microsoft.com/office/drawing/2014/main" id="{A123E9B4-7389-86BB-AE50-73C51D8566E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079" r="5478" b="-3"/>
          <a:stretch/>
        </p:blipFill>
        <p:spPr>
          <a:xfrm>
            <a:off x="3505200" y="667185"/>
            <a:ext cx="5181600" cy="43513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99463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0BF57-78BC-38AA-801C-4A777C59C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12435"/>
            <a:ext cx="10515600" cy="1322318"/>
          </a:xfrm>
        </p:spPr>
        <p:txBody>
          <a:bodyPr>
            <a:normAutofit fontScale="90000"/>
          </a:bodyPr>
          <a:lstStyle/>
          <a:p>
            <a:r>
              <a:rPr lang="en-US" sz="5400" dirty="0">
                <a:hlinkClick r:id="rId3"/>
              </a:rPr>
              <a:t>https://grace.org/groupleaders</a:t>
            </a:r>
            <a:br>
              <a:rPr lang="en-US" sz="5400" dirty="0"/>
            </a:br>
            <a:br>
              <a:rPr lang="en-US" sz="5400" dirty="0"/>
            </a:br>
            <a:r>
              <a:rPr lang="en-US" sz="5400" dirty="0"/>
              <a:t>- Training</a:t>
            </a:r>
            <a:br>
              <a:rPr lang="en-US" sz="5400" dirty="0"/>
            </a:br>
            <a:r>
              <a:rPr lang="en-US" sz="5400" dirty="0"/>
              <a:t>- Content</a:t>
            </a:r>
            <a:br>
              <a:rPr lang="en-US" sz="5400" dirty="0"/>
            </a:br>
            <a:r>
              <a:rPr lang="en-US" sz="5400" dirty="0"/>
              <a:t>- Leader Development</a:t>
            </a:r>
            <a:br>
              <a:rPr lang="en-US" sz="5400" dirty="0"/>
            </a:br>
            <a:r>
              <a:rPr lang="en-US" sz="5400" dirty="0"/>
              <a:t>- More</a:t>
            </a:r>
          </a:p>
        </p:txBody>
      </p:sp>
    </p:spTree>
    <p:extLst>
      <p:ext uri="{BB962C8B-B14F-4D97-AF65-F5344CB8AC3E}">
        <p14:creationId xmlns:p14="http://schemas.microsoft.com/office/powerpoint/2010/main" val="4253807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28B2D332-2BC5-B6D8-B668-BE5E3EE25C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449" y="641670"/>
            <a:ext cx="11479679" cy="48626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0746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1930945-B046-1704-0D76-1989268E630D}"/>
              </a:ext>
            </a:extLst>
          </p:cNvPr>
          <p:cNvSpPr txBox="1"/>
          <p:nvPr/>
        </p:nvSpPr>
        <p:spPr>
          <a:xfrm>
            <a:off x="8923500" y="714445"/>
            <a:ext cx="29263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highlight>
                  <a:srgbClr val="FFFF00"/>
                </a:highlight>
              </a:rPr>
              <a:t>www.grace.org</a:t>
            </a:r>
            <a:r>
              <a:rPr lang="en-US" sz="2800" b="1" dirty="0">
                <a:highlight>
                  <a:srgbClr val="FFFF00"/>
                </a:highlight>
              </a:rPr>
              <a:t>/</a:t>
            </a:r>
            <a:r>
              <a:rPr lang="en-US" sz="2800" b="1" dirty="0" err="1">
                <a:highlight>
                  <a:srgbClr val="FFFF00"/>
                </a:highlight>
              </a:rPr>
              <a:t>jrl</a:t>
            </a:r>
            <a:endParaRPr lang="en-US" sz="2800" b="1" dirty="0">
              <a:highlight>
                <a:srgbClr val="FFFF00"/>
              </a:highlight>
            </a:endParaRPr>
          </a:p>
        </p:txBody>
      </p:sp>
      <p:pic>
        <p:nvPicPr>
          <p:cNvPr id="4" name="Content Placeholder 3" descr="A screenshot of a book&#10;&#10;AI-generated content may be incorrect.">
            <a:extLst>
              <a:ext uri="{FF2B5EF4-FFF2-40B4-BE49-F238E27FC236}">
                <a16:creationId xmlns:a16="http://schemas.microsoft.com/office/drawing/2014/main" id="{90913531-CFF6-5114-2961-105F2223B8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68501" y="291451"/>
            <a:ext cx="5508261" cy="6275097"/>
          </a:xfrm>
        </p:spPr>
      </p:pic>
    </p:spTree>
    <p:extLst>
      <p:ext uri="{BB962C8B-B14F-4D97-AF65-F5344CB8AC3E}">
        <p14:creationId xmlns:p14="http://schemas.microsoft.com/office/powerpoint/2010/main" val="2743528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6181F329-5059-5BFA-E912-D50E5BC543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34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A8DE45-6558-F71C-3E54-ABBCBF7C74DF}"/>
              </a:ext>
            </a:extLst>
          </p:cNvPr>
          <p:cNvSpPr txBox="1"/>
          <p:nvPr/>
        </p:nvSpPr>
        <p:spPr>
          <a:xfrm>
            <a:off x="7091265" y="3167390"/>
            <a:ext cx="4247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highlight>
                  <a:srgbClr val="FFFF00"/>
                </a:highlight>
              </a:rPr>
              <a:t>www.grace.org</a:t>
            </a:r>
            <a:r>
              <a:rPr lang="en-US" sz="2800" b="1" dirty="0">
                <a:highlight>
                  <a:srgbClr val="FFFF00"/>
                </a:highlight>
              </a:rPr>
              <a:t>/</a:t>
            </a:r>
            <a:r>
              <a:rPr lang="en-US" sz="2800" b="1" dirty="0" err="1">
                <a:highlight>
                  <a:srgbClr val="FFFF00"/>
                </a:highlight>
              </a:rPr>
              <a:t>studyguide</a:t>
            </a:r>
            <a:endParaRPr lang="en-US" sz="2800" b="1" dirty="0">
              <a:highlight>
                <a:srgbClr val="FFFF00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6376736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0BF57-78BC-38AA-801C-4A777C59C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339" y="488260"/>
            <a:ext cx="10515600" cy="4100271"/>
          </a:xfrm>
        </p:spPr>
        <p:txBody>
          <a:bodyPr>
            <a:normAutofit/>
          </a:bodyPr>
          <a:lstStyle/>
          <a:p>
            <a:r>
              <a:rPr lang="en-US" sz="5400" dirty="0">
                <a:hlinkClick r:id="rId3"/>
              </a:rPr>
              <a:t>https://grace.org/groupleaders</a:t>
            </a:r>
            <a:br>
              <a:rPr lang="en-US" sz="5400" dirty="0"/>
            </a:br>
            <a:r>
              <a:rPr lang="en-US" sz="5400" dirty="0">
                <a:hlinkClick r:id="rId4"/>
              </a:rPr>
              <a:t>https://grace.org/jrl</a:t>
            </a:r>
            <a:br>
              <a:rPr lang="en-US" sz="5400" dirty="0"/>
            </a:br>
            <a:r>
              <a:rPr lang="en-US" sz="5400" dirty="0">
                <a:hlinkClick r:id="rId5"/>
              </a:rPr>
              <a:t>https://grace.org/studyguide</a:t>
            </a:r>
            <a:r>
              <a:rPr lang="en-US" sz="5400" dirty="0"/>
              <a:t> </a:t>
            </a:r>
            <a:br>
              <a:rPr lang="en-US" sz="5400" dirty="0"/>
            </a:br>
            <a:br>
              <a:rPr lang="en-US" sz="5400" dirty="0"/>
            </a:b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632038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A4D229-84FF-D7BC-5E72-F7C68AA4D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482919"/>
            <a:ext cx="5394762" cy="1600200"/>
          </a:xfrm>
        </p:spPr>
        <p:txBody>
          <a:bodyPr wrap="square" anchor="b">
            <a:normAutofit/>
          </a:bodyPr>
          <a:lstStyle/>
          <a:p>
            <a:r>
              <a:rPr lang="en-US" sz="6000" dirty="0"/>
              <a:t>Q &amp; A</a:t>
            </a:r>
          </a:p>
        </p:txBody>
      </p:sp>
      <p:pic>
        <p:nvPicPr>
          <p:cNvPr id="8194" name="Picture 2" descr="A to the Q — Rebecca Connolly">
            <a:extLst>
              <a:ext uri="{FF2B5EF4-FFF2-40B4-BE49-F238E27FC236}">
                <a16:creationId xmlns:a16="http://schemas.microsoft.com/office/drawing/2014/main" id="{10522D29-5E15-5078-452C-30F8555C6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887" y="0"/>
            <a:ext cx="577215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0FC2882-E02C-991E-EACA-05432849EE6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8212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ubtitle 2">
            <a:extLst>
              <a:ext uri="{FF2B5EF4-FFF2-40B4-BE49-F238E27FC236}">
                <a16:creationId xmlns:a16="http://schemas.microsoft.com/office/drawing/2014/main" id="{432F2C30-AEDE-484C-917E-4A6638EC565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0" y="5099050"/>
            <a:ext cx="12192000" cy="1087438"/>
          </a:xfrm>
        </p:spPr>
        <p:txBody>
          <a:bodyPr>
            <a:normAutofit/>
          </a:bodyPr>
          <a:lstStyle/>
          <a:p>
            <a:pPr eaLnBrk="1" hangingPunct="1">
              <a:lnSpc>
                <a:spcPct val="100000"/>
              </a:lnSpc>
              <a:spcBef>
                <a:spcPts val="500"/>
              </a:spcBef>
            </a:pPr>
            <a:endParaRPr lang="en-US" altLang="en-US" sz="3200" dirty="0">
              <a:solidFill>
                <a:srgbClr val="FCD83C"/>
              </a:solidFill>
            </a:endParaRPr>
          </a:p>
        </p:txBody>
      </p:sp>
      <p:pic>
        <p:nvPicPr>
          <p:cNvPr id="15363" name="Graphic 7">
            <a:extLst>
              <a:ext uri="{FF2B5EF4-FFF2-40B4-BE49-F238E27FC236}">
                <a16:creationId xmlns:a16="http://schemas.microsoft.com/office/drawing/2014/main" id="{C38434C4-B7A3-6240-A0F3-F784D72DB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0113" y="896938"/>
            <a:ext cx="2771775" cy="277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FB6F1D-02E7-B05A-586D-5D380140C6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575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AA568-9C4E-E21F-2FCE-4A1E57B0AB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Talk to Each Other </a:t>
            </a:r>
            <a:r>
              <a:rPr lang="en-US" sz="4800" dirty="0">
                <a:sym typeface="Wingdings" pitchFamily="2" charset="2"/>
              </a:rPr>
              <a:t>:)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F64E7-44F3-0296-E957-CEE6495EAC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825625"/>
            <a:ext cx="12066494" cy="4667250"/>
          </a:xfrm>
        </p:spPr>
        <p:txBody>
          <a:bodyPr/>
          <a:lstStyle/>
          <a:p>
            <a:r>
              <a:rPr lang="en-US" sz="3200" dirty="0"/>
              <a:t>Optional Ice-Breaker Question:</a:t>
            </a:r>
          </a:p>
          <a:p>
            <a:r>
              <a:rPr lang="en-US" sz="3200" dirty="0"/>
              <a:t>	- Growing up, I thought my job would be … but I do/did this ….	</a:t>
            </a:r>
          </a:p>
          <a:p>
            <a:r>
              <a:rPr lang="en-US" sz="3200" dirty="0"/>
              <a:t>	- I am predicting that we get this many more snow storms.</a:t>
            </a:r>
          </a:p>
          <a:p>
            <a:endParaRPr lang="en-US" sz="3200" dirty="0"/>
          </a:p>
          <a:p>
            <a:r>
              <a:rPr lang="en-US" sz="3200" dirty="0"/>
              <a:t>	- I will cheer against the Chiefs this Super Bowl and here’s why</a:t>
            </a:r>
          </a:p>
          <a:p>
            <a:r>
              <a:rPr lang="en-US" sz="3200" dirty="0"/>
              <a:t>	- I will cheer against the Eagles this Super Bowl and here’s why</a:t>
            </a:r>
          </a:p>
        </p:txBody>
      </p:sp>
    </p:spTree>
    <p:extLst>
      <p:ext uri="{BB962C8B-B14F-4D97-AF65-F5344CB8AC3E}">
        <p14:creationId xmlns:p14="http://schemas.microsoft.com/office/powerpoint/2010/main" val="5651450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C6A9B-A06C-F2E4-E3BF-D17497E7CF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0B36C-F4CE-71E1-F43F-CACA72ABA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800" dirty="0"/>
              <a:t>The What and Why of Group Life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C844DE-12A9-E6EA-28AF-A905B8B34A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10291763" cy="4667250"/>
          </a:xfrm>
        </p:spPr>
        <p:txBody>
          <a:bodyPr/>
          <a:lstStyle/>
          <a:p>
            <a:r>
              <a:rPr lang="en-US" sz="3200" dirty="0"/>
              <a:t>Group Life Vision: </a:t>
            </a:r>
          </a:p>
          <a:p>
            <a:r>
              <a:rPr lang="en-US" sz="3200" dirty="0"/>
              <a:t>	“Small groups of people practicing the way of 	 	Jesus together.”</a:t>
            </a:r>
          </a:p>
          <a:p>
            <a:endParaRPr lang="en-US" sz="3200" dirty="0"/>
          </a:p>
          <a:p>
            <a:r>
              <a:rPr lang="en-US" sz="3200" dirty="0"/>
              <a:t>Group Life Values:</a:t>
            </a:r>
          </a:p>
          <a:p>
            <a:r>
              <a:rPr lang="en-US" sz="3200" dirty="0"/>
              <a:t>	Spiritual Formation</a:t>
            </a:r>
          </a:p>
          <a:p>
            <a:r>
              <a:rPr lang="en-US" sz="3200" dirty="0"/>
              <a:t>	Strengthening Relationships</a:t>
            </a:r>
          </a:p>
          <a:p>
            <a:r>
              <a:rPr lang="en-US" sz="3200" dirty="0"/>
              <a:t>	Missional Living</a:t>
            </a:r>
          </a:p>
        </p:txBody>
      </p:sp>
    </p:spTree>
    <p:extLst>
      <p:ext uri="{BB962C8B-B14F-4D97-AF65-F5344CB8AC3E}">
        <p14:creationId xmlns:p14="http://schemas.microsoft.com/office/powerpoint/2010/main" val="3938165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F726B-4C26-F4B9-8C63-63FAF80689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85C71F-39C7-4938-24D5-740030CCC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434" y="1466383"/>
            <a:ext cx="10515600" cy="1962617"/>
          </a:xfrm>
        </p:spPr>
        <p:txBody>
          <a:bodyPr/>
          <a:lstStyle/>
          <a:p>
            <a:pPr algn="ctr"/>
            <a:br>
              <a:rPr lang="en-US" sz="4800" dirty="0"/>
            </a:br>
            <a:br>
              <a:rPr lang="en-US" sz="4800" dirty="0"/>
            </a:br>
            <a:r>
              <a:rPr lang="en-US" sz="4800" dirty="0"/>
              <a:t>”What Group Leaders Can Learn From Kingdom Conversation Principles”</a:t>
            </a:r>
            <a:br>
              <a:rPr lang="en-US" sz="4800" dirty="0"/>
            </a:br>
            <a:r>
              <a:rPr lang="en-US" sz="4800" dirty="0"/>
              <a:t>----------</a:t>
            </a:r>
            <a:br>
              <a:rPr lang="en-US" sz="4800" dirty="0"/>
            </a:br>
            <a:r>
              <a:rPr lang="en-US" sz="4800" dirty="0"/>
              <a:t>Shelton Oakley-Hersey</a:t>
            </a:r>
            <a:br>
              <a:rPr lang="en-US" sz="4800" dirty="0"/>
            </a:br>
            <a:r>
              <a:rPr lang="en-US" sz="3200" dirty="0"/>
              <a:t>Spiritual Director, Facilitator, &amp; Kingdom Pastor</a:t>
            </a:r>
            <a:br>
              <a:rPr lang="en-US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77714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BD44A-1668-6C98-B84E-9574205B0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322C8-600F-56AE-3452-8549CC667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2292" y="995082"/>
            <a:ext cx="10515600" cy="1325563"/>
          </a:xfrm>
        </p:spPr>
        <p:txBody>
          <a:bodyPr/>
          <a:lstStyle/>
          <a:p>
            <a:pPr algn="ctr"/>
            <a:r>
              <a:rPr lang="en-US" sz="4800" dirty="0"/>
              <a:t>Tracking Our Engagement …</a:t>
            </a:r>
            <a:br>
              <a:rPr lang="en-US" sz="4800" dirty="0"/>
            </a:br>
            <a:r>
              <a:rPr lang="en-US" sz="4800" dirty="0"/>
              <a:t>The Why: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DC941-C239-A982-4E09-F7B18C9566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20271" y="2587811"/>
            <a:ext cx="11156576" cy="2306919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en-US" sz="3200" dirty="0"/>
              <a:t>Faithfulness and Integrity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A Tool for Shepherding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Understanding our Trends and Creating Ministry for our Context</a:t>
            </a:r>
          </a:p>
          <a:p>
            <a:pPr marL="457200" indent="-457200">
              <a:buFontTx/>
              <a:buChar char="-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94115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5462C2-2C9E-9DAF-4307-92070EA94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04339-3B30-CA03-0715-25B63C195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363" y="780490"/>
            <a:ext cx="10515600" cy="1325563"/>
          </a:xfrm>
        </p:spPr>
        <p:txBody>
          <a:bodyPr/>
          <a:lstStyle/>
          <a:p>
            <a:pPr algn="ctr"/>
            <a:r>
              <a:rPr lang="en-US" sz="4800" dirty="0"/>
              <a:t>What We Are Learning From Tracking Our Engagement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DD618-DD2F-ED37-9AC8-47981A1CB1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07516"/>
            <a:ext cx="10291763" cy="2205317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en-US" sz="3200" dirty="0"/>
              <a:t>134 Total Groups Across All Our Campuses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1421 Unique Individuals on our Group Rosters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243 Leaders (In all their forms, etc.)</a:t>
            </a:r>
          </a:p>
          <a:p>
            <a:pPr marL="457200" indent="-457200">
              <a:buFontTx/>
              <a:buChar char="-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824319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FF1A0-D100-CA13-9BF7-C92BC2D8F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95F36C-5DFD-513B-F2AE-912A36D1E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9259" y="322730"/>
            <a:ext cx="10291763" cy="5970494"/>
          </a:xfrm>
        </p:spPr>
        <p:txBody>
          <a:bodyPr/>
          <a:lstStyle/>
          <a:p>
            <a:r>
              <a:rPr lang="en-US" sz="3600" b="1" dirty="0"/>
              <a:t>How many folks attend more than 50% of the time?</a:t>
            </a:r>
          </a:p>
          <a:p>
            <a:r>
              <a:rPr lang="en-US" sz="4400" b="1" dirty="0"/>
              <a:t>	61% of People </a:t>
            </a:r>
            <a:r>
              <a:rPr lang="en-US" sz="3600" b="1" dirty="0"/>
              <a:t>	</a:t>
            </a:r>
          </a:p>
          <a:p>
            <a:r>
              <a:rPr lang="en-US" sz="3600" dirty="0"/>
              <a:t>		</a:t>
            </a:r>
            <a:r>
              <a:rPr lang="en-US" sz="2400" dirty="0"/>
              <a:t>- Lexington-68% </a:t>
            </a:r>
          </a:p>
          <a:p>
            <a:r>
              <a:rPr lang="en-US" sz="2400" dirty="0"/>
              <a:t>		- Wilmington-57% </a:t>
            </a:r>
          </a:p>
          <a:p>
            <a:r>
              <a:rPr lang="en-US" sz="2400" dirty="0"/>
              <a:t>		- Watertown-43.16% </a:t>
            </a:r>
          </a:p>
          <a:p>
            <a:r>
              <a:rPr lang="en-US" sz="2400" dirty="0"/>
              <a:t>		- Foxboro- 54.40% </a:t>
            </a:r>
          </a:p>
          <a:p>
            <a:r>
              <a:rPr lang="en-US" sz="2400" dirty="0"/>
              <a:t>		- Central- 63.92% </a:t>
            </a:r>
          </a:p>
          <a:p>
            <a:r>
              <a:rPr lang="en-US" sz="2400" dirty="0"/>
              <a:t>		- Online- 81.81% </a:t>
            </a:r>
          </a:p>
          <a:p>
            <a:r>
              <a:rPr lang="en-US" sz="3600" b="1" dirty="0"/>
              <a:t>How many sign up but never attend?</a:t>
            </a:r>
          </a:p>
          <a:p>
            <a:r>
              <a:rPr lang="en-US" sz="3600" b="1" dirty="0"/>
              <a:t>	About 15%</a:t>
            </a:r>
          </a:p>
          <a:p>
            <a:endParaRPr lang="en-US" sz="3600" b="1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55123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F3E699-CB14-E675-F126-E6B0C718E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CFE22E-FEAD-5790-1077-07C64CF4EE9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6834" y="525929"/>
            <a:ext cx="10291763" cy="4655672"/>
          </a:xfrm>
        </p:spPr>
        <p:txBody>
          <a:bodyPr/>
          <a:lstStyle/>
          <a:p>
            <a:r>
              <a:rPr lang="en-US" sz="2800" dirty="0"/>
              <a:t>Average Attendance Overall Per Month</a:t>
            </a:r>
          </a:p>
          <a:p>
            <a:r>
              <a:rPr lang="en-US" sz="2800" dirty="0"/>
              <a:t>September-56% </a:t>
            </a:r>
          </a:p>
          <a:p>
            <a:r>
              <a:rPr lang="en-US" sz="2800" dirty="0"/>
              <a:t>	- 933 participants in 58 groups </a:t>
            </a:r>
          </a:p>
          <a:p>
            <a:r>
              <a:rPr lang="en-US" sz="2800" dirty="0"/>
              <a:t>October-62% </a:t>
            </a:r>
          </a:p>
          <a:p>
            <a:r>
              <a:rPr lang="en-US" sz="2800" dirty="0"/>
              <a:t>	- 1017 participants in 62 groups </a:t>
            </a:r>
          </a:p>
          <a:p>
            <a:r>
              <a:rPr lang="en-US" sz="2800" dirty="0"/>
              <a:t>November-52% </a:t>
            </a:r>
          </a:p>
          <a:p>
            <a:r>
              <a:rPr lang="en-US" sz="2800" dirty="0"/>
              <a:t>	- 1034 participants in 64 groups </a:t>
            </a:r>
          </a:p>
          <a:p>
            <a:r>
              <a:rPr lang="en-US" sz="2800" dirty="0"/>
              <a:t>December-50% </a:t>
            </a:r>
          </a:p>
          <a:p>
            <a:r>
              <a:rPr lang="en-US" sz="2800" dirty="0"/>
              <a:t>	- 943 participants in 58 groups </a:t>
            </a:r>
          </a:p>
        </p:txBody>
      </p:sp>
    </p:spTree>
    <p:extLst>
      <p:ext uri="{BB962C8B-B14F-4D97-AF65-F5344CB8AC3E}">
        <p14:creationId xmlns:p14="http://schemas.microsoft.com/office/powerpoint/2010/main" val="2667717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70D88-3268-47E0-372A-FD1F2CBCD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EC100-F3AD-FC6C-2C07-9031621AF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363" y="1838325"/>
            <a:ext cx="10515600" cy="1325563"/>
          </a:xfrm>
        </p:spPr>
        <p:txBody>
          <a:bodyPr/>
          <a:lstStyle/>
          <a:p>
            <a:pPr algn="ctr"/>
            <a:r>
              <a:rPr lang="en-US" sz="4800" dirty="0"/>
              <a:t>Let’s Keep Learning 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BC5CF-F4DB-DB37-1F2B-E228ABEECC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3555999"/>
            <a:ext cx="10291763" cy="1553883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en-US" sz="3200" dirty="0"/>
              <a:t>Post Lent Update</a:t>
            </a:r>
          </a:p>
          <a:p>
            <a:pPr marL="457200" indent="-457200">
              <a:buFontTx/>
              <a:buChar char="-"/>
            </a:pPr>
            <a:r>
              <a:rPr lang="en-US" sz="3200" dirty="0"/>
              <a:t>End of Ministry Year Update (June)</a:t>
            </a:r>
          </a:p>
        </p:txBody>
      </p:sp>
    </p:spTree>
    <p:extLst>
      <p:ext uri="{BB962C8B-B14F-4D97-AF65-F5344CB8AC3E}">
        <p14:creationId xmlns:p14="http://schemas.microsoft.com/office/powerpoint/2010/main" val="10487326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ce Chapel Brand">
      <a:dk1>
        <a:srgbClr val="3B486C"/>
      </a:dk1>
      <a:lt1>
        <a:srgbClr val="FFFFFF"/>
      </a:lt1>
      <a:dk2>
        <a:srgbClr val="125E94"/>
      </a:dk2>
      <a:lt2>
        <a:srgbClr val="F0F6FB"/>
      </a:lt2>
      <a:accent1>
        <a:srgbClr val="FBD73B"/>
      </a:accent1>
      <a:accent2>
        <a:srgbClr val="E92B33"/>
      </a:accent2>
      <a:accent3>
        <a:srgbClr val="80CEC5"/>
      </a:accent3>
      <a:accent4>
        <a:srgbClr val="99CE9D"/>
      </a:accent4>
      <a:accent5>
        <a:srgbClr val="66AB79"/>
      </a:accent5>
      <a:accent6>
        <a:srgbClr val="3B486C"/>
      </a:accent6>
      <a:hlink>
        <a:srgbClr val="FBD73B"/>
      </a:hlink>
      <a:folHlink>
        <a:srgbClr val="67938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 Dream V2" id="{21036DA0-D013-B04B-9592-33CEECC09146}" vid="{726C7C39-E386-E34B-B015-0DBA3DAFE9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95347</TotalTime>
  <Words>459</Words>
  <Application>Microsoft Office PowerPoint</Application>
  <PresentationFormat>Widescreen</PresentationFormat>
  <Paragraphs>65</Paragraphs>
  <Slides>19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Group Leader Winter Training 2025</vt:lpstr>
      <vt:lpstr>Talk to Each Other :)</vt:lpstr>
      <vt:lpstr>The What and Why of Group Life</vt:lpstr>
      <vt:lpstr>  ”What Group Leaders Can Learn From Kingdom Conversation Principles” ---------- Shelton Oakley-Hersey Spiritual Director, Facilitator, &amp; Kingdom Pastor </vt:lpstr>
      <vt:lpstr>Tracking Our Engagement … The Why:</vt:lpstr>
      <vt:lpstr>What We Are Learning From Tracking Our Engagement </vt:lpstr>
      <vt:lpstr>PowerPoint Presentation</vt:lpstr>
      <vt:lpstr>PowerPoint Presentation</vt:lpstr>
      <vt:lpstr>Let’s Keep Learning …</vt:lpstr>
      <vt:lpstr>LENT 2025</vt:lpstr>
      <vt:lpstr>Church Nominations for GC Positions:    www.grace.org/nominations </vt:lpstr>
      <vt:lpstr>PowerPoint Presentation</vt:lpstr>
      <vt:lpstr>https://grace.org/groupleaders  - Training - Content - Leader Development - More</vt:lpstr>
      <vt:lpstr>PowerPoint Presentation</vt:lpstr>
      <vt:lpstr>PowerPoint Presentation</vt:lpstr>
      <vt:lpstr>PowerPoint Presentation</vt:lpstr>
      <vt:lpstr>https://grace.org/groupleaders https://grace.org/jrl https://grace.org/studyguide   </vt:lpstr>
      <vt:lpstr>Q &amp; 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TITLE</dc:title>
  <dc:creator>Yuna Oh</dc:creator>
  <cp:lastModifiedBy>Tim Ghali</cp:lastModifiedBy>
  <cp:revision>172</cp:revision>
  <cp:lastPrinted>2019-08-02T17:17:01Z</cp:lastPrinted>
  <dcterms:created xsi:type="dcterms:W3CDTF">2019-07-10T18:13:50Z</dcterms:created>
  <dcterms:modified xsi:type="dcterms:W3CDTF">2025-02-13T19:32:38Z</dcterms:modified>
</cp:coreProperties>
</file>