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96" r:id="rId1"/>
  </p:sldMasterIdLst>
  <p:sldIdLst>
    <p:sldId id="261" r:id="rId2"/>
    <p:sldId id="459" r:id="rId3"/>
    <p:sldId id="445" r:id="rId4"/>
    <p:sldId id="446" r:id="rId5"/>
    <p:sldId id="447" r:id="rId6"/>
    <p:sldId id="448" r:id="rId7"/>
    <p:sldId id="443" r:id="rId8"/>
    <p:sldId id="387" r:id="rId9"/>
    <p:sldId id="449" r:id="rId10"/>
    <p:sldId id="451" r:id="rId11"/>
    <p:sldId id="452" r:id="rId12"/>
    <p:sldId id="453" r:id="rId13"/>
    <p:sldId id="454" r:id="rId14"/>
    <p:sldId id="455" r:id="rId15"/>
    <p:sldId id="456" r:id="rId16"/>
    <p:sldId id="457" r:id="rId17"/>
    <p:sldId id="458" r:id="rId18"/>
    <p:sldId id="257"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6B0A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9EC289-DDE2-CE48-AAE4-60EDE3614E31}" v="4" dt="2022-03-07T15:18:29.44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781"/>
  </p:normalViewPr>
  <p:slideViewPr>
    <p:cSldViewPr snapToGrid="0" snapToObjects="1">
      <p:cViewPr varScale="1">
        <p:scale>
          <a:sx n="108" d="100"/>
          <a:sy n="108" d="100"/>
        </p:scale>
        <p:origin x="736" y="1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1160EA64-D806-43AC-9DF2-F8C432F32B4C}" type="datetimeFigureOut">
              <a:rPr lang="en-US" dirty="0"/>
              <a:t>3/7/22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9F9C37B-1D36-470B-8223-D6C91242EC14}" type="datetimeFigureOut">
              <a:rPr lang="en-US" dirty="0"/>
              <a:t>3/7/22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C6F52A-A82B-47A2-A83A-8C4C91F2D59F}" type="datetimeFigureOut">
              <a:rPr lang="en-US" dirty="0"/>
              <a:t>3/7/22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070A7B3-6521-4DCA-87E5-044747A908C1}" type="datetimeFigureOut">
              <a:rPr lang="en-US" dirty="0"/>
              <a:t>3/7/22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1160EA64-D806-43AC-9DF2-F8C432F32B4C}" type="datetimeFigureOut">
              <a:rPr lang="en-US" dirty="0"/>
              <a:t>3/7/22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AB134690-1557-4C89-A502-4959FE7FAD70}" type="datetimeFigureOut">
              <a:rPr lang="en-US" dirty="0"/>
              <a:t>3/7/22</a:t>
            </a:fld>
            <a:endParaRPr lang="en-US" dirty="0"/>
          </a:p>
        </p:txBody>
      </p:sp>
      <p:sp>
        <p:nvSpPr>
          <p:cNvPr id="9" name="Footer Placeholder 8"/>
          <p:cNvSpPr>
            <a:spLocks noGrp="1"/>
          </p:cNvSpPr>
          <p:nvPr>
            <p:ph type="ftr" sz="quarter" idx="11"/>
          </p:nvPr>
        </p:nvSpPr>
        <p:spPr/>
        <p:txBody>
          <a:body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F7D4976-E339-4826-83B7-FBD03F55ECF8}" type="datetimeFigureOut">
              <a:rPr lang="en-US" dirty="0"/>
              <a:t>3/7/22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A7A6979-0714-4377-B894-6BE4C2D6E202}" type="slidenum">
              <a:rPr lang="en-US" dirty="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1037C31-9E7A-4F99-8774-A0E530DE1A42}" type="datetimeFigureOut">
              <a:rPr lang="en-US" dirty="0"/>
              <a:t>3/7/22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78504F-A551-4DE0-9316-4DCD1D8CC752}" type="datetimeFigureOut">
              <a:rPr lang="en-US" dirty="0"/>
              <a:t>3/7/22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D1BE4249-C0D0-4B06-8692-E8BB871AF643}" type="datetimeFigureOut">
              <a:rPr lang="en-US" dirty="0"/>
              <a:t>3/7/22</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1" name="Slide Number Placeholder 10"/>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042B0DB6-F5C7-45FB-8CF3-31B45F9C2DAC}" type="datetimeFigureOut">
              <a:rPr lang="en-US" dirty="0"/>
              <a:t>3/7/22</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dirty="0"/>
          </a:p>
        </p:txBody>
      </p:sp>
      <p:sp>
        <p:nvSpPr>
          <p:cNvPr id="10" name="Slide Number Placeholder 9"/>
          <p:cNvSpPr>
            <a:spLocks noGrp="1"/>
          </p:cNvSpPr>
          <p:nvPr>
            <p:ph type="sldNum" sz="quarter" idx="12"/>
          </p:nvPr>
        </p:nvSpPr>
        <p:spPr/>
        <p:txBody>
          <a:bodyPr/>
          <a:lstStyle/>
          <a:p>
            <a:fld id="{8A7A6979-0714-4377-B894-6BE4C2D6E202}"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1160EA64-D806-43AC-9DF2-F8C432F32B4C}" type="datetimeFigureOut">
              <a:rPr lang="en-US" dirty="0"/>
              <a:t>3/7/22</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8A7A6979-0714-4377-B894-6BE4C2D6E202}"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hyperlink" Target="http://www.grace.org/lexwomensgroups/" TargetMode="External"/><Relationship Id="rId2" Type="http://schemas.openxmlformats.org/officeDocument/2006/relationships/image" Target="../media/image2.jpeg"/><Relationship Id="rId1" Type="http://schemas.openxmlformats.org/officeDocument/2006/relationships/slideLayout" Target="../slideLayouts/slideLayout7.xml"/><Relationship Id="rId4" Type="http://schemas.openxmlformats.org/officeDocument/2006/relationships/hyperlink" Target="https://us02web.zoom.us/j/82775077139?pwd=aStBWTBMOWt3WVJ3MXdmWTdodHdyQT09"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text&#10;&#10;Description automatically generated with medium confidence">
            <a:extLst>
              <a:ext uri="{FF2B5EF4-FFF2-40B4-BE49-F238E27FC236}">
                <a16:creationId xmlns:a16="http://schemas.microsoft.com/office/drawing/2014/main" id="{4329627D-1530-8E48-9AD6-6796A9006DFD}"/>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014854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16:13-20</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13</a:t>
            </a:r>
            <a:r>
              <a:rPr lang="en-US" sz="4000" dirty="0">
                <a:latin typeface="Baskerville" panose="02020502070401020303" pitchFamily="18" charset="0"/>
                <a:ea typeface="Baskerville" panose="02020502070401020303" pitchFamily="18" charset="0"/>
              </a:rPr>
              <a:t> When Jesus came to the region of Caesarea Philippi, he asked his disciples, “Who do people say the Son of Man is?”</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14</a:t>
            </a:r>
            <a:r>
              <a:rPr lang="en-US" sz="4000" dirty="0">
                <a:latin typeface="Baskerville" panose="02020502070401020303" pitchFamily="18" charset="0"/>
                <a:ea typeface="Baskerville" panose="02020502070401020303" pitchFamily="18" charset="0"/>
              </a:rPr>
              <a:t> They replied, “Some say John the Baptist; others say Elijah; and still others, Jeremiah or one of the prophets.”</a:t>
            </a:r>
          </a:p>
        </p:txBody>
      </p:sp>
    </p:spTree>
    <p:extLst>
      <p:ext uri="{BB962C8B-B14F-4D97-AF65-F5344CB8AC3E}">
        <p14:creationId xmlns:p14="http://schemas.microsoft.com/office/powerpoint/2010/main" val="29395650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Deut. 18:15-18</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15</a:t>
            </a:r>
            <a:r>
              <a:rPr lang="en-US" sz="4000" dirty="0">
                <a:latin typeface="Baskerville" panose="02020502070401020303" pitchFamily="18" charset="0"/>
                <a:ea typeface="Baskerville" panose="02020502070401020303" pitchFamily="18" charset="0"/>
              </a:rPr>
              <a:t> The Lord your God will raise up for you a prophet like me from among you, from your fellow Israelites. You must listen to him. </a:t>
            </a:r>
            <a:r>
              <a:rPr lang="en-US" sz="4000" baseline="30000" dirty="0">
                <a:latin typeface="Baskerville" panose="02020502070401020303" pitchFamily="18" charset="0"/>
                <a:ea typeface="Baskerville" panose="02020502070401020303" pitchFamily="18" charset="0"/>
              </a:rPr>
              <a:t>16</a:t>
            </a:r>
            <a:r>
              <a:rPr lang="en-US" sz="4000" dirty="0">
                <a:latin typeface="Baskerville" panose="02020502070401020303" pitchFamily="18" charset="0"/>
                <a:ea typeface="Baskerville" panose="02020502070401020303" pitchFamily="18" charset="0"/>
              </a:rPr>
              <a:t> For this is what you asked of the Lord your God at Horeb on the day of the assembly when you said, “Let us not hear the voice of the Lord our God nor see this great fire anymore, or we will die.”</a:t>
            </a:r>
          </a:p>
        </p:txBody>
      </p:sp>
    </p:spTree>
    <p:extLst>
      <p:ext uri="{BB962C8B-B14F-4D97-AF65-F5344CB8AC3E}">
        <p14:creationId xmlns:p14="http://schemas.microsoft.com/office/powerpoint/2010/main" val="2256505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Deut. 18:15-18, cont.</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17</a:t>
            </a:r>
            <a:r>
              <a:rPr lang="en-US" sz="4000" dirty="0">
                <a:latin typeface="Baskerville" panose="02020502070401020303" pitchFamily="18" charset="0"/>
                <a:ea typeface="Baskerville" panose="02020502070401020303" pitchFamily="18" charset="0"/>
              </a:rPr>
              <a:t> The Lord said to me: “What they say is good.  </a:t>
            </a:r>
            <a:r>
              <a:rPr lang="en-US" sz="4000" baseline="30000" dirty="0">
                <a:latin typeface="Baskerville" panose="02020502070401020303" pitchFamily="18" charset="0"/>
                <a:ea typeface="Baskerville" panose="02020502070401020303" pitchFamily="18" charset="0"/>
              </a:rPr>
              <a:t>18</a:t>
            </a:r>
            <a:r>
              <a:rPr lang="en-US" sz="4000" dirty="0">
                <a:latin typeface="Baskerville" panose="02020502070401020303" pitchFamily="18" charset="0"/>
                <a:ea typeface="Baskerville" panose="02020502070401020303" pitchFamily="18" charset="0"/>
              </a:rPr>
              <a:t> I will raise up for them a prophet like you from among their fellow Israelites, and I will put my words in his mouth. He will tell them everything I command him.</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291193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Mal. 4:5</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5 </a:t>
            </a:r>
            <a:r>
              <a:rPr lang="en-US" sz="4000" dirty="0">
                <a:latin typeface="Baskerville" panose="02020502070401020303" pitchFamily="18" charset="0"/>
                <a:ea typeface="Baskerville" panose="02020502070401020303" pitchFamily="18" charset="0"/>
              </a:rPr>
              <a:t>“See, I will send the prophet Elijah to you before that great and dreadful day of the Lord comes.”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8059112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16:13-20</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13</a:t>
            </a:r>
            <a:r>
              <a:rPr lang="en-US" sz="4000" dirty="0">
                <a:latin typeface="Baskerville" panose="02020502070401020303" pitchFamily="18" charset="0"/>
                <a:ea typeface="Baskerville" panose="02020502070401020303" pitchFamily="18" charset="0"/>
              </a:rPr>
              <a:t> When Jesus came to the region of Caesarea Philippi, he asked his disciples, “Who do people say the Son of Man is?”</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14</a:t>
            </a:r>
            <a:r>
              <a:rPr lang="en-US" sz="4000" dirty="0">
                <a:latin typeface="Baskerville" panose="02020502070401020303" pitchFamily="18" charset="0"/>
                <a:ea typeface="Baskerville" panose="02020502070401020303" pitchFamily="18" charset="0"/>
              </a:rPr>
              <a:t> They replied, “Some say John the Baptist; others say Elijah; and still others, Jeremiah or one of the prophets.”</a:t>
            </a:r>
          </a:p>
        </p:txBody>
      </p:sp>
    </p:spTree>
    <p:extLst>
      <p:ext uri="{BB962C8B-B14F-4D97-AF65-F5344CB8AC3E}">
        <p14:creationId xmlns:p14="http://schemas.microsoft.com/office/powerpoint/2010/main" val="7158140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16:13-20</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15</a:t>
            </a:r>
            <a:r>
              <a:rPr lang="en-US" sz="4000" dirty="0">
                <a:latin typeface="Baskerville" panose="02020502070401020303" pitchFamily="18" charset="0"/>
                <a:ea typeface="Baskerville" panose="02020502070401020303" pitchFamily="18" charset="0"/>
              </a:rPr>
              <a:t> “But what about you?” he asked. “Who do you say I am?”</a:t>
            </a:r>
          </a:p>
          <a:p>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16</a:t>
            </a:r>
            <a:r>
              <a:rPr lang="en-US" sz="4000" dirty="0">
                <a:latin typeface="Baskerville" panose="02020502070401020303" pitchFamily="18" charset="0"/>
                <a:ea typeface="Baskerville" panose="02020502070401020303" pitchFamily="18" charset="0"/>
              </a:rPr>
              <a:t> Simon Peter answered, “You are the Messiah, the Son of the living God.”</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29365873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16:13-20</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17 </a:t>
            </a:r>
            <a:r>
              <a:rPr lang="en-US" sz="4000" dirty="0">
                <a:latin typeface="Baskerville" panose="02020502070401020303" pitchFamily="18" charset="0"/>
                <a:ea typeface="Baskerville" panose="02020502070401020303" pitchFamily="18" charset="0"/>
              </a:rPr>
              <a:t>Jesus replied, “Blessed are you, Simon son of Jonah, for this was not revealed to you by flesh and blood, but by my Father in heaven. </a:t>
            </a:r>
            <a:r>
              <a:rPr lang="en-US" sz="4000" baseline="30000" dirty="0">
                <a:latin typeface="Baskerville" panose="02020502070401020303" pitchFamily="18" charset="0"/>
                <a:ea typeface="Baskerville" panose="02020502070401020303" pitchFamily="18" charset="0"/>
              </a:rPr>
              <a:t>18</a:t>
            </a:r>
            <a:r>
              <a:rPr lang="en-US" sz="4000" dirty="0">
                <a:latin typeface="Baskerville" panose="02020502070401020303" pitchFamily="18" charset="0"/>
                <a:ea typeface="Baskerville" panose="02020502070401020303" pitchFamily="18" charset="0"/>
              </a:rPr>
              <a:t>And I tell you that you are Peter, and on this rock I will build my church, and the gates of Hades will not overcome it. </a:t>
            </a:r>
            <a:r>
              <a:rPr lang="en-US" sz="4000" baseline="30000" dirty="0">
                <a:latin typeface="Baskerville" panose="02020502070401020303" pitchFamily="18" charset="0"/>
                <a:ea typeface="Baskerville" panose="02020502070401020303" pitchFamily="18" charset="0"/>
              </a:rPr>
              <a:t>19</a:t>
            </a:r>
            <a:r>
              <a:rPr lang="en-US" sz="4000" dirty="0">
                <a:latin typeface="Baskerville" panose="02020502070401020303" pitchFamily="18" charset="0"/>
                <a:ea typeface="Baskerville" panose="02020502070401020303" pitchFamily="18" charset="0"/>
              </a:rPr>
              <a:t>I will give you the keys of the kingdom of heaven; whatever you bind on earth</a:t>
            </a:r>
          </a:p>
        </p:txBody>
      </p:sp>
    </p:spTree>
    <p:extLst>
      <p:ext uri="{BB962C8B-B14F-4D97-AF65-F5344CB8AC3E}">
        <p14:creationId xmlns:p14="http://schemas.microsoft.com/office/powerpoint/2010/main" val="28065824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16:13-20</a:t>
            </a:r>
            <a:endParaRPr lang="en-US" sz="4000" dirty="0">
              <a:latin typeface="Baskerville" panose="02020502070401020303" pitchFamily="18" charset="0"/>
              <a:ea typeface="Baskerville" panose="02020502070401020303" pitchFamily="18" charset="0"/>
            </a:endParaRPr>
          </a:p>
          <a:p>
            <a:r>
              <a:rPr lang="en-US" sz="4000" dirty="0">
                <a:latin typeface="Baskerville" panose="02020502070401020303" pitchFamily="18" charset="0"/>
                <a:ea typeface="Baskerville" panose="02020502070401020303" pitchFamily="18" charset="0"/>
              </a:rPr>
              <a:t>will be bound in heaven, and whatever you loose on earth will be loosed in heaven.” </a:t>
            </a:r>
            <a:r>
              <a:rPr lang="en-US" sz="4000" baseline="30000" dirty="0">
                <a:latin typeface="Baskerville" panose="02020502070401020303" pitchFamily="18" charset="0"/>
                <a:ea typeface="Baskerville" panose="02020502070401020303" pitchFamily="18" charset="0"/>
              </a:rPr>
              <a:t>20</a:t>
            </a:r>
            <a:r>
              <a:rPr lang="en-US" sz="4000" dirty="0">
                <a:latin typeface="Baskerville" panose="02020502070401020303" pitchFamily="18" charset="0"/>
                <a:ea typeface="Baskerville" panose="02020502070401020303" pitchFamily="18" charset="0"/>
              </a:rPr>
              <a:t>Then he ordered his disciples not to tell anyone that he was the Messiah.”</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8227610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Background pattern&#10;&#10;Description automatically generated">
            <a:extLst>
              <a:ext uri="{FF2B5EF4-FFF2-40B4-BE49-F238E27FC236}">
                <a16:creationId xmlns:a16="http://schemas.microsoft.com/office/drawing/2014/main" id="{C18FB324-E3C0-4140-BD5E-444AADE070D6}"/>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E16D6141-C82C-EF43-ADB9-A29CDF01A5BA}"/>
              </a:ext>
            </a:extLst>
          </p:cNvPr>
          <p:cNvSpPr txBox="1"/>
          <p:nvPr/>
        </p:nvSpPr>
        <p:spPr>
          <a:xfrm>
            <a:off x="1281112" y="1289953"/>
            <a:ext cx="9629775" cy="3539430"/>
          </a:xfrm>
          <a:prstGeom prst="rect">
            <a:avLst/>
          </a:prstGeom>
          <a:solidFill>
            <a:schemeClr val="bg1">
              <a:lumMod val="95000"/>
            </a:schemeClr>
          </a:solidFill>
        </p:spPr>
        <p:txBody>
          <a:bodyPr wrap="square" rtlCol="0">
            <a:spAutoFit/>
          </a:bodyPr>
          <a:lstStyle/>
          <a:p>
            <a:pPr algn="ctr"/>
            <a:endParaRPr lang="en-US" sz="2400" dirty="0">
              <a:latin typeface="Beloved Sans" panose="02000505000000020004" pitchFamily="2" charset="77"/>
            </a:endParaRPr>
          </a:p>
          <a:p>
            <a:pPr algn="ctr"/>
            <a:endParaRPr lang="en-US" sz="2400" dirty="0">
              <a:latin typeface="Beloved Sans" panose="02000505000000020004" pitchFamily="2" charset="77"/>
            </a:endParaRPr>
          </a:p>
          <a:p>
            <a:pPr algn="ctr"/>
            <a:endParaRPr lang="en-US" sz="2400" dirty="0">
              <a:latin typeface="Beloved Sans" panose="02000505000000020004" pitchFamily="2" charset="77"/>
            </a:endParaRPr>
          </a:p>
          <a:p>
            <a:pPr algn="ctr"/>
            <a:endParaRPr lang="en-US" sz="3200" dirty="0">
              <a:latin typeface="Beloved Sans" panose="02000505000000020004" pitchFamily="2" charset="77"/>
            </a:endParaRPr>
          </a:p>
          <a:p>
            <a:pPr algn="ctr"/>
            <a:r>
              <a:rPr lang="en-US" sz="4800" dirty="0">
                <a:latin typeface="Beloved Sans" panose="02000505000000020004" pitchFamily="2" charset="77"/>
              </a:rPr>
              <a:t>Prayer </a:t>
            </a:r>
          </a:p>
          <a:p>
            <a:endParaRPr lang="en-US" sz="3600" dirty="0">
              <a:latin typeface="Baskerville" panose="02020502070401020303" pitchFamily="18" charset="0"/>
              <a:ea typeface="Baskerville" panose="02020502070401020303" pitchFamily="18" charset="0"/>
            </a:endParaRPr>
          </a:p>
          <a:p>
            <a:endParaRPr lang="en-US" dirty="0">
              <a:latin typeface="Baskerville" panose="02020502070401020303" pitchFamily="18" charset="0"/>
              <a:ea typeface="Baskerville" panose="02020502070401020303" pitchFamily="18" charset="0"/>
            </a:endParaRPr>
          </a:p>
          <a:p>
            <a:endParaRPr lang="en-US" dirty="0"/>
          </a:p>
        </p:txBody>
      </p:sp>
    </p:spTree>
    <p:extLst>
      <p:ext uri="{BB962C8B-B14F-4D97-AF65-F5344CB8AC3E}">
        <p14:creationId xmlns:p14="http://schemas.microsoft.com/office/powerpoint/2010/main" val="22381926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Announcements &amp; Reminders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Ash Wednesday, 7pm, in person or online</a:t>
            </a: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Next week: Food Bank Collection</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hlinkClick r:id="rId3"/>
              </a:rPr>
              <a:t>www.grace.org/lexwomensgroups/</a:t>
            </a: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Zumba on Zoom! Wednesday, March 9, 7:30pm</a:t>
            </a:r>
          </a:p>
          <a:p>
            <a:pPr marL="742950" lvl="1"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hlinkClick r:id="rId4"/>
              </a:rPr>
              <a:t>https://us02web.zoom.us/j/82775077139?pwd=aStBWTBMOWt3WVJ3MXdmWTdodHdyQT09</a:t>
            </a:r>
            <a:r>
              <a:rPr lang="en-US" sz="4000" dirty="0">
                <a:latin typeface="Baskerville" panose="02020502070401020303" pitchFamily="18" charset="0"/>
                <a:ea typeface="Baskerville" panose="02020502070401020303" pitchFamily="18" charset="0"/>
              </a:rPr>
              <a:t> </a:t>
            </a:r>
          </a:p>
        </p:txBody>
      </p:sp>
    </p:spTree>
    <p:extLst>
      <p:ext uri="{BB962C8B-B14F-4D97-AF65-F5344CB8AC3E}">
        <p14:creationId xmlns:p14="http://schemas.microsoft.com/office/powerpoint/2010/main" val="9218405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Missing Lines </a:t>
            </a:r>
            <a:r>
              <a:rPr lang="en-US" sz="4800" dirty="0">
                <a:latin typeface="Beloved Sans" panose="02000505000000020004" pitchFamily="2" charset="77"/>
                <a:sym typeface="Wingdings" pitchFamily="2" charset="2"/>
              </a:rPr>
              <a:t>😱</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pp. 126/127: “</a:t>
            </a:r>
            <a:r>
              <a:rPr lang="en-US" sz="4000" baseline="30000" dirty="0">
                <a:latin typeface="Baskerville" panose="02020502070401020303" pitchFamily="18" charset="0"/>
                <a:ea typeface="Baskerville" panose="02020502070401020303" pitchFamily="18" charset="0"/>
              </a:rPr>
              <a:t>35</a:t>
            </a:r>
            <a:r>
              <a:rPr lang="en-US" sz="4000" dirty="0">
                <a:latin typeface="Baskerville" panose="02020502070401020303" pitchFamily="18" charset="0"/>
                <a:ea typeface="Baskerville" panose="02020502070401020303" pitchFamily="18" charset="0"/>
              </a:rPr>
              <a:t>See to it, then, that the light within you is not </a:t>
            </a:r>
            <a:r>
              <a:rPr lang="en-US" sz="4000" u="sng" dirty="0">
                <a:latin typeface="Baskerville" panose="02020502070401020303" pitchFamily="18" charset="0"/>
                <a:ea typeface="Baskerville" panose="02020502070401020303" pitchFamily="18" charset="0"/>
              </a:rPr>
              <a:t>darkness. </a:t>
            </a:r>
            <a:r>
              <a:rPr lang="en-US" sz="4000" u="sng" baseline="30000" dirty="0">
                <a:latin typeface="Baskerville" panose="02020502070401020303" pitchFamily="18" charset="0"/>
                <a:ea typeface="Baskerville" panose="02020502070401020303" pitchFamily="18" charset="0"/>
              </a:rPr>
              <a:t>36</a:t>
            </a:r>
            <a:r>
              <a:rPr lang="en-US" sz="4000" u="sng" dirty="0">
                <a:latin typeface="Baskerville" panose="02020502070401020303" pitchFamily="18" charset="0"/>
                <a:ea typeface="Baskerville" panose="02020502070401020303" pitchFamily="18" charset="0"/>
              </a:rPr>
              <a:t>Therefore, if your whole body is full of light, and no part of it dark, it will be just as</a:t>
            </a:r>
            <a:r>
              <a:rPr lang="en-US" sz="4000" dirty="0">
                <a:latin typeface="Baskerville" panose="02020502070401020303" pitchFamily="18" charset="0"/>
                <a:ea typeface="Baskerville" panose="02020502070401020303" pitchFamily="18" charset="0"/>
              </a:rPr>
              <a:t> full of light as when a lamp shines its light on you.”</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300961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Missing Lines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 130: “</a:t>
            </a:r>
            <a:r>
              <a:rPr lang="en-US" sz="4000" baseline="30000" dirty="0">
                <a:latin typeface="Baskerville" panose="02020502070401020303" pitchFamily="18" charset="0"/>
                <a:ea typeface="Baskerville" panose="02020502070401020303" pitchFamily="18" charset="0"/>
              </a:rPr>
              <a:t>13</a:t>
            </a:r>
            <a:r>
              <a:rPr lang="en-US" sz="4000" dirty="0">
                <a:latin typeface="Baskerville" panose="02020502070401020303" pitchFamily="18" charset="0"/>
                <a:ea typeface="Baskerville" panose="02020502070401020303" pitchFamily="18" charset="0"/>
              </a:rPr>
              <a:t>Seeing in the distance a fig </a:t>
            </a:r>
            <a:r>
              <a:rPr lang="en-US" sz="4000" u="sng" dirty="0">
                <a:latin typeface="Baskerville" panose="02020502070401020303" pitchFamily="18" charset="0"/>
                <a:ea typeface="Baskerville" panose="02020502070401020303" pitchFamily="18" charset="0"/>
              </a:rPr>
              <a:t>tree in leaf, he went to find out if it had any fruit. When he reached it, he found nothing but </a:t>
            </a:r>
            <a:r>
              <a:rPr lang="en-US" sz="4000" dirty="0">
                <a:latin typeface="Baskerville" panose="02020502070401020303" pitchFamily="18" charset="0"/>
                <a:ea typeface="Baskerville" panose="02020502070401020303" pitchFamily="18" charset="0"/>
              </a:rPr>
              <a:t>leaves, because it was not the season for figs.”</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41076110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Missing Lines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 138: “</a:t>
            </a:r>
            <a:r>
              <a:rPr lang="en-US" sz="4000" baseline="30000" dirty="0">
                <a:latin typeface="Baskerville" panose="02020502070401020303" pitchFamily="18" charset="0"/>
                <a:ea typeface="Baskerville" panose="02020502070401020303" pitchFamily="18" charset="0"/>
              </a:rPr>
              <a:t>9</a:t>
            </a:r>
            <a:r>
              <a:rPr lang="en-US" sz="4000" dirty="0">
                <a:latin typeface="Baskerville" panose="02020502070401020303" pitchFamily="18" charset="0"/>
                <a:ea typeface="Baskerville" panose="02020502070401020303" pitchFamily="18" charset="0"/>
              </a:rPr>
              <a:t>He went on to tell the people this parable: “A man planted a vineyard, rented it to some farmers </a:t>
            </a:r>
            <a:r>
              <a:rPr lang="en-US" sz="4000" u="sng" dirty="0">
                <a:latin typeface="Baskerville" panose="02020502070401020303" pitchFamily="18" charset="0"/>
                <a:ea typeface="Baskerville" panose="02020502070401020303" pitchFamily="18" charset="0"/>
              </a:rPr>
              <a:t>and went away for a long time. </a:t>
            </a:r>
            <a:r>
              <a:rPr lang="en-US" sz="4000" u="sng" baseline="30000" dirty="0">
                <a:latin typeface="Baskerville" panose="02020502070401020303" pitchFamily="18" charset="0"/>
                <a:ea typeface="Baskerville" panose="02020502070401020303" pitchFamily="18" charset="0"/>
              </a:rPr>
              <a:t>10</a:t>
            </a:r>
            <a:r>
              <a:rPr lang="en-US" sz="4000" u="sng" dirty="0">
                <a:latin typeface="Baskerville" panose="02020502070401020303" pitchFamily="18" charset="0"/>
                <a:ea typeface="Baskerville" panose="02020502070401020303" pitchFamily="18" charset="0"/>
              </a:rPr>
              <a:t>At harvest time he sent a servant to the tenants so they would</a:t>
            </a:r>
            <a:r>
              <a:rPr lang="en-US" sz="4000" dirty="0">
                <a:latin typeface="Baskerville" panose="02020502070401020303" pitchFamily="18" charset="0"/>
                <a:ea typeface="Baskerville" panose="02020502070401020303" pitchFamily="18" charset="0"/>
              </a:rPr>
              <a:t> give him some of the fruit of the vineyard. But the tenants beat him and sent him away empty-handed.”</a:t>
            </a:r>
          </a:p>
        </p:txBody>
      </p:sp>
    </p:spTree>
    <p:extLst>
      <p:ext uri="{BB962C8B-B14F-4D97-AF65-F5344CB8AC3E}">
        <p14:creationId xmlns:p14="http://schemas.microsoft.com/office/powerpoint/2010/main" val="15080954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Missing Lines</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p. 150: “</a:t>
            </a:r>
            <a:r>
              <a:rPr lang="en-US" sz="4000" u="sng" baseline="30000" dirty="0">
                <a:latin typeface="Baskerville" panose="02020502070401020303" pitchFamily="18" charset="0"/>
                <a:ea typeface="Baskerville" panose="02020502070401020303" pitchFamily="18" charset="0"/>
              </a:rPr>
              <a:t>10</a:t>
            </a:r>
            <a:r>
              <a:rPr lang="en-US" sz="4000" dirty="0">
                <a:latin typeface="Baskerville" panose="02020502070401020303" pitchFamily="18" charset="0"/>
                <a:ea typeface="Baskerville" panose="02020502070401020303" pitchFamily="18" charset="0"/>
              </a:rPr>
              <a:t> </a:t>
            </a:r>
            <a:r>
              <a:rPr lang="en-US" sz="4000" u="sng" dirty="0">
                <a:latin typeface="Baskerville" panose="02020502070401020303" pitchFamily="18" charset="0"/>
                <a:ea typeface="Baskerville" panose="02020502070401020303" pitchFamily="18" charset="0"/>
              </a:rPr>
              <a:t>Jesus answered, ‘Those who have had a bath need only to wash their feet; their whole body is </a:t>
            </a:r>
            <a:r>
              <a:rPr lang="en-US" sz="4000" dirty="0">
                <a:latin typeface="Baskerville" panose="02020502070401020303" pitchFamily="18" charset="0"/>
                <a:ea typeface="Baskerville" panose="02020502070401020303" pitchFamily="18" charset="0"/>
              </a:rPr>
              <a:t>clean. And you are clean, though not every one of you.’”</a:t>
            </a: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510312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Friends &amp; Followers II</a:t>
            </a:r>
            <a:endParaRPr lang="en-US" sz="4800" dirty="0">
              <a:latin typeface="Baskerville" panose="02020502070401020303" pitchFamily="18" charset="0"/>
              <a:ea typeface="Baskerville" panose="02020502070401020303" pitchFamily="18" charset="0"/>
            </a:endParaRPr>
          </a:p>
          <a:p>
            <a:pPr marL="285750" indent="-285750">
              <a:buFont typeface="Arial" panose="020B0604020202020204" pitchFamily="34" charset="0"/>
              <a:buChar char="•"/>
            </a:pPr>
            <a:r>
              <a:rPr lang="en-US" sz="4000" dirty="0">
                <a:latin typeface="Baskerville" panose="02020502070401020303" pitchFamily="18" charset="0"/>
                <a:ea typeface="Baskerville" panose="02020502070401020303" pitchFamily="18" charset="0"/>
              </a:rPr>
              <a:t>What can we learn from Jesus, about Jesus, and about being his followers from spending time with him and some of his friends in these passages?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6235723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13986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Matthew 16:13-20</a:t>
            </a:r>
            <a:endParaRPr lang="en-US" sz="4000" dirty="0">
              <a:latin typeface="Baskerville" panose="02020502070401020303" pitchFamily="18" charset="0"/>
              <a:ea typeface="Baskerville" panose="02020502070401020303" pitchFamily="18" charset="0"/>
            </a:endParaRPr>
          </a:p>
          <a:p>
            <a:r>
              <a:rPr lang="en-US" sz="4000" baseline="30000" dirty="0">
                <a:latin typeface="Baskerville" panose="02020502070401020303" pitchFamily="18" charset="0"/>
                <a:ea typeface="Baskerville" panose="02020502070401020303" pitchFamily="18" charset="0"/>
              </a:rPr>
              <a:t>13</a:t>
            </a:r>
            <a:r>
              <a:rPr lang="en-US" sz="4000" dirty="0">
                <a:latin typeface="Baskerville" panose="02020502070401020303" pitchFamily="18" charset="0"/>
                <a:ea typeface="Baskerville" panose="02020502070401020303" pitchFamily="18" charset="0"/>
              </a:rPr>
              <a:t> When Jesus came to the region of Caesarea Philippi, he asked his disciples, “Who do people say the Son of Man is?”</a:t>
            </a: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a:p>
            <a:endParaRPr lang="en-US" sz="4000" dirty="0">
              <a:latin typeface="Baskerville" panose="02020502070401020303" pitchFamily="18" charset="0"/>
              <a:ea typeface="Baskerville" panose="02020502070401020303" pitchFamily="18" charset="0"/>
            </a:endParaRPr>
          </a:p>
        </p:txBody>
      </p:sp>
    </p:spTree>
    <p:extLst>
      <p:ext uri="{BB962C8B-B14F-4D97-AF65-F5344CB8AC3E}">
        <p14:creationId xmlns:p14="http://schemas.microsoft.com/office/powerpoint/2010/main" val="1002830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hape&#10;&#10;Description automatically generated">
            <a:extLst>
              <a:ext uri="{FF2B5EF4-FFF2-40B4-BE49-F238E27FC236}">
                <a16:creationId xmlns:a16="http://schemas.microsoft.com/office/drawing/2014/main" id="{C3AE72B0-8E7E-AA43-8995-B2B0FFD47320}"/>
              </a:ext>
            </a:extLst>
          </p:cNvPr>
          <p:cNvPicPr>
            <a:picLocks noChangeAspect="1"/>
          </p:cNvPicPr>
          <p:nvPr/>
        </p:nvPicPr>
        <p:blipFill>
          <a:blip r:embed="rId2"/>
          <a:stretch>
            <a:fillRect/>
          </a:stretch>
        </p:blipFill>
        <p:spPr>
          <a:xfrm>
            <a:off x="0" y="0"/>
            <a:ext cx="12192000" cy="6858000"/>
          </a:xfrm>
          <a:prstGeom prst="rect">
            <a:avLst/>
          </a:prstGeom>
        </p:spPr>
      </p:pic>
      <p:sp>
        <p:nvSpPr>
          <p:cNvPr id="4" name="TextBox 3">
            <a:extLst>
              <a:ext uri="{FF2B5EF4-FFF2-40B4-BE49-F238E27FC236}">
                <a16:creationId xmlns:a16="http://schemas.microsoft.com/office/drawing/2014/main" id="{797E52C6-31CB-074E-B2A2-B9A9F9419D1E}"/>
              </a:ext>
            </a:extLst>
          </p:cNvPr>
          <p:cNvSpPr txBox="1"/>
          <p:nvPr/>
        </p:nvSpPr>
        <p:spPr>
          <a:xfrm>
            <a:off x="881605" y="859065"/>
            <a:ext cx="10428790" cy="5262979"/>
          </a:xfrm>
          <a:prstGeom prst="rect">
            <a:avLst/>
          </a:prstGeom>
          <a:solidFill>
            <a:schemeClr val="bg1">
              <a:lumMod val="95000"/>
            </a:schemeClr>
          </a:solidFill>
        </p:spPr>
        <p:txBody>
          <a:bodyPr wrap="square" rtlCol="0">
            <a:spAutoFit/>
          </a:bodyPr>
          <a:lstStyle/>
          <a:p>
            <a:r>
              <a:rPr lang="en-US" sz="4800" dirty="0">
                <a:latin typeface="Beloved Sans" panose="02000505000000020004" pitchFamily="2" charset="77"/>
              </a:rPr>
              <a:t>Daniel 7:13-14</a:t>
            </a:r>
            <a:endParaRPr lang="en-US" sz="4000" dirty="0">
              <a:latin typeface="Baskerville" panose="02020502070401020303" pitchFamily="18" charset="0"/>
              <a:ea typeface="Baskerville" panose="02020502070401020303" pitchFamily="18" charset="0"/>
            </a:endParaRPr>
          </a:p>
          <a:p>
            <a:r>
              <a:rPr lang="en-US" sz="3600" baseline="30000" dirty="0">
                <a:latin typeface="Baskerville" panose="02020502070401020303" pitchFamily="18" charset="0"/>
                <a:ea typeface="Baskerville" panose="02020502070401020303" pitchFamily="18" charset="0"/>
              </a:rPr>
              <a:t>13</a:t>
            </a:r>
            <a:r>
              <a:rPr lang="en-US" sz="3600" dirty="0">
                <a:latin typeface="Baskerville" panose="02020502070401020303" pitchFamily="18" charset="0"/>
                <a:ea typeface="Baskerville" panose="02020502070401020303" pitchFamily="18" charset="0"/>
              </a:rPr>
              <a:t>“In my vision at night I looked, and there before me was one like a son of man, coming with the clouds of heaven. He approached the Ancient of Days and was led into his presence. </a:t>
            </a:r>
            <a:r>
              <a:rPr lang="en-US" sz="3600" baseline="30000" dirty="0">
                <a:latin typeface="Baskerville" panose="02020502070401020303" pitchFamily="18" charset="0"/>
                <a:ea typeface="Baskerville" panose="02020502070401020303" pitchFamily="18" charset="0"/>
              </a:rPr>
              <a:t>14</a:t>
            </a:r>
            <a:r>
              <a:rPr lang="en-US" sz="3600" dirty="0">
                <a:latin typeface="Baskerville" panose="02020502070401020303" pitchFamily="18" charset="0"/>
                <a:ea typeface="Baskerville" panose="02020502070401020303" pitchFamily="18" charset="0"/>
              </a:rPr>
              <a:t>He was given authority, glory and sovereign power; all nations and peoples of every language worshiped him. His dominion is an everlasting dominion that will not pass away, and his kingdom is one that will never be destroyed.”</a:t>
            </a:r>
          </a:p>
        </p:txBody>
      </p:sp>
    </p:spTree>
    <p:extLst>
      <p:ext uri="{BB962C8B-B14F-4D97-AF65-F5344CB8AC3E}">
        <p14:creationId xmlns:p14="http://schemas.microsoft.com/office/powerpoint/2010/main" val="3749414043"/>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docProps/app.xml><?xml version="1.0" encoding="utf-8"?>
<Properties xmlns="http://schemas.openxmlformats.org/officeDocument/2006/extended-properties" xmlns:vt="http://schemas.openxmlformats.org/officeDocument/2006/docPropsVTypes">
  <Template>Parcel</Template>
  <TotalTime>6194</TotalTime>
  <Words>848</Words>
  <Application>Microsoft Macintosh PowerPoint</Application>
  <PresentationFormat>Widescreen</PresentationFormat>
  <Paragraphs>57</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Baskerville</vt:lpstr>
      <vt:lpstr>Beloved Sans</vt:lpstr>
      <vt:lpstr>Gill Sans MT</vt:lpstr>
      <vt:lpstr>Parcel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Keeler</dc:creator>
  <cp:lastModifiedBy>Rachel Keeler</cp:lastModifiedBy>
  <cp:revision>9</cp:revision>
  <dcterms:created xsi:type="dcterms:W3CDTF">2021-09-27T18:30:23Z</dcterms:created>
  <dcterms:modified xsi:type="dcterms:W3CDTF">2022-03-07T15:18:49Z</dcterms:modified>
</cp:coreProperties>
</file>