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61" r:id="rId2"/>
    <p:sldId id="324" r:id="rId3"/>
    <p:sldId id="330" r:id="rId4"/>
    <p:sldId id="333" r:id="rId5"/>
    <p:sldId id="336" r:id="rId6"/>
    <p:sldId id="315" r:id="rId7"/>
    <p:sldId id="337" r:id="rId8"/>
    <p:sldId id="339" r:id="rId9"/>
    <p:sldId id="342" r:id="rId10"/>
    <p:sldId id="343" r:id="rId11"/>
    <p:sldId id="346" r:id="rId12"/>
    <p:sldId id="25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B0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81"/>
  </p:normalViewPr>
  <p:slideViewPr>
    <p:cSldViewPr snapToGrid="0" snapToObjects="1">
      <p:cViewPr varScale="1">
        <p:scale>
          <a:sx n="108" d="100"/>
          <a:sy n="108" d="100"/>
        </p:scale>
        <p:origin x="73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11/29/21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11/29/21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11/29/21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11/29/21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11/29/21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11/29/21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11/29/21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11/29/21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11/29/21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11/29/21</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11/29/21</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11/29/21</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10;&#10;Description automatically generated with medium confidence">
            <a:extLst>
              <a:ext uri="{FF2B5EF4-FFF2-40B4-BE49-F238E27FC236}">
                <a16:creationId xmlns:a16="http://schemas.microsoft.com/office/drawing/2014/main" id="{4329627D-1530-8E48-9AD6-6796A9006DF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01485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44764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18:21-23, cont.</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Gen 4:24: “If Cain is avenged seven times, then Lamech seventy-seven times.”</a:t>
            </a: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478082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18:24-35</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“ten thousand bags of gold” = “ten thousand talents” = about 200,000 </a:t>
            </a:r>
            <a:r>
              <a:rPr lang="en-US" sz="4000" b="1" dirty="0">
                <a:latin typeface="Baskerville" panose="02020502070401020303" pitchFamily="18" charset="0"/>
                <a:ea typeface="Baskerville" panose="02020502070401020303" pitchFamily="18" charset="0"/>
              </a:rPr>
              <a:t>years</a:t>
            </a:r>
            <a:r>
              <a:rPr lang="en-US" sz="4000" dirty="0">
                <a:latin typeface="Baskerville" panose="02020502070401020303" pitchFamily="18" charset="0"/>
                <a:ea typeface="Baskerville" panose="02020502070401020303" pitchFamily="18" charset="0"/>
              </a:rPr>
              <a:t> worth of wages (a talent was worth about 20 years of a day laborer’s wages.)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 hundred silver coins” = “a hundred denarii” = about 100 </a:t>
            </a:r>
            <a:r>
              <a:rPr lang="en-US" sz="4000" b="1" dirty="0">
                <a:latin typeface="Baskerville" panose="02020502070401020303" pitchFamily="18" charset="0"/>
                <a:ea typeface="Baskerville" panose="02020502070401020303" pitchFamily="18" charset="0"/>
              </a:rPr>
              <a:t>days</a:t>
            </a:r>
            <a:r>
              <a:rPr lang="en-US" sz="4000" dirty="0">
                <a:latin typeface="Baskerville" panose="02020502070401020303" pitchFamily="18" charset="0"/>
                <a:ea typeface="Baskerville" panose="02020502070401020303" pitchFamily="18" charset="0"/>
              </a:rPr>
              <a:t> of wages (one denarius was the usual daily wage of a day laborer)</a:t>
            </a:r>
          </a:p>
        </p:txBody>
      </p:sp>
    </p:spTree>
    <p:extLst>
      <p:ext uri="{BB962C8B-B14F-4D97-AF65-F5344CB8AC3E}">
        <p14:creationId xmlns:p14="http://schemas.microsoft.com/office/powerpoint/2010/main" val="4250953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C18FB324-E3C0-4140-BD5E-444AADE070D6}"/>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E16D6141-C82C-EF43-ADB9-A29CDF01A5BA}"/>
              </a:ext>
            </a:extLst>
          </p:cNvPr>
          <p:cNvSpPr txBox="1"/>
          <p:nvPr/>
        </p:nvSpPr>
        <p:spPr>
          <a:xfrm>
            <a:off x="1281112" y="1289953"/>
            <a:ext cx="9629775" cy="3539430"/>
          </a:xfrm>
          <a:prstGeom prst="rect">
            <a:avLst/>
          </a:prstGeom>
          <a:solidFill>
            <a:schemeClr val="bg1">
              <a:lumMod val="95000"/>
            </a:schemeClr>
          </a:solidFill>
        </p:spPr>
        <p:txBody>
          <a:bodyPr wrap="square" rtlCol="0">
            <a:spAutoFit/>
          </a:bodyPr>
          <a:lstStyle/>
          <a:p>
            <a:pPr algn="ctr"/>
            <a:endParaRPr lang="en-US" sz="2400" dirty="0">
              <a:latin typeface="Beloved Sans" panose="02000505000000020004" pitchFamily="2" charset="77"/>
            </a:endParaRPr>
          </a:p>
          <a:p>
            <a:pPr algn="ctr"/>
            <a:endParaRPr lang="en-US" sz="2400" dirty="0">
              <a:latin typeface="Beloved Sans" panose="02000505000000020004" pitchFamily="2" charset="77"/>
            </a:endParaRPr>
          </a:p>
          <a:p>
            <a:pPr algn="ctr"/>
            <a:endParaRPr lang="en-US" sz="2400" dirty="0">
              <a:latin typeface="Beloved Sans" panose="02000505000000020004" pitchFamily="2" charset="77"/>
            </a:endParaRPr>
          </a:p>
          <a:p>
            <a:pPr algn="ctr"/>
            <a:endParaRPr lang="en-US" sz="3200" dirty="0">
              <a:latin typeface="Beloved Sans" panose="02000505000000020004" pitchFamily="2" charset="77"/>
            </a:endParaRPr>
          </a:p>
          <a:p>
            <a:pPr algn="ctr"/>
            <a:r>
              <a:rPr lang="en-US" sz="4800" dirty="0">
                <a:latin typeface="Beloved Sans" panose="02000505000000020004" pitchFamily="2" charset="77"/>
              </a:rPr>
              <a:t>Prayer </a:t>
            </a:r>
          </a:p>
          <a:p>
            <a:endParaRPr lang="en-US" sz="3600" dirty="0">
              <a:latin typeface="Baskerville" panose="02020502070401020303" pitchFamily="18" charset="0"/>
              <a:ea typeface="Baskerville" panose="02020502070401020303" pitchFamily="18" charset="0"/>
            </a:endParaRPr>
          </a:p>
          <a:p>
            <a:endParaRPr lang="en-US" dirty="0">
              <a:latin typeface="Baskerville" panose="02020502070401020303" pitchFamily="18" charset="0"/>
              <a:ea typeface="Baskerville" panose="02020502070401020303" pitchFamily="18" charset="0"/>
            </a:endParaRPr>
          </a:p>
          <a:p>
            <a:endParaRPr lang="en-US" dirty="0"/>
          </a:p>
        </p:txBody>
      </p:sp>
    </p:spTree>
    <p:extLst>
      <p:ext uri="{BB962C8B-B14F-4D97-AF65-F5344CB8AC3E}">
        <p14:creationId xmlns:p14="http://schemas.microsoft.com/office/powerpoint/2010/main" val="2238192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751344"/>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Outreach &amp; Service </a:t>
            </a:r>
            <a:r>
              <a:rPr lang="en-US" sz="4800" dirty="0" err="1">
                <a:latin typeface="Beloved Sans" panose="02000505000000020004" pitchFamily="2" charset="77"/>
              </a:rPr>
              <a:t>Opp’s</a:t>
            </a:r>
            <a:r>
              <a:rPr lang="en-US" sz="4800" dirty="0">
                <a:latin typeface="Beloved Sans" panose="02000505000000020004" pitchFamily="2" charset="77"/>
              </a:rPr>
              <a:t>.</a:t>
            </a:r>
          </a:p>
          <a:p>
            <a:endParaRPr lang="en-US" sz="1400" dirty="0">
              <a:latin typeface="Beloved Sans" panose="02000505000000020004" pitchFamily="2" charset="77"/>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Cards for Hope for Our Sisters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Maternal healthcare for women in Angola, Democratic Republic of the Congo, Nepal</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Helping resettle Afghan women and families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Opportunities to donate funds, items, provide rides, community orientation</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Coat Drive through Salvation Army (January)</a:t>
            </a:r>
          </a:p>
        </p:txBody>
      </p:sp>
    </p:spTree>
    <p:extLst>
      <p:ext uri="{BB962C8B-B14F-4D97-AF65-F5344CB8AC3E}">
        <p14:creationId xmlns:p14="http://schemas.microsoft.com/office/powerpoint/2010/main" val="857657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751344"/>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Reminders</a:t>
            </a:r>
          </a:p>
          <a:p>
            <a:endParaRPr lang="en-US" sz="1400" dirty="0">
              <a:latin typeface="Beloved Sans" panose="02000505000000020004" pitchFamily="2" charset="77"/>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Dec. 7</a:t>
            </a:r>
            <a:r>
              <a:rPr lang="en-US" sz="4000" baseline="30000" dirty="0">
                <a:latin typeface="Baskerville" panose="02020502070401020303" pitchFamily="18" charset="0"/>
                <a:ea typeface="Baskerville" panose="02020502070401020303" pitchFamily="18" charset="0"/>
              </a:rPr>
              <a:t>th</a:t>
            </a:r>
            <a:r>
              <a:rPr lang="en-US" sz="4000" dirty="0">
                <a:latin typeface="Baskerville" panose="02020502070401020303" pitchFamily="18" charset="0"/>
                <a:ea typeface="Baskerville" panose="02020502070401020303" pitchFamily="18" charset="0"/>
              </a:rPr>
              <a:t>: Small-groups only; Teaching III: Luke</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Dec. 14</a:t>
            </a:r>
            <a:r>
              <a:rPr lang="en-US" sz="4000" baseline="30000" dirty="0">
                <a:latin typeface="Baskerville" panose="02020502070401020303" pitchFamily="18" charset="0"/>
                <a:ea typeface="Baskerville" panose="02020502070401020303" pitchFamily="18" charset="0"/>
              </a:rPr>
              <a:t>th</a:t>
            </a:r>
            <a:r>
              <a:rPr lang="en-US" sz="4000" dirty="0">
                <a:latin typeface="Baskerville" panose="02020502070401020303" pitchFamily="18" charset="0"/>
                <a:ea typeface="Baskerville" panose="02020502070401020303" pitchFamily="18" charset="0"/>
              </a:rPr>
              <a:t>: Christmas Celebration!</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Food Bank: specific items requested only</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Notes of encouragement</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Zoom participants welcome to come in person</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No meetings Dec. 21</a:t>
            </a:r>
            <a:r>
              <a:rPr lang="en-US" sz="4000" baseline="30000" dirty="0">
                <a:latin typeface="Baskerville" panose="02020502070401020303" pitchFamily="18" charset="0"/>
                <a:ea typeface="Baskerville" panose="02020502070401020303" pitchFamily="18" charset="0"/>
              </a:rPr>
              <a:t>st</a:t>
            </a:r>
            <a:r>
              <a:rPr lang="en-US" sz="4000" dirty="0">
                <a:latin typeface="Baskerville" panose="02020502070401020303" pitchFamily="18" charset="0"/>
                <a:ea typeface="Baskerville" panose="02020502070401020303" pitchFamily="18" charset="0"/>
              </a:rPr>
              <a:t>, Dec. 28</a:t>
            </a:r>
            <a:r>
              <a:rPr lang="en-US" sz="4000" baseline="30000" dirty="0">
                <a:latin typeface="Baskerville" panose="02020502070401020303" pitchFamily="18" charset="0"/>
                <a:ea typeface="Baskerville" panose="02020502070401020303" pitchFamily="18" charset="0"/>
              </a:rPr>
              <a:t>th</a:t>
            </a:r>
            <a:r>
              <a:rPr lang="en-US" sz="4000" dirty="0">
                <a:latin typeface="Baskerville" panose="02020502070401020303" pitchFamily="18" charset="0"/>
                <a:ea typeface="Baskerville" panose="02020502070401020303" pitchFamily="18" charset="0"/>
              </a:rPr>
              <a:t>, Jan. 4th</a:t>
            </a:r>
            <a:endParaRPr lang="en-US" sz="3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Meet again Jan. 11</a:t>
            </a:r>
            <a:r>
              <a:rPr lang="en-US" sz="4000" baseline="30000" dirty="0">
                <a:latin typeface="Baskerville" panose="02020502070401020303" pitchFamily="18" charset="0"/>
                <a:ea typeface="Baskerville" panose="02020502070401020303" pitchFamily="18" charset="0"/>
              </a:rPr>
              <a:t>th</a:t>
            </a:r>
            <a:r>
              <a:rPr lang="en-US" sz="4000" dirty="0">
                <a:latin typeface="Baskerville" panose="02020502070401020303" pitchFamily="18" charset="0"/>
                <a:ea typeface="Baskerville" panose="02020502070401020303" pitchFamily="18" charset="0"/>
              </a:rPr>
              <a:t>: Food Bank week</a:t>
            </a:r>
          </a:p>
        </p:txBody>
      </p:sp>
    </p:spTree>
    <p:extLst>
      <p:ext uri="{BB962C8B-B14F-4D97-AF65-F5344CB8AC3E}">
        <p14:creationId xmlns:p14="http://schemas.microsoft.com/office/powerpoint/2010/main" val="3498176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Teaching II: Matthew</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Goals: </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To immerse ourselves in Jesus’s teaching and come to a greater understanding of what kind of teacher Jesus was during his earthly life: who he taught, how he taught, what he taught</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To get to know Jesus as our Teacher</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607453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18:15-53</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Background</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Mt. 17:24: “After Jesus and his disciples arrived in Capernaum…” </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Mt. 18:1: “At that time the disciples came to Jesus and asked, ‘Who, then, is the greatest in the kingdom of heaven?’”</a:t>
            </a:r>
          </a:p>
          <a:p>
            <a:pPr lvl="2" algn="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151493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452431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18:15-17</a:t>
            </a:r>
          </a:p>
          <a:p>
            <a:r>
              <a:rPr lang="en-US" sz="4000" dirty="0">
                <a:latin typeface="Baskerville" panose="02020502070401020303" pitchFamily="18" charset="0"/>
                <a:ea typeface="Baskerville" panose="02020502070401020303" pitchFamily="18" charset="0"/>
              </a:rPr>
              <a:t>“If your brother or sister sins, go and point out their fault, just between the two of you. If they listen to you, you have won them over. But if they will not listen, take one or two others along, so that ‘every matter may be established by the testimony of two or three witnesses.’</a:t>
            </a:r>
          </a:p>
        </p:txBody>
      </p:sp>
    </p:spTree>
    <p:extLst>
      <p:ext uri="{BB962C8B-B14F-4D97-AF65-F5344CB8AC3E}">
        <p14:creationId xmlns:p14="http://schemas.microsoft.com/office/powerpoint/2010/main" val="1814946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452431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18:15-17, cont.</a:t>
            </a:r>
          </a:p>
          <a:p>
            <a:r>
              <a:rPr lang="en-US" sz="4000" dirty="0">
                <a:latin typeface="Baskerville" panose="02020502070401020303" pitchFamily="18" charset="0"/>
                <a:ea typeface="Baskerville" panose="02020502070401020303" pitchFamily="18" charset="0"/>
              </a:rPr>
              <a:t>If they still refuse to listen, tell it to the church; and if they refuse to listen even to the church, treat them as you would a pagan or a tax collector.” </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4228928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452431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18:15-17, cont.</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Deut. 19:15: “One witness is not enough to convict anyone accused of any crime or offense they may have committed. A matter must be established by the testimony of two or three witnesses.”</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081288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570756"/>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18:21-23</a:t>
            </a:r>
          </a:p>
          <a:p>
            <a:r>
              <a:rPr lang="en-US" sz="4000" dirty="0">
                <a:latin typeface="Baskerville" panose="02020502070401020303" pitchFamily="18" charset="0"/>
                <a:ea typeface="Baskerville" panose="02020502070401020303" pitchFamily="18" charset="0"/>
              </a:rPr>
              <a:t>Then Peter came to Jesus and asked, “Lord, how many times shall I forgive my brother or sister who sins against me? Up to seven times?”</a:t>
            </a:r>
          </a:p>
          <a:p>
            <a:endParaRPr lang="en-US" sz="14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Jesus answered, “I tell you, not seven times, but seventy-seven times.</a:t>
            </a:r>
          </a:p>
          <a:p>
            <a:endParaRPr lang="en-US" sz="14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“Therefore, the kingdom of heaven is like a king who wanted to settle accounts with his servants.”</a:t>
            </a:r>
          </a:p>
        </p:txBody>
      </p:sp>
    </p:spTree>
    <p:extLst>
      <p:ext uri="{BB962C8B-B14F-4D97-AF65-F5344CB8AC3E}">
        <p14:creationId xmlns:p14="http://schemas.microsoft.com/office/powerpoint/2010/main" val="3100661077"/>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3571</TotalTime>
  <Words>514</Words>
  <Application>Microsoft Macintosh PowerPoint</Application>
  <PresentationFormat>Widescreen</PresentationFormat>
  <Paragraphs>51</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Baskerville</vt:lpstr>
      <vt:lpstr>Beloved Sans</vt:lpstr>
      <vt:lpstr>Gill Sans MT</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7</cp:revision>
  <dcterms:created xsi:type="dcterms:W3CDTF">2021-09-27T18:30:23Z</dcterms:created>
  <dcterms:modified xsi:type="dcterms:W3CDTF">2021-12-01T01:16:05Z</dcterms:modified>
</cp:coreProperties>
</file>