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sldIdLst>
    <p:sldId id="256" r:id="rId2"/>
    <p:sldId id="258" r:id="rId3"/>
    <p:sldId id="257" r:id="rId4"/>
    <p:sldId id="263" r:id="rId5"/>
    <p:sldId id="265" r:id="rId6"/>
    <p:sldId id="264" r:id="rId7"/>
    <p:sldId id="281" r:id="rId8"/>
    <p:sldId id="282" r:id="rId9"/>
    <p:sldId id="283" r:id="rId10"/>
    <p:sldId id="259" r:id="rId11"/>
    <p:sldId id="266" r:id="rId12"/>
    <p:sldId id="267" r:id="rId13"/>
    <p:sldId id="268" r:id="rId14"/>
    <p:sldId id="269" r:id="rId15"/>
    <p:sldId id="284" r:id="rId16"/>
    <p:sldId id="285" r:id="rId17"/>
    <p:sldId id="286" r:id="rId18"/>
    <p:sldId id="287" r:id="rId19"/>
    <p:sldId id="288" r:id="rId20"/>
    <p:sldId id="290" r:id="rId21"/>
    <p:sldId id="289" r:id="rId22"/>
    <p:sldId id="274" r:id="rId23"/>
    <p:sldId id="275" r:id="rId24"/>
    <p:sldId id="276" r:id="rId25"/>
    <p:sldId id="291" r:id="rId26"/>
    <p:sldId id="292" r:id="rId27"/>
    <p:sldId id="296" r:id="rId28"/>
    <p:sldId id="293" r:id="rId29"/>
    <p:sldId id="295" r:id="rId30"/>
    <p:sldId id="297" r:id="rId31"/>
    <p:sldId id="298" r:id="rId32"/>
    <p:sldId id="261" r:id="rId33"/>
    <p:sldId id="280" r:id="rId34"/>
    <p:sldId id="299" r:id="rId35"/>
    <p:sldId id="262" r:id="rId36"/>
    <p:sldId id="270" r:id="rId37"/>
    <p:sldId id="271" r:id="rId38"/>
    <p:sldId id="260" r:id="rId39"/>
    <p:sldId id="272"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14"/>
    <p:restoredTop sz="54178"/>
  </p:normalViewPr>
  <p:slideViewPr>
    <p:cSldViewPr snapToGrid="0">
      <p:cViewPr varScale="1">
        <p:scale>
          <a:sx n="63" d="100"/>
          <a:sy n="63" d="100"/>
        </p:scale>
        <p:origin x="224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7B507E-7A25-B741-B6D3-328C7AC4B818}" type="datetimeFigureOut">
              <a:rPr lang="en-US" smtClean="0"/>
              <a:t>3/26/24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892904-2AEA-0048-A13A-D19E0F957F14}" type="slidenum">
              <a:rPr lang="en-US" smtClean="0"/>
              <a:t>‹#›</a:t>
            </a:fld>
            <a:endParaRPr lang="en-US"/>
          </a:p>
        </p:txBody>
      </p:sp>
    </p:spTree>
    <p:extLst>
      <p:ext uri="{BB962C8B-B14F-4D97-AF65-F5344CB8AC3E}">
        <p14:creationId xmlns:p14="http://schemas.microsoft.com/office/powerpoint/2010/main" val="2004824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1</a:t>
            </a:fld>
            <a:endParaRPr lang="en-US"/>
          </a:p>
        </p:txBody>
      </p:sp>
    </p:spTree>
    <p:extLst>
      <p:ext uri="{BB962C8B-B14F-4D97-AF65-F5344CB8AC3E}">
        <p14:creationId xmlns:p14="http://schemas.microsoft.com/office/powerpoint/2010/main" val="3203451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14</a:t>
            </a:fld>
            <a:endParaRPr lang="en-US"/>
          </a:p>
        </p:txBody>
      </p:sp>
    </p:spTree>
    <p:extLst>
      <p:ext uri="{BB962C8B-B14F-4D97-AF65-F5344CB8AC3E}">
        <p14:creationId xmlns:p14="http://schemas.microsoft.com/office/powerpoint/2010/main" val="35259142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15</a:t>
            </a:fld>
            <a:endParaRPr lang="en-US"/>
          </a:p>
        </p:txBody>
      </p:sp>
    </p:spTree>
    <p:extLst>
      <p:ext uri="{BB962C8B-B14F-4D97-AF65-F5344CB8AC3E}">
        <p14:creationId xmlns:p14="http://schemas.microsoft.com/office/powerpoint/2010/main" val="412450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16</a:t>
            </a:fld>
            <a:endParaRPr lang="en-US"/>
          </a:p>
        </p:txBody>
      </p:sp>
    </p:spTree>
    <p:extLst>
      <p:ext uri="{BB962C8B-B14F-4D97-AF65-F5344CB8AC3E}">
        <p14:creationId xmlns:p14="http://schemas.microsoft.com/office/powerpoint/2010/main" val="2720158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17</a:t>
            </a:fld>
            <a:endParaRPr lang="en-US"/>
          </a:p>
        </p:txBody>
      </p:sp>
    </p:spTree>
    <p:extLst>
      <p:ext uri="{BB962C8B-B14F-4D97-AF65-F5344CB8AC3E}">
        <p14:creationId xmlns:p14="http://schemas.microsoft.com/office/powerpoint/2010/main" val="1322633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19</a:t>
            </a:fld>
            <a:endParaRPr lang="en-US"/>
          </a:p>
        </p:txBody>
      </p:sp>
    </p:spTree>
    <p:extLst>
      <p:ext uri="{BB962C8B-B14F-4D97-AF65-F5344CB8AC3E}">
        <p14:creationId xmlns:p14="http://schemas.microsoft.com/office/powerpoint/2010/main" val="4047247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22</a:t>
            </a:fld>
            <a:endParaRPr lang="en-US"/>
          </a:p>
        </p:txBody>
      </p:sp>
    </p:spTree>
    <p:extLst>
      <p:ext uri="{BB962C8B-B14F-4D97-AF65-F5344CB8AC3E}">
        <p14:creationId xmlns:p14="http://schemas.microsoft.com/office/powerpoint/2010/main" val="1669987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26</a:t>
            </a:fld>
            <a:endParaRPr lang="en-US"/>
          </a:p>
        </p:txBody>
      </p:sp>
    </p:spTree>
    <p:extLst>
      <p:ext uri="{BB962C8B-B14F-4D97-AF65-F5344CB8AC3E}">
        <p14:creationId xmlns:p14="http://schemas.microsoft.com/office/powerpoint/2010/main" val="3686690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28</a:t>
            </a:fld>
            <a:endParaRPr lang="en-US"/>
          </a:p>
        </p:txBody>
      </p:sp>
    </p:spTree>
    <p:extLst>
      <p:ext uri="{BB962C8B-B14F-4D97-AF65-F5344CB8AC3E}">
        <p14:creationId xmlns:p14="http://schemas.microsoft.com/office/powerpoint/2010/main" val="12012172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31</a:t>
            </a:fld>
            <a:endParaRPr lang="en-US"/>
          </a:p>
        </p:txBody>
      </p:sp>
    </p:spTree>
    <p:extLst>
      <p:ext uri="{BB962C8B-B14F-4D97-AF65-F5344CB8AC3E}">
        <p14:creationId xmlns:p14="http://schemas.microsoft.com/office/powerpoint/2010/main" val="42124818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32</a:t>
            </a:fld>
            <a:endParaRPr lang="en-US"/>
          </a:p>
        </p:txBody>
      </p:sp>
    </p:spTree>
    <p:extLst>
      <p:ext uri="{BB962C8B-B14F-4D97-AF65-F5344CB8AC3E}">
        <p14:creationId xmlns:p14="http://schemas.microsoft.com/office/powerpoint/2010/main" val="2394042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2</a:t>
            </a:fld>
            <a:endParaRPr lang="en-US"/>
          </a:p>
        </p:txBody>
      </p:sp>
    </p:spTree>
    <p:extLst>
      <p:ext uri="{BB962C8B-B14F-4D97-AF65-F5344CB8AC3E}">
        <p14:creationId xmlns:p14="http://schemas.microsoft.com/office/powerpoint/2010/main" val="24289436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Don Moen, </a:t>
            </a:r>
            <a:r>
              <a:rPr lang="en-US" i="1" dirty="0"/>
              <a:t>I am the God that </a:t>
            </a:r>
            <a:r>
              <a:rPr lang="en-US" i="1" dirty="0" err="1"/>
              <a:t>healeth</a:t>
            </a:r>
            <a:r>
              <a:rPr lang="en-US" i="1" dirty="0"/>
              <a:t> Thee</a:t>
            </a:r>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35</a:t>
            </a:fld>
            <a:endParaRPr lang="en-US"/>
          </a:p>
        </p:txBody>
      </p:sp>
    </p:spTree>
    <p:extLst>
      <p:ext uri="{BB962C8B-B14F-4D97-AF65-F5344CB8AC3E}">
        <p14:creationId xmlns:p14="http://schemas.microsoft.com/office/powerpoint/2010/main" val="41608210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38</a:t>
            </a:fld>
            <a:endParaRPr lang="en-US"/>
          </a:p>
        </p:txBody>
      </p:sp>
    </p:spTree>
    <p:extLst>
      <p:ext uri="{BB962C8B-B14F-4D97-AF65-F5344CB8AC3E}">
        <p14:creationId xmlns:p14="http://schemas.microsoft.com/office/powerpoint/2010/main" val="8256298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39</a:t>
            </a:fld>
            <a:endParaRPr lang="en-US"/>
          </a:p>
        </p:txBody>
      </p:sp>
    </p:spTree>
    <p:extLst>
      <p:ext uri="{BB962C8B-B14F-4D97-AF65-F5344CB8AC3E}">
        <p14:creationId xmlns:p14="http://schemas.microsoft.com/office/powerpoint/2010/main" val="3620423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4</a:t>
            </a:fld>
            <a:endParaRPr lang="en-US"/>
          </a:p>
        </p:txBody>
      </p:sp>
    </p:spTree>
    <p:extLst>
      <p:ext uri="{BB962C8B-B14F-4D97-AF65-F5344CB8AC3E}">
        <p14:creationId xmlns:p14="http://schemas.microsoft.com/office/powerpoint/2010/main" val="1185540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5</a:t>
            </a:fld>
            <a:endParaRPr lang="en-US"/>
          </a:p>
        </p:txBody>
      </p:sp>
    </p:spTree>
    <p:extLst>
      <p:ext uri="{BB962C8B-B14F-4D97-AF65-F5344CB8AC3E}">
        <p14:creationId xmlns:p14="http://schemas.microsoft.com/office/powerpoint/2010/main" val="4235566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6</a:t>
            </a:fld>
            <a:endParaRPr lang="en-US"/>
          </a:p>
        </p:txBody>
      </p:sp>
    </p:spTree>
    <p:extLst>
      <p:ext uri="{BB962C8B-B14F-4D97-AF65-F5344CB8AC3E}">
        <p14:creationId xmlns:p14="http://schemas.microsoft.com/office/powerpoint/2010/main" val="3330020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8</a:t>
            </a:fld>
            <a:endParaRPr lang="en-US"/>
          </a:p>
        </p:txBody>
      </p:sp>
    </p:spTree>
    <p:extLst>
      <p:ext uri="{BB962C8B-B14F-4D97-AF65-F5344CB8AC3E}">
        <p14:creationId xmlns:p14="http://schemas.microsoft.com/office/powerpoint/2010/main" val="2434163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10</a:t>
            </a:fld>
            <a:endParaRPr lang="en-US"/>
          </a:p>
        </p:txBody>
      </p:sp>
    </p:spTree>
    <p:extLst>
      <p:ext uri="{BB962C8B-B14F-4D97-AF65-F5344CB8AC3E}">
        <p14:creationId xmlns:p14="http://schemas.microsoft.com/office/powerpoint/2010/main" val="1522237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11</a:t>
            </a:fld>
            <a:endParaRPr lang="en-US"/>
          </a:p>
        </p:txBody>
      </p:sp>
    </p:spTree>
    <p:extLst>
      <p:ext uri="{BB962C8B-B14F-4D97-AF65-F5344CB8AC3E}">
        <p14:creationId xmlns:p14="http://schemas.microsoft.com/office/powerpoint/2010/main" val="2661635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92904-2AEA-0048-A13A-D19E0F957F14}" type="slidenum">
              <a:rPr lang="en-US" smtClean="0"/>
              <a:t>13</a:t>
            </a:fld>
            <a:endParaRPr lang="en-US"/>
          </a:p>
        </p:txBody>
      </p:sp>
    </p:spTree>
    <p:extLst>
      <p:ext uri="{BB962C8B-B14F-4D97-AF65-F5344CB8AC3E}">
        <p14:creationId xmlns:p14="http://schemas.microsoft.com/office/powerpoint/2010/main" val="1145106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96330-C163-2EB8-2E82-6494781CFD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1AD111-B493-BD95-629F-B695C329D9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1F2B624-8312-92F2-8820-3EA7F79E4BF7}"/>
              </a:ext>
            </a:extLst>
          </p:cNvPr>
          <p:cNvSpPr>
            <a:spLocks noGrp="1"/>
          </p:cNvSpPr>
          <p:nvPr>
            <p:ph type="dt" sz="half" idx="10"/>
          </p:nvPr>
        </p:nvSpPr>
        <p:spPr/>
        <p:txBody>
          <a:bodyPr/>
          <a:lstStyle/>
          <a:p>
            <a:fld id="{9E18435C-7670-B342-B6C2-B265E1CB2042}" type="datetimeFigureOut">
              <a:rPr lang="en-US" smtClean="0"/>
              <a:t>3/26/24</a:t>
            </a:fld>
            <a:endParaRPr lang="en-US"/>
          </a:p>
        </p:txBody>
      </p:sp>
      <p:sp>
        <p:nvSpPr>
          <p:cNvPr id="5" name="Footer Placeholder 4">
            <a:extLst>
              <a:ext uri="{FF2B5EF4-FFF2-40B4-BE49-F238E27FC236}">
                <a16:creationId xmlns:a16="http://schemas.microsoft.com/office/drawing/2014/main" id="{A407D373-FC90-362C-BB65-E74FEE8DF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CBEC2E-A66B-0CAE-39DD-C5A907D533EB}"/>
              </a:ext>
            </a:extLst>
          </p:cNvPr>
          <p:cNvSpPr>
            <a:spLocks noGrp="1"/>
          </p:cNvSpPr>
          <p:nvPr>
            <p:ph type="sldNum" sz="quarter" idx="12"/>
          </p:nvPr>
        </p:nvSpPr>
        <p:spPr/>
        <p:txBody>
          <a:bodyPr/>
          <a:lstStyle/>
          <a:p>
            <a:fld id="{814D9371-3C2B-D647-B99F-34ECAA5EFC4E}" type="slidenum">
              <a:rPr lang="en-US" smtClean="0"/>
              <a:t>‹#›</a:t>
            </a:fld>
            <a:endParaRPr lang="en-US"/>
          </a:p>
        </p:txBody>
      </p:sp>
    </p:spTree>
    <p:extLst>
      <p:ext uri="{BB962C8B-B14F-4D97-AF65-F5344CB8AC3E}">
        <p14:creationId xmlns:p14="http://schemas.microsoft.com/office/powerpoint/2010/main" val="2913887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FF766-78BB-3D63-FFA2-01D5838BCC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9D1AA0A-E535-BB41-24E9-F160E298D8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F2011B-DAD5-DF49-F2CA-1199AFB3E570}"/>
              </a:ext>
            </a:extLst>
          </p:cNvPr>
          <p:cNvSpPr>
            <a:spLocks noGrp="1"/>
          </p:cNvSpPr>
          <p:nvPr>
            <p:ph type="dt" sz="half" idx="10"/>
          </p:nvPr>
        </p:nvSpPr>
        <p:spPr/>
        <p:txBody>
          <a:bodyPr/>
          <a:lstStyle/>
          <a:p>
            <a:fld id="{9E18435C-7670-B342-B6C2-B265E1CB2042}" type="datetimeFigureOut">
              <a:rPr lang="en-US" smtClean="0"/>
              <a:t>3/26/24</a:t>
            </a:fld>
            <a:endParaRPr lang="en-US"/>
          </a:p>
        </p:txBody>
      </p:sp>
      <p:sp>
        <p:nvSpPr>
          <p:cNvPr id="5" name="Footer Placeholder 4">
            <a:extLst>
              <a:ext uri="{FF2B5EF4-FFF2-40B4-BE49-F238E27FC236}">
                <a16:creationId xmlns:a16="http://schemas.microsoft.com/office/drawing/2014/main" id="{C96A20DC-AE06-D050-E99D-3A4DC4865F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FA0A57-9C11-0D60-36FB-CE2BB947D1B9}"/>
              </a:ext>
            </a:extLst>
          </p:cNvPr>
          <p:cNvSpPr>
            <a:spLocks noGrp="1"/>
          </p:cNvSpPr>
          <p:nvPr>
            <p:ph type="sldNum" sz="quarter" idx="12"/>
          </p:nvPr>
        </p:nvSpPr>
        <p:spPr/>
        <p:txBody>
          <a:bodyPr/>
          <a:lstStyle/>
          <a:p>
            <a:fld id="{814D9371-3C2B-D647-B99F-34ECAA5EFC4E}" type="slidenum">
              <a:rPr lang="en-US" smtClean="0"/>
              <a:t>‹#›</a:t>
            </a:fld>
            <a:endParaRPr lang="en-US"/>
          </a:p>
        </p:txBody>
      </p:sp>
    </p:spTree>
    <p:extLst>
      <p:ext uri="{BB962C8B-B14F-4D97-AF65-F5344CB8AC3E}">
        <p14:creationId xmlns:p14="http://schemas.microsoft.com/office/powerpoint/2010/main" val="1911239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DB6B9-FA59-3D27-377A-D46920ABFB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56FCAB3-D97F-6492-71EF-443E0B2752A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B8AC0D-6BA5-DCD1-3A95-A8B3F4EA031C}"/>
              </a:ext>
            </a:extLst>
          </p:cNvPr>
          <p:cNvSpPr>
            <a:spLocks noGrp="1"/>
          </p:cNvSpPr>
          <p:nvPr>
            <p:ph type="dt" sz="half" idx="10"/>
          </p:nvPr>
        </p:nvSpPr>
        <p:spPr/>
        <p:txBody>
          <a:bodyPr/>
          <a:lstStyle/>
          <a:p>
            <a:fld id="{9E18435C-7670-B342-B6C2-B265E1CB2042}" type="datetimeFigureOut">
              <a:rPr lang="en-US" smtClean="0"/>
              <a:t>3/26/24</a:t>
            </a:fld>
            <a:endParaRPr lang="en-US"/>
          </a:p>
        </p:txBody>
      </p:sp>
      <p:sp>
        <p:nvSpPr>
          <p:cNvPr id="5" name="Footer Placeholder 4">
            <a:extLst>
              <a:ext uri="{FF2B5EF4-FFF2-40B4-BE49-F238E27FC236}">
                <a16:creationId xmlns:a16="http://schemas.microsoft.com/office/drawing/2014/main" id="{454C2563-686B-4ED9-B536-03D67F0DD9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B13524-0088-F531-A76C-1F54372B4F4D}"/>
              </a:ext>
            </a:extLst>
          </p:cNvPr>
          <p:cNvSpPr>
            <a:spLocks noGrp="1"/>
          </p:cNvSpPr>
          <p:nvPr>
            <p:ph type="sldNum" sz="quarter" idx="12"/>
          </p:nvPr>
        </p:nvSpPr>
        <p:spPr/>
        <p:txBody>
          <a:bodyPr/>
          <a:lstStyle/>
          <a:p>
            <a:fld id="{814D9371-3C2B-D647-B99F-34ECAA5EFC4E}" type="slidenum">
              <a:rPr lang="en-US" smtClean="0"/>
              <a:t>‹#›</a:t>
            </a:fld>
            <a:endParaRPr lang="en-US"/>
          </a:p>
        </p:txBody>
      </p:sp>
    </p:spTree>
    <p:extLst>
      <p:ext uri="{BB962C8B-B14F-4D97-AF65-F5344CB8AC3E}">
        <p14:creationId xmlns:p14="http://schemas.microsoft.com/office/powerpoint/2010/main" val="83667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96F0E-942B-D181-EB08-D05661C66A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C16300-7EBE-D522-2B60-A17E5C7048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779634-5F16-E926-8FCB-D3BF9DE3CF4D}"/>
              </a:ext>
            </a:extLst>
          </p:cNvPr>
          <p:cNvSpPr>
            <a:spLocks noGrp="1"/>
          </p:cNvSpPr>
          <p:nvPr>
            <p:ph type="dt" sz="half" idx="10"/>
          </p:nvPr>
        </p:nvSpPr>
        <p:spPr/>
        <p:txBody>
          <a:bodyPr/>
          <a:lstStyle/>
          <a:p>
            <a:fld id="{9E18435C-7670-B342-B6C2-B265E1CB2042}" type="datetimeFigureOut">
              <a:rPr lang="en-US" smtClean="0"/>
              <a:t>3/26/24</a:t>
            </a:fld>
            <a:endParaRPr lang="en-US"/>
          </a:p>
        </p:txBody>
      </p:sp>
      <p:sp>
        <p:nvSpPr>
          <p:cNvPr id="5" name="Footer Placeholder 4">
            <a:extLst>
              <a:ext uri="{FF2B5EF4-FFF2-40B4-BE49-F238E27FC236}">
                <a16:creationId xmlns:a16="http://schemas.microsoft.com/office/drawing/2014/main" id="{C29807E9-572A-212F-3AAB-2CE3DB3E0F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015889-FDB5-A085-947B-6B31C2D0301B}"/>
              </a:ext>
            </a:extLst>
          </p:cNvPr>
          <p:cNvSpPr>
            <a:spLocks noGrp="1"/>
          </p:cNvSpPr>
          <p:nvPr>
            <p:ph type="sldNum" sz="quarter" idx="12"/>
          </p:nvPr>
        </p:nvSpPr>
        <p:spPr/>
        <p:txBody>
          <a:bodyPr/>
          <a:lstStyle/>
          <a:p>
            <a:fld id="{814D9371-3C2B-D647-B99F-34ECAA5EFC4E}" type="slidenum">
              <a:rPr lang="en-US" smtClean="0"/>
              <a:t>‹#›</a:t>
            </a:fld>
            <a:endParaRPr lang="en-US"/>
          </a:p>
        </p:txBody>
      </p:sp>
    </p:spTree>
    <p:extLst>
      <p:ext uri="{BB962C8B-B14F-4D97-AF65-F5344CB8AC3E}">
        <p14:creationId xmlns:p14="http://schemas.microsoft.com/office/powerpoint/2010/main" val="2328864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2B76A-57C1-3BE0-9206-0FD673D34A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B0FF3DD-DF64-D25C-4DC9-AB6B597F4D4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CE3CB5-3EEB-7BB3-3857-5F3E206F37A0}"/>
              </a:ext>
            </a:extLst>
          </p:cNvPr>
          <p:cNvSpPr>
            <a:spLocks noGrp="1"/>
          </p:cNvSpPr>
          <p:nvPr>
            <p:ph type="dt" sz="half" idx="10"/>
          </p:nvPr>
        </p:nvSpPr>
        <p:spPr/>
        <p:txBody>
          <a:bodyPr/>
          <a:lstStyle/>
          <a:p>
            <a:fld id="{9E18435C-7670-B342-B6C2-B265E1CB2042}" type="datetimeFigureOut">
              <a:rPr lang="en-US" smtClean="0"/>
              <a:t>3/26/24</a:t>
            </a:fld>
            <a:endParaRPr lang="en-US"/>
          </a:p>
        </p:txBody>
      </p:sp>
      <p:sp>
        <p:nvSpPr>
          <p:cNvPr id="5" name="Footer Placeholder 4">
            <a:extLst>
              <a:ext uri="{FF2B5EF4-FFF2-40B4-BE49-F238E27FC236}">
                <a16:creationId xmlns:a16="http://schemas.microsoft.com/office/drawing/2014/main" id="{C22F720F-0EEE-A182-8F00-34E9793D8A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A21680-3C8F-716D-60CB-1167009FD184}"/>
              </a:ext>
            </a:extLst>
          </p:cNvPr>
          <p:cNvSpPr>
            <a:spLocks noGrp="1"/>
          </p:cNvSpPr>
          <p:nvPr>
            <p:ph type="sldNum" sz="quarter" idx="12"/>
          </p:nvPr>
        </p:nvSpPr>
        <p:spPr/>
        <p:txBody>
          <a:bodyPr/>
          <a:lstStyle/>
          <a:p>
            <a:fld id="{814D9371-3C2B-D647-B99F-34ECAA5EFC4E}" type="slidenum">
              <a:rPr lang="en-US" smtClean="0"/>
              <a:t>‹#›</a:t>
            </a:fld>
            <a:endParaRPr lang="en-US"/>
          </a:p>
        </p:txBody>
      </p:sp>
    </p:spTree>
    <p:extLst>
      <p:ext uri="{BB962C8B-B14F-4D97-AF65-F5344CB8AC3E}">
        <p14:creationId xmlns:p14="http://schemas.microsoft.com/office/powerpoint/2010/main" val="2786700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192D0-64EC-B776-980F-F8017B846C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C60939-8A99-9D92-FBDE-96E15A5E8C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53A487-91B2-26C1-5E0F-59AFEE777E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A386E6-2F72-A351-8907-2E260BEED9D9}"/>
              </a:ext>
            </a:extLst>
          </p:cNvPr>
          <p:cNvSpPr>
            <a:spLocks noGrp="1"/>
          </p:cNvSpPr>
          <p:nvPr>
            <p:ph type="dt" sz="half" idx="10"/>
          </p:nvPr>
        </p:nvSpPr>
        <p:spPr/>
        <p:txBody>
          <a:bodyPr/>
          <a:lstStyle/>
          <a:p>
            <a:fld id="{9E18435C-7670-B342-B6C2-B265E1CB2042}" type="datetimeFigureOut">
              <a:rPr lang="en-US" smtClean="0"/>
              <a:t>3/26/24</a:t>
            </a:fld>
            <a:endParaRPr lang="en-US"/>
          </a:p>
        </p:txBody>
      </p:sp>
      <p:sp>
        <p:nvSpPr>
          <p:cNvPr id="6" name="Footer Placeholder 5">
            <a:extLst>
              <a:ext uri="{FF2B5EF4-FFF2-40B4-BE49-F238E27FC236}">
                <a16:creationId xmlns:a16="http://schemas.microsoft.com/office/drawing/2014/main" id="{F066A114-9611-93D3-D32D-EFF082ECBE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5F8A96-E781-C397-49DE-47E01655CA60}"/>
              </a:ext>
            </a:extLst>
          </p:cNvPr>
          <p:cNvSpPr>
            <a:spLocks noGrp="1"/>
          </p:cNvSpPr>
          <p:nvPr>
            <p:ph type="sldNum" sz="quarter" idx="12"/>
          </p:nvPr>
        </p:nvSpPr>
        <p:spPr/>
        <p:txBody>
          <a:bodyPr/>
          <a:lstStyle/>
          <a:p>
            <a:fld id="{814D9371-3C2B-D647-B99F-34ECAA5EFC4E}" type="slidenum">
              <a:rPr lang="en-US" smtClean="0"/>
              <a:t>‹#›</a:t>
            </a:fld>
            <a:endParaRPr lang="en-US"/>
          </a:p>
        </p:txBody>
      </p:sp>
    </p:spTree>
    <p:extLst>
      <p:ext uri="{BB962C8B-B14F-4D97-AF65-F5344CB8AC3E}">
        <p14:creationId xmlns:p14="http://schemas.microsoft.com/office/powerpoint/2010/main" val="3192512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F1CB0-518E-65F6-B74F-480FA786D7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0381863-9EF4-CC02-2553-DE873F6E9A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E48043-526B-A055-A6C0-7C56852034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2EF4AE-2FDC-DBFA-A15B-6B155B63A6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A6AE41-61BA-FF52-7182-6E910E5A8C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D92C89-2669-9189-7AB2-800A3404A54A}"/>
              </a:ext>
            </a:extLst>
          </p:cNvPr>
          <p:cNvSpPr>
            <a:spLocks noGrp="1"/>
          </p:cNvSpPr>
          <p:nvPr>
            <p:ph type="dt" sz="half" idx="10"/>
          </p:nvPr>
        </p:nvSpPr>
        <p:spPr/>
        <p:txBody>
          <a:bodyPr/>
          <a:lstStyle/>
          <a:p>
            <a:fld id="{9E18435C-7670-B342-B6C2-B265E1CB2042}" type="datetimeFigureOut">
              <a:rPr lang="en-US" smtClean="0"/>
              <a:t>3/26/24</a:t>
            </a:fld>
            <a:endParaRPr lang="en-US"/>
          </a:p>
        </p:txBody>
      </p:sp>
      <p:sp>
        <p:nvSpPr>
          <p:cNvPr id="8" name="Footer Placeholder 7">
            <a:extLst>
              <a:ext uri="{FF2B5EF4-FFF2-40B4-BE49-F238E27FC236}">
                <a16:creationId xmlns:a16="http://schemas.microsoft.com/office/drawing/2014/main" id="{83BC1F54-FFDF-C4E3-4E7E-F426E39240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5B7EED-D6FE-04F7-DF85-E85330FA2A7B}"/>
              </a:ext>
            </a:extLst>
          </p:cNvPr>
          <p:cNvSpPr>
            <a:spLocks noGrp="1"/>
          </p:cNvSpPr>
          <p:nvPr>
            <p:ph type="sldNum" sz="quarter" idx="12"/>
          </p:nvPr>
        </p:nvSpPr>
        <p:spPr/>
        <p:txBody>
          <a:bodyPr/>
          <a:lstStyle/>
          <a:p>
            <a:fld id="{814D9371-3C2B-D647-B99F-34ECAA5EFC4E}" type="slidenum">
              <a:rPr lang="en-US" smtClean="0"/>
              <a:t>‹#›</a:t>
            </a:fld>
            <a:endParaRPr lang="en-US"/>
          </a:p>
        </p:txBody>
      </p:sp>
    </p:spTree>
    <p:extLst>
      <p:ext uri="{BB962C8B-B14F-4D97-AF65-F5344CB8AC3E}">
        <p14:creationId xmlns:p14="http://schemas.microsoft.com/office/powerpoint/2010/main" val="1541984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85DB4-1EDC-32AC-3EFA-BE2575CBF8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089698-8332-7C31-DDE5-7E696CC5631E}"/>
              </a:ext>
            </a:extLst>
          </p:cNvPr>
          <p:cNvSpPr>
            <a:spLocks noGrp="1"/>
          </p:cNvSpPr>
          <p:nvPr>
            <p:ph type="dt" sz="half" idx="10"/>
          </p:nvPr>
        </p:nvSpPr>
        <p:spPr/>
        <p:txBody>
          <a:bodyPr/>
          <a:lstStyle/>
          <a:p>
            <a:fld id="{9E18435C-7670-B342-B6C2-B265E1CB2042}" type="datetimeFigureOut">
              <a:rPr lang="en-US" smtClean="0"/>
              <a:t>3/26/24</a:t>
            </a:fld>
            <a:endParaRPr lang="en-US"/>
          </a:p>
        </p:txBody>
      </p:sp>
      <p:sp>
        <p:nvSpPr>
          <p:cNvPr id="4" name="Footer Placeholder 3">
            <a:extLst>
              <a:ext uri="{FF2B5EF4-FFF2-40B4-BE49-F238E27FC236}">
                <a16:creationId xmlns:a16="http://schemas.microsoft.com/office/drawing/2014/main" id="{AECDDD63-C9FD-87B7-8A87-BA05299E04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FBDCA55-CCDA-6E48-67EF-90792B80AA2C}"/>
              </a:ext>
            </a:extLst>
          </p:cNvPr>
          <p:cNvSpPr>
            <a:spLocks noGrp="1"/>
          </p:cNvSpPr>
          <p:nvPr>
            <p:ph type="sldNum" sz="quarter" idx="12"/>
          </p:nvPr>
        </p:nvSpPr>
        <p:spPr/>
        <p:txBody>
          <a:bodyPr/>
          <a:lstStyle/>
          <a:p>
            <a:fld id="{814D9371-3C2B-D647-B99F-34ECAA5EFC4E}" type="slidenum">
              <a:rPr lang="en-US" smtClean="0"/>
              <a:t>‹#›</a:t>
            </a:fld>
            <a:endParaRPr lang="en-US"/>
          </a:p>
        </p:txBody>
      </p:sp>
    </p:spTree>
    <p:extLst>
      <p:ext uri="{BB962C8B-B14F-4D97-AF65-F5344CB8AC3E}">
        <p14:creationId xmlns:p14="http://schemas.microsoft.com/office/powerpoint/2010/main" val="331087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EB971D-D3B3-8A86-9B75-C20337107E32}"/>
              </a:ext>
            </a:extLst>
          </p:cNvPr>
          <p:cNvSpPr>
            <a:spLocks noGrp="1"/>
          </p:cNvSpPr>
          <p:nvPr>
            <p:ph type="dt" sz="half" idx="10"/>
          </p:nvPr>
        </p:nvSpPr>
        <p:spPr/>
        <p:txBody>
          <a:bodyPr/>
          <a:lstStyle/>
          <a:p>
            <a:fld id="{9E18435C-7670-B342-B6C2-B265E1CB2042}" type="datetimeFigureOut">
              <a:rPr lang="en-US" smtClean="0"/>
              <a:t>3/26/24</a:t>
            </a:fld>
            <a:endParaRPr lang="en-US"/>
          </a:p>
        </p:txBody>
      </p:sp>
      <p:sp>
        <p:nvSpPr>
          <p:cNvPr id="3" name="Footer Placeholder 2">
            <a:extLst>
              <a:ext uri="{FF2B5EF4-FFF2-40B4-BE49-F238E27FC236}">
                <a16:creationId xmlns:a16="http://schemas.microsoft.com/office/drawing/2014/main" id="{7DDF43A9-3A88-309B-89C1-1FD7F69C87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C3ADC27-439A-B1A7-4482-6432B00D1712}"/>
              </a:ext>
            </a:extLst>
          </p:cNvPr>
          <p:cNvSpPr>
            <a:spLocks noGrp="1"/>
          </p:cNvSpPr>
          <p:nvPr>
            <p:ph type="sldNum" sz="quarter" idx="12"/>
          </p:nvPr>
        </p:nvSpPr>
        <p:spPr/>
        <p:txBody>
          <a:bodyPr/>
          <a:lstStyle/>
          <a:p>
            <a:fld id="{814D9371-3C2B-D647-B99F-34ECAA5EFC4E}" type="slidenum">
              <a:rPr lang="en-US" smtClean="0"/>
              <a:t>‹#›</a:t>
            </a:fld>
            <a:endParaRPr lang="en-US"/>
          </a:p>
        </p:txBody>
      </p:sp>
    </p:spTree>
    <p:extLst>
      <p:ext uri="{BB962C8B-B14F-4D97-AF65-F5344CB8AC3E}">
        <p14:creationId xmlns:p14="http://schemas.microsoft.com/office/powerpoint/2010/main" val="3806476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45901-E704-B1C9-E511-B7DDC3D24F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7B3CAF-13AB-4713-2145-22E6E08E76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6F8FC57-4E2C-0BFA-55E1-C598B5B2FC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81D8E8-A67A-7EC4-38AC-9EB6FCB51ADF}"/>
              </a:ext>
            </a:extLst>
          </p:cNvPr>
          <p:cNvSpPr>
            <a:spLocks noGrp="1"/>
          </p:cNvSpPr>
          <p:nvPr>
            <p:ph type="dt" sz="half" idx="10"/>
          </p:nvPr>
        </p:nvSpPr>
        <p:spPr/>
        <p:txBody>
          <a:bodyPr/>
          <a:lstStyle/>
          <a:p>
            <a:fld id="{9E18435C-7670-B342-B6C2-B265E1CB2042}" type="datetimeFigureOut">
              <a:rPr lang="en-US" smtClean="0"/>
              <a:t>3/26/24</a:t>
            </a:fld>
            <a:endParaRPr lang="en-US"/>
          </a:p>
        </p:txBody>
      </p:sp>
      <p:sp>
        <p:nvSpPr>
          <p:cNvPr id="6" name="Footer Placeholder 5">
            <a:extLst>
              <a:ext uri="{FF2B5EF4-FFF2-40B4-BE49-F238E27FC236}">
                <a16:creationId xmlns:a16="http://schemas.microsoft.com/office/drawing/2014/main" id="{DDD1D447-DDAD-4498-486C-711EAA5F80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848884-FEC0-F8E7-10BD-0BBB26AF4008}"/>
              </a:ext>
            </a:extLst>
          </p:cNvPr>
          <p:cNvSpPr>
            <a:spLocks noGrp="1"/>
          </p:cNvSpPr>
          <p:nvPr>
            <p:ph type="sldNum" sz="quarter" idx="12"/>
          </p:nvPr>
        </p:nvSpPr>
        <p:spPr/>
        <p:txBody>
          <a:bodyPr/>
          <a:lstStyle/>
          <a:p>
            <a:fld id="{814D9371-3C2B-D647-B99F-34ECAA5EFC4E}" type="slidenum">
              <a:rPr lang="en-US" smtClean="0"/>
              <a:t>‹#›</a:t>
            </a:fld>
            <a:endParaRPr lang="en-US"/>
          </a:p>
        </p:txBody>
      </p:sp>
    </p:spTree>
    <p:extLst>
      <p:ext uri="{BB962C8B-B14F-4D97-AF65-F5344CB8AC3E}">
        <p14:creationId xmlns:p14="http://schemas.microsoft.com/office/powerpoint/2010/main" val="150537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42C3F-1641-653E-EC62-DE0F7F8B7A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827A18-CA92-34FB-2B57-B7116DE603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11C1099-866D-96CF-FC16-B0C77F64FC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8EAE5A-1FD4-C01E-2072-CF29BA93D165}"/>
              </a:ext>
            </a:extLst>
          </p:cNvPr>
          <p:cNvSpPr>
            <a:spLocks noGrp="1"/>
          </p:cNvSpPr>
          <p:nvPr>
            <p:ph type="dt" sz="half" idx="10"/>
          </p:nvPr>
        </p:nvSpPr>
        <p:spPr/>
        <p:txBody>
          <a:bodyPr/>
          <a:lstStyle/>
          <a:p>
            <a:fld id="{9E18435C-7670-B342-B6C2-B265E1CB2042}" type="datetimeFigureOut">
              <a:rPr lang="en-US" smtClean="0"/>
              <a:t>3/26/24</a:t>
            </a:fld>
            <a:endParaRPr lang="en-US"/>
          </a:p>
        </p:txBody>
      </p:sp>
      <p:sp>
        <p:nvSpPr>
          <p:cNvPr id="6" name="Footer Placeholder 5">
            <a:extLst>
              <a:ext uri="{FF2B5EF4-FFF2-40B4-BE49-F238E27FC236}">
                <a16:creationId xmlns:a16="http://schemas.microsoft.com/office/drawing/2014/main" id="{C8FD6DCD-B25F-DEBD-0305-9937A5151D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429AFF-02B5-5830-AA2B-48DD4150127F}"/>
              </a:ext>
            </a:extLst>
          </p:cNvPr>
          <p:cNvSpPr>
            <a:spLocks noGrp="1"/>
          </p:cNvSpPr>
          <p:nvPr>
            <p:ph type="sldNum" sz="quarter" idx="12"/>
          </p:nvPr>
        </p:nvSpPr>
        <p:spPr/>
        <p:txBody>
          <a:bodyPr/>
          <a:lstStyle/>
          <a:p>
            <a:fld id="{814D9371-3C2B-D647-B99F-34ECAA5EFC4E}" type="slidenum">
              <a:rPr lang="en-US" smtClean="0"/>
              <a:t>‹#›</a:t>
            </a:fld>
            <a:endParaRPr lang="en-US"/>
          </a:p>
        </p:txBody>
      </p:sp>
    </p:spTree>
    <p:extLst>
      <p:ext uri="{BB962C8B-B14F-4D97-AF65-F5344CB8AC3E}">
        <p14:creationId xmlns:p14="http://schemas.microsoft.com/office/powerpoint/2010/main" val="719783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CC008F-171A-7B20-940E-B72818FF7A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84FEF20-2973-7262-7EAF-2885CF7447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F97DCF-BF6E-4618-ACFB-A10FDCBAA7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E18435C-7670-B342-B6C2-B265E1CB2042}" type="datetimeFigureOut">
              <a:rPr lang="en-US" smtClean="0"/>
              <a:t>3/26/24</a:t>
            </a:fld>
            <a:endParaRPr lang="en-US"/>
          </a:p>
        </p:txBody>
      </p:sp>
      <p:sp>
        <p:nvSpPr>
          <p:cNvPr id="5" name="Footer Placeholder 4">
            <a:extLst>
              <a:ext uri="{FF2B5EF4-FFF2-40B4-BE49-F238E27FC236}">
                <a16:creationId xmlns:a16="http://schemas.microsoft.com/office/drawing/2014/main" id="{84E8E350-C019-BBB3-1DD7-AF42E87A3B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D495310-DB62-1A65-C384-CDC6EA413C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14D9371-3C2B-D647-B99F-34ECAA5EFC4E}" type="slidenum">
              <a:rPr lang="en-US" smtClean="0"/>
              <a:t>‹#›</a:t>
            </a:fld>
            <a:endParaRPr lang="en-US"/>
          </a:p>
        </p:txBody>
      </p:sp>
    </p:spTree>
    <p:extLst>
      <p:ext uri="{BB962C8B-B14F-4D97-AF65-F5344CB8AC3E}">
        <p14:creationId xmlns:p14="http://schemas.microsoft.com/office/powerpoint/2010/main" val="347653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google.com/url?sa=i&amp;url=https%3A%2F%2Fwww.sabbathtruth.com%2Ffree-resources%2Fbook-library%2Fbook%2Fe%2F88%2Ft%2Fwhy-the-old-covenant-failed&amp;psig=AOvVaw1O8ALLvEYbehiMwMVtTmpC&amp;ust=1711500082171000&amp;source=images&amp;cd=vfe&amp;opi=89978449&amp;ved=0CBIQjRxqGAoTCNDZ4ejYkIUDFQAAAAAdAAAAABCbAQ"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bustedhalo.com/ministry-resources/5-psalms-for-when-youre-sick#:~:text=Psalm%2041%20contains%20perhaps%20the,this%20psalm%20testifies%20to%20th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blueletterbible.org/Comm/stewart_don/faq/divine-reading/16-why-do-people-get-sick.cf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E2058C-264B-7B6D-BC47-5ABF2EB2D8C0}"/>
              </a:ext>
            </a:extLst>
          </p:cNvPr>
          <p:cNvSpPr>
            <a:spLocks noGrp="1"/>
          </p:cNvSpPr>
          <p:nvPr>
            <p:ph type="ctrTitle"/>
          </p:nvPr>
        </p:nvSpPr>
        <p:spPr>
          <a:xfrm>
            <a:off x="890338" y="640080"/>
            <a:ext cx="3734014" cy="3566160"/>
          </a:xfrm>
        </p:spPr>
        <p:txBody>
          <a:bodyPr anchor="b">
            <a:normAutofit/>
          </a:bodyPr>
          <a:lstStyle/>
          <a:p>
            <a:pPr algn="l"/>
            <a:r>
              <a:rPr lang="en-US" sz="5400">
                <a:latin typeface="Helvetica" pitchFamily="2" charset="0"/>
              </a:rPr>
              <a:t>Healer</a:t>
            </a:r>
          </a:p>
        </p:txBody>
      </p:sp>
      <p:sp>
        <p:nvSpPr>
          <p:cNvPr id="3" name="Subtitle 2">
            <a:extLst>
              <a:ext uri="{FF2B5EF4-FFF2-40B4-BE49-F238E27FC236}">
                <a16:creationId xmlns:a16="http://schemas.microsoft.com/office/drawing/2014/main" id="{DBC2C3BF-3C5A-7876-287B-1F000DED6FD4}"/>
              </a:ext>
            </a:extLst>
          </p:cNvPr>
          <p:cNvSpPr>
            <a:spLocks noGrp="1"/>
          </p:cNvSpPr>
          <p:nvPr>
            <p:ph type="subTitle" idx="1"/>
          </p:nvPr>
        </p:nvSpPr>
        <p:spPr>
          <a:xfrm>
            <a:off x="890339" y="4636008"/>
            <a:ext cx="3734014" cy="1572768"/>
          </a:xfrm>
        </p:spPr>
        <p:txBody>
          <a:bodyPr>
            <a:normAutofit/>
          </a:bodyPr>
          <a:lstStyle/>
          <a:p>
            <a:pPr algn="l"/>
            <a:r>
              <a:rPr lang="en-US">
                <a:latin typeface="Helvetica" pitchFamily="2" charset="0"/>
              </a:rPr>
              <a:t>Grace Lee</a:t>
            </a:r>
          </a:p>
          <a:p>
            <a:pPr algn="l"/>
            <a:r>
              <a:rPr lang="en-US">
                <a:latin typeface="Helvetica" pitchFamily="2" charset="0"/>
              </a:rPr>
              <a:t>Women’s Bible Study</a:t>
            </a:r>
          </a:p>
          <a:p>
            <a:pPr algn="l"/>
            <a:r>
              <a:rPr lang="en-US">
                <a:latin typeface="Helvetica" pitchFamily="2" charset="0"/>
              </a:rPr>
              <a:t>March 26, 2024</a:t>
            </a:r>
          </a:p>
        </p:txBody>
      </p:sp>
      <p:sp>
        <p:nvSpPr>
          <p:cNvPr id="1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up of hands touching each other&#10;&#10;Description automatically generated">
            <a:extLst>
              <a:ext uri="{FF2B5EF4-FFF2-40B4-BE49-F238E27FC236}">
                <a16:creationId xmlns:a16="http://schemas.microsoft.com/office/drawing/2014/main" id="{412A59E8-7561-D239-99ED-89663A1F4399}"/>
              </a:ext>
            </a:extLst>
          </p:cNvPr>
          <p:cNvPicPr>
            <a:picLocks noChangeAspect="1"/>
          </p:cNvPicPr>
          <p:nvPr/>
        </p:nvPicPr>
        <p:blipFill rotWithShape="1">
          <a:blip r:embed="rId3"/>
          <a:srcRect t="30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522178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2E6360A-8A5A-D10F-C6D7-1AC19BAF276E}"/>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4600" dirty="0"/>
              <a:t>Healer in the Old Testament</a:t>
            </a:r>
          </a:p>
        </p:txBody>
      </p:sp>
      <p:sp>
        <p:nvSpPr>
          <p:cNvPr id="5" name="Text Placeholder 4">
            <a:extLst>
              <a:ext uri="{FF2B5EF4-FFF2-40B4-BE49-F238E27FC236}">
                <a16:creationId xmlns:a16="http://schemas.microsoft.com/office/drawing/2014/main" id="{7A3F50C6-6A02-B83F-DDF5-606327734FD9}"/>
              </a:ext>
            </a:extLst>
          </p:cNvPr>
          <p:cNvSpPr>
            <a:spLocks noGrp="1"/>
          </p:cNvSpPr>
          <p:nvPr>
            <p:ph type="body" idx="1"/>
          </p:nvPr>
        </p:nvSpPr>
        <p:spPr>
          <a:xfrm>
            <a:off x="890339" y="4636008"/>
            <a:ext cx="4201206" cy="1572768"/>
          </a:xfrm>
        </p:spPr>
        <p:txBody>
          <a:bodyPr vert="horz" lIns="91440" tIns="45720" rIns="91440" bIns="45720" rtlCol="0">
            <a:normAutofit/>
          </a:bodyPr>
          <a:lstStyle/>
          <a:p>
            <a:r>
              <a:rPr lang="en-US" sz="2400" dirty="0"/>
              <a:t>Introducing the Divine Name</a:t>
            </a:r>
            <a:endParaRPr lang="en-US" dirty="0">
              <a:solidFill>
                <a:schemeClr val="tx1"/>
              </a:solidFill>
            </a:endParaRPr>
          </a:p>
        </p:txBody>
      </p:sp>
      <p:sp>
        <p:nvSpPr>
          <p:cNvPr id="2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mountain with clouds and trees&#10;&#10;Description automatically generated">
            <a:extLst>
              <a:ext uri="{FF2B5EF4-FFF2-40B4-BE49-F238E27FC236}">
                <a16:creationId xmlns:a16="http://schemas.microsoft.com/office/drawing/2014/main" id="{2F92F995-50C5-187A-00F6-6B02903377D3}"/>
              </a:ext>
            </a:extLst>
          </p:cNvPr>
          <p:cNvPicPr>
            <a:picLocks noChangeAspect="1"/>
          </p:cNvPicPr>
          <p:nvPr/>
        </p:nvPicPr>
        <p:blipFill rotWithShape="1">
          <a:blip r:embed="rId3"/>
          <a:srcRect r="3" b="30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870406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0BD249A-E8E8-7387-FBB8-0E94BB5F6BC1}"/>
              </a:ext>
            </a:extLst>
          </p:cNvPr>
          <p:cNvSpPr>
            <a:spLocks noGrp="1"/>
          </p:cNvSpPr>
          <p:nvPr>
            <p:ph type="title"/>
          </p:nvPr>
        </p:nvSpPr>
        <p:spPr>
          <a:xfrm>
            <a:off x="630936" y="639520"/>
            <a:ext cx="3429000" cy="1719072"/>
          </a:xfrm>
        </p:spPr>
        <p:txBody>
          <a:bodyPr anchor="b">
            <a:normAutofit/>
          </a:bodyPr>
          <a:lstStyle/>
          <a:p>
            <a:r>
              <a:rPr lang="en-US" sz="5400" b="1">
                <a:effectLst/>
                <a:highlight>
                  <a:srgbClr val="FFFFFF"/>
                </a:highlight>
                <a:latin typeface="Helvetica" pitchFamily="2" charset="0"/>
                <a:ea typeface="Malgun Gothic" panose="020B0503020000020004" pitchFamily="34" charset="-127"/>
              </a:rPr>
              <a:t>רָפָא </a:t>
            </a:r>
            <a:r>
              <a:rPr lang="en-US" sz="5400" i="1">
                <a:effectLst/>
                <a:latin typeface="Helvetica" pitchFamily="2" charset="0"/>
                <a:ea typeface="Malgun Gothic" panose="020B0503020000020004" pitchFamily="34" charset="-127"/>
              </a:rPr>
              <a:t>rāp̄ā'</a:t>
            </a:r>
            <a:endParaRPr lang="en-US" sz="5400">
              <a:latin typeface="Helvetica" pitchFamily="2" charset="0"/>
            </a:endParaRPr>
          </a:p>
        </p:txBody>
      </p:sp>
      <p:sp>
        <p:nvSpPr>
          <p:cNvPr id="14"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65FA8C88-2BC2-E16D-0480-E96E9A45C150}"/>
              </a:ext>
            </a:extLst>
          </p:cNvPr>
          <p:cNvSpPr>
            <a:spLocks noGrp="1"/>
          </p:cNvSpPr>
          <p:nvPr>
            <p:ph idx="1"/>
          </p:nvPr>
        </p:nvSpPr>
        <p:spPr>
          <a:xfrm>
            <a:off x="630936" y="2807208"/>
            <a:ext cx="3429000" cy="3410712"/>
          </a:xfrm>
        </p:spPr>
        <p:txBody>
          <a:bodyPr anchor="t">
            <a:normAutofit/>
          </a:bodyPr>
          <a:lstStyle/>
          <a:p>
            <a:r>
              <a:rPr lang="en-US" sz="1700" b="1" dirty="0">
                <a:effectLst/>
                <a:highlight>
                  <a:srgbClr val="FFFFFF"/>
                </a:highlight>
                <a:latin typeface="Helvetica" pitchFamily="2" charset="0"/>
                <a:ea typeface="Malgun Gothic" panose="020B0503020000020004" pitchFamily="34" charset="-127"/>
              </a:rPr>
              <a:t>Verb: “to heal, make healthful” (Blue Letter Bible)</a:t>
            </a:r>
          </a:p>
          <a:p>
            <a:pPr marL="0" indent="0">
              <a:buNone/>
            </a:pPr>
            <a:endParaRPr lang="en-US" sz="1700" b="1" dirty="0">
              <a:effectLst/>
              <a:highlight>
                <a:srgbClr val="FFFFFF"/>
              </a:highlight>
              <a:latin typeface="Helvetica" pitchFamily="2" charset="0"/>
              <a:ea typeface="Malgun Gothic" panose="020B0503020000020004" pitchFamily="34" charset="-127"/>
            </a:endParaRPr>
          </a:p>
          <a:p>
            <a:r>
              <a:rPr lang="en-US" sz="1700" b="1" dirty="0">
                <a:latin typeface="Helvetica" pitchFamily="2" charset="0"/>
              </a:rPr>
              <a:t>Genesis 20:17 Then Abraham prayed to God (Elohim), and God (Elohim) healed Abimelech, and also healed his wife and female slaves so that they bore children. </a:t>
            </a:r>
          </a:p>
        </p:txBody>
      </p:sp>
      <p:pic>
        <p:nvPicPr>
          <p:cNvPr id="7" name="Picture 6" descr="A painting of a person and person&#10;&#10;Description automatically generated">
            <a:extLst>
              <a:ext uri="{FF2B5EF4-FFF2-40B4-BE49-F238E27FC236}">
                <a16:creationId xmlns:a16="http://schemas.microsoft.com/office/drawing/2014/main" id="{0FE3EC41-C2BA-342F-0DD7-A31973682878}"/>
              </a:ext>
            </a:extLst>
          </p:cNvPr>
          <p:cNvPicPr>
            <a:picLocks noChangeAspect="1"/>
          </p:cNvPicPr>
          <p:nvPr/>
        </p:nvPicPr>
        <p:blipFill>
          <a:blip r:embed="rId3"/>
          <a:stretch>
            <a:fillRect/>
          </a:stretch>
        </p:blipFill>
        <p:spPr>
          <a:xfrm>
            <a:off x="4654296" y="667512"/>
            <a:ext cx="6903720" cy="5522976"/>
          </a:xfrm>
          <a:prstGeom prst="rect">
            <a:avLst/>
          </a:prstGeom>
        </p:spPr>
      </p:pic>
    </p:spTree>
    <p:extLst>
      <p:ext uri="{BB962C8B-B14F-4D97-AF65-F5344CB8AC3E}">
        <p14:creationId xmlns:p14="http://schemas.microsoft.com/office/powerpoint/2010/main" val="136144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F9361-4D26-54EF-88CC-C6406B19299F}"/>
              </a:ext>
            </a:extLst>
          </p:cNvPr>
          <p:cNvSpPr>
            <a:spLocks noGrp="1"/>
          </p:cNvSpPr>
          <p:nvPr>
            <p:ph type="title"/>
          </p:nvPr>
        </p:nvSpPr>
        <p:spPr/>
        <p:txBody>
          <a:bodyPr/>
          <a:lstStyle/>
          <a:p>
            <a:r>
              <a:rPr lang="en-US" dirty="0">
                <a:latin typeface="Helvetica" pitchFamily="2" charset="0"/>
              </a:rPr>
              <a:t>Divine Name: </a:t>
            </a:r>
            <a:r>
              <a:rPr lang="en-US" b="1" dirty="0">
                <a:latin typeface="Helvetica" pitchFamily="2" charset="0"/>
              </a:rPr>
              <a:t>the LORD who heals</a:t>
            </a:r>
          </a:p>
        </p:txBody>
      </p:sp>
      <p:sp>
        <p:nvSpPr>
          <p:cNvPr id="3" name="Content Placeholder 2">
            <a:extLst>
              <a:ext uri="{FF2B5EF4-FFF2-40B4-BE49-F238E27FC236}">
                <a16:creationId xmlns:a16="http://schemas.microsoft.com/office/drawing/2014/main" id="{BC7EA3C9-1F3F-FC04-D1E8-001CCDB9EAF0}"/>
              </a:ext>
            </a:extLst>
          </p:cNvPr>
          <p:cNvSpPr>
            <a:spLocks noGrp="1"/>
          </p:cNvSpPr>
          <p:nvPr>
            <p:ph idx="1"/>
          </p:nvPr>
        </p:nvSpPr>
        <p:spPr/>
        <p:txBody>
          <a:bodyPr>
            <a:normAutofit/>
          </a:bodyPr>
          <a:lstStyle/>
          <a:p>
            <a:pPr marL="0" indent="0">
              <a:lnSpc>
                <a:spcPct val="150000"/>
              </a:lnSpc>
              <a:buNone/>
            </a:pPr>
            <a:r>
              <a:rPr lang="en-US" b="1" kern="100" dirty="0">
                <a:effectLst/>
                <a:highlight>
                  <a:srgbClr val="FFFFFF"/>
                </a:highlight>
                <a:latin typeface="Helvetica" pitchFamily="2" charset="0"/>
                <a:ea typeface="Malgun Gothic" panose="020B0503020000020004" pitchFamily="34" charset="-127"/>
                <a:cs typeface="Times New Roman" panose="02020603050405020304" pitchFamily="18" charset="0"/>
              </a:rPr>
              <a:t>saying, “If you will diligently listen to the voice of the </a:t>
            </a:r>
            <a:r>
              <a:rPr lang="en-US" b="1" kern="100" cap="small" dirty="0">
                <a:effectLst/>
                <a:highlight>
                  <a:srgbClr val="FFFFFF"/>
                </a:highlight>
                <a:latin typeface="Helvetica" pitchFamily="2" charset="0"/>
                <a:ea typeface="Malgun Gothic" panose="020B0503020000020004" pitchFamily="34" charset="-127"/>
                <a:cs typeface="Times New Roman" panose="02020603050405020304" pitchFamily="18" charset="0"/>
              </a:rPr>
              <a:t>Lord</a:t>
            </a:r>
            <a:r>
              <a:rPr lang="en-US" b="1" kern="100" dirty="0">
                <a:effectLst/>
                <a:highlight>
                  <a:srgbClr val="FFFFFF"/>
                </a:highlight>
                <a:latin typeface="Helvetica" pitchFamily="2" charset="0"/>
                <a:ea typeface="Malgun Gothic" panose="020B0503020000020004" pitchFamily="34" charset="-127"/>
                <a:cs typeface="Times New Roman" panose="02020603050405020304" pitchFamily="18" charset="0"/>
              </a:rPr>
              <a:t> your God, and do that which is right in his eyes, and give ear to his commandments and keep all his statutes, I will put none of the diseases on you that I put on the Egyptians, </a:t>
            </a:r>
            <a:r>
              <a:rPr lang="en-US" b="1" kern="100" dirty="0">
                <a:effectLst/>
                <a:highlight>
                  <a:srgbClr val="FFFF00"/>
                </a:highlight>
                <a:latin typeface="Helvetica" pitchFamily="2" charset="0"/>
                <a:ea typeface="Malgun Gothic" panose="020B0503020000020004" pitchFamily="34" charset="-127"/>
                <a:cs typeface="Times New Roman" panose="02020603050405020304" pitchFamily="18" charset="0"/>
              </a:rPr>
              <a:t>for I am the </a:t>
            </a:r>
            <a:r>
              <a:rPr lang="en-US" b="1" kern="100" cap="small" dirty="0">
                <a:effectLst/>
                <a:highlight>
                  <a:srgbClr val="FFFF00"/>
                </a:highlight>
                <a:latin typeface="Helvetica" pitchFamily="2" charset="0"/>
                <a:ea typeface="Malgun Gothic" panose="020B0503020000020004" pitchFamily="34" charset="-127"/>
                <a:cs typeface="Times New Roman" panose="02020603050405020304" pitchFamily="18" charset="0"/>
              </a:rPr>
              <a:t>Lord (YHWH)</a:t>
            </a:r>
            <a:r>
              <a:rPr lang="en-US" b="1" kern="100" dirty="0">
                <a:effectLst/>
                <a:highlight>
                  <a:srgbClr val="FFFF00"/>
                </a:highlight>
                <a:latin typeface="Helvetica" pitchFamily="2" charset="0"/>
                <a:ea typeface="Malgun Gothic" panose="020B0503020000020004" pitchFamily="34" charset="-127"/>
                <a:cs typeface="Times New Roman" panose="02020603050405020304" pitchFamily="18" charset="0"/>
              </a:rPr>
              <a:t>, your healer.”</a:t>
            </a:r>
          </a:p>
          <a:p>
            <a:pPr marL="0" indent="0" algn="r">
              <a:lnSpc>
                <a:spcPct val="150000"/>
              </a:lnSpc>
              <a:buNone/>
            </a:pPr>
            <a:r>
              <a:rPr lang="en-US" b="1" dirty="0">
                <a:latin typeface="Helvetica" pitchFamily="2" charset="0"/>
              </a:rPr>
              <a:t>Exodus 15:26 </a:t>
            </a:r>
          </a:p>
          <a:p>
            <a:pPr marL="0" indent="0">
              <a:lnSpc>
                <a:spcPct val="150000"/>
              </a:lnSpc>
              <a:buNone/>
            </a:pPr>
            <a:endParaRPr lang="en-US" dirty="0">
              <a:latin typeface="Helvetica" pitchFamily="2" charset="0"/>
            </a:endParaRPr>
          </a:p>
          <a:p>
            <a:pPr>
              <a:lnSpc>
                <a:spcPct val="150000"/>
              </a:lnSpc>
            </a:pPr>
            <a:endParaRPr lang="en-US" dirty="0">
              <a:latin typeface="Helvetica" pitchFamily="2" charset="0"/>
            </a:endParaRPr>
          </a:p>
        </p:txBody>
      </p:sp>
    </p:spTree>
    <p:extLst>
      <p:ext uri="{BB962C8B-B14F-4D97-AF65-F5344CB8AC3E}">
        <p14:creationId xmlns:p14="http://schemas.microsoft.com/office/powerpoint/2010/main" val="3833001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FDAFEA5-E56B-9FE7-56A7-E494BF41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266700" dist="114300" dir="5460000" sx="93000" sy="93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F90F58-5E4F-9C88-F5EB-10513AD2B355}"/>
              </a:ext>
            </a:extLst>
          </p:cNvPr>
          <p:cNvSpPr>
            <a:spLocks noGrp="1"/>
          </p:cNvSpPr>
          <p:nvPr>
            <p:ph type="title"/>
          </p:nvPr>
        </p:nvSpPr>
        <p:spPr>
          <a:xfrm>
            <a:off x="656362" y="519545"/>
            <a:ext cx="10153849" cy="1109932"/>
          </a:xfrm>
        </p:spPr>
        <p:txBody>
          <a:bodyPr>
            <a:normAutofit/>
          </a:bodyPr>
          <a:lstStyle/>
          <a:p>
            <a:r>
              <a:rPr lang="en-US" sz="4000" b="1" i="1" kern="100" dirty="0">
                <a:effectLst/>
                <a:latin typeface="Helvetica" pitchFamily="2" charset="0"/>
                <a:ea typeface="Malgun Gothic" panose="020B0503020000020004" pitchFamily="34" charset="-127"/>
                <a:cs typeface="Times New Roman" panose="02020603050405020304" pitchFamily="18" charset="0"/>
              </a:rPr>
              <a:t>Context of Exodus 15</a:t>
            </a:r>
            <a:endParaRPr lang="en-US" sz="4000" b="1" dirty="0">
              <a:latin typeface="Helvetica" pitchFamily="2" charset="0"/>
            </a:endParaRPr>
          </a:p>
        </p:txBody>
      </p:sp>
      <p:pic>
        <p:nvPicPr>
          <p:cNvPr id="5" name="Picture 4" descr="A painting of two people standing in front of a waterfall&#10;&#10;Description automatically generated">
            <a:extLst>
              <a:ext uri="{FF2B5EF4-FFF2-40B4-BE49-F238E27FC236}">
                <a16:creationId xmlns:a16="http://schemas.microsoft.com/office/drawing/2014/main" id="{5DC36C73-928B-565B-4F83-18D87F600576}"/>
              </a:ext>
            </a:extLst>
          </p:cNvPr>
          <p:cNvPicPr>
            <a:picLocks noChangeAspect="1"/>
          </p:cNvPicPr>
          <p:nvPr/>
        </p:nvPicPr>
        <p:blipFill>
          <a:blip r:embed="rId3"/>
          <a:stretch>
            <a:fillRect/>
          </a:stretch>
        </p:blipFill>
        <p:spPr>
          <a:xfrm>
            <a:off x="4243271" y="2003860"/>
            <a:ext cx="2980033" cy="4334595"/>
          </a:xfrm>
          <a:prstGeom prst="rect">
            <a:avLst/>
          </a:prstGeom>
        </p:spPr>
      </p:pic>
      <p:pic>
        <p:nvPicPr>
          <p:cNvPr id="7" name="Picture 6" descr="A group of people dancing with drums&#10;&#10;Description automatically generated">
            <a:extLst>
              <a:ext uri="{FF2B5EF4-FFF2-40B4-BE49-F238E27FC236}">
                <a16:creationId xmlns:a16="http://schemas.microsoft.com/office/drawing/2014/main" id="{FEB8F86E-2CE8-C49D-A969-6CCBEA576EBA}"/>
              </a:ext>
            </a:extLst>
          </p:cNvPr>
          <p:cNvPicPr>
            <a:picLocks noChangeAspect="1"/>
          </p:cNvPicPr>
          <p:nvPr/>
        </p:nvPicPr>
        <p:blipFill>
          <a:blip r:embed="rId4"/>
          <a:stretch>
            <a:fillRect/>
          </a:stretch>
        </p:blipFill>
        <p:spPr>
          <a:xfrm>
            <a:off x="535614" y="2003860"/>
            <a:ext cx="3576040" cy="4334595"/>
          </a:xfrm>
          <a:prstGeom prst="rect">
            <a:avLst/>
          </a:prstGeom>
        </p:spPr>
      </p:pic>
      <p:sp>
        <p:nvSpPr>
          <p:cNvPr id="3" name="Content Placeholder 2">
            <a:extLst>
              <a:ext uri="{FF2B5EF4-FFF2-40B4-BE49-F238E27FC236}">
                <a16:creationId xmlns:a16="http://schemas.microsoft.com/office/drawing/2014/main" id="{75817326-3F6C-4558-8BD3-3D77917BBC73}"/>
              </a:ext>
            </a:extLst>
          </p:cNvPr>
          <p:cNvSpPr>
            <a:spLocks noGrp="1"/>
          </p:cNvSpPr>
          <p:nvPr>
            <p:ph idx="1"/>
          </p:nvPr>
        </p:nvSpPr>
        <p:spPr>
          <a:xfrm>
            <a:off x="7354921" y="2003860"/>
            <a:ext cx="4542330" cy="4334595"/>
          </a:xfrm>
        </p:spPr>
        <p:txBody>
          <a:bodyPr anchor="ctr">
            <a:noAutofit/>
          </a:bodyPr>
          <a:lstStyle/>
          <a:p>
            <a:pPr marL="342900" marR="0" lvl="0" indent="-342900">
              <a:lnSpc>
                <a:spcPct val="100000"/>
              </a:lnSpc>
              <a:spcBef>
                <a:spcPts val="0"/>
              </a:spcBef>
              <a:spcAft>
                <a:spcPts val="0"/>
              </a:spcAft>
              <a:buFont typeface="Symbol" pitchFamily="2" charset="2"/>
              <a:buChar char=""/>
            </a:pPr>
            <a:r>
              <a:rPr lang="en-US" sz="1800" b="1" kern="100" dirty="0">
                <a:effectLst/>
                <a:latin typeface="Helvetica" pitchFamily="2" charset="0"/>
                <a:ea typeface="Malgun Gothic" panose="020B0503020000020004" pitchFamily="34" charset="-127"/>
                <a:cs typeface="Segoe UI" panose="020B0502040204020203" pitchFamily="34" charset="0"/>
              </a:rPr>
              <a:t>Exodus 15:1-5 The Song of Moses</a:t>
            </a:r>
          </a:p>
          <a:p>
            <a:pPr marL="342900" marR="0" lvl="0" indent="-342900">
              <a:lnSpc>
                <a:spcPct val="100000"/>
              </a:lnSpc>
              <a:spcBef>
                <a:spcPts val="0"/>
              </a:spcBef>
              <a:spcAft>
                <a:spcPts val="0"/>
              </a:spcAft>
              <a:buFont typeface="Symbol" pitchFamily="2" charset="2"/>
              <a:buChar char=""/>
            </a:pPr>
            <a:r>
              <a:rPr lang="en-US" sz="1800" kern="100" dirty="0">
                <a:effectLst/>
                <a:latin typeface="Helvetica" pitchFamily="2" charset="0"/>
                <a:ea typeface="Malgun Gothic" panose="020B0503020000020004" pitchFamily="34" charset="-127"/>
                <a:cs typeface="Segoe UI" panose="020B0502040204020203" pitchFamily="34" charset="0"/>
              </a:rPr>
              <a:t>Exodus 15:6-10 You have overthrown those who rose against You</a:t>
            </a:r>
          </a:p>
          <a:p>
            <a:pPr marL="342900" marR="0" lvl="0" indent="-342900">
              <a:lnSpc>
                <a:spcPct val="100000"/>
              </a:lnSpc>
              <a:spcBef>
                <a:spcPts val="0"/>
              </a:spcBef>
              <a:spcAft>
                <a:spcPts val="0"/>
              </a:spcAft>
              <a:buFont typeface="Symbol" pitchFamily="2" charset="2"/>
              <a:buChar char=""/>
            </a:pPr>
            <a:r>
              <a:rPr lang="en-US" sz="1800" kern="100" dirty="0">
                <a:effectLst/>
                <a:latin typeface="Helvetica" pitchFamily="2" charset="0"/>
                <a:ea typeface="Malgun Gothic" panose="020B0503020000020004" pitchFamily="34" charset="-127"/>
                <a:cs typeface="Segoe UI" panose="020B0502040204020203" pitchFamily="34" charset="0"/>
              </a:rPr>
              <a:t>Exodus 15:11-13 Who is like You, O LORD, among the gods? </a:t>
            </a:r>
          </a:p>
          <a:p>
            <a:pPr marL="342900" marR="0" lvl="0" indent="-342900">
              <a:lnSpc>
                <a:spcPct val="100000"/>
              </a:lnSpc>
              <a:spcBef>
                <a:spcPts val="0"/>
              </a:spcBef>
              <a:spcAft>
                <a:spcPts val="0"/>
              </a:spcAft>
              <a:buFont typeface="Symbol" pitchFamily="2" charset="2"/>
              <a:buChar char=""/>
            </a:pPr>
            <a:r>
              <a:rPr lang="en-US" sz="1800" kern="100" dirty="0">
                <a:effectLst/>
                <a:latin typeface="Helvetica" pitchFamily="2" charset="0"/>
                <a:ea typeface="Malgun Gothic" panose="020B0503020000020004" pitchFamily="34" charset="-127"/>
                <a:cs typeface="Segoe UI" panose="020B0502040204020203" pitchFamily="34" charset="0"/>
              </a:rPr>
              <a:t>Exodus 15:14-18 The people will hear and be afraid </a:t>
            </a:r>
          </a:p>
          <a:p>
            <a:pPr marL="342900" marR="0" lvl="0" indent="-342900">
              <a:lnSpc>
                <a:spcPct val="100000"/>
              </a:lnSpc>
              <a:spcBef>
                <a:spcPts val="0"/>
              </a:spcBef>
              <a:spcAft>
                <a:spcPts val="0"/>
              </a:spcAft>
              <a:buFont typeface="Symbol" pitchFamily="2" charset="2"/>
              <a:buChar char=""/>
            </a:pPr>
            <a:r>
              <a:rPr lang="en-US" sz="1800" b="1" kern="100" dirty="0">
                <a:effectLst/>
                <a:latin typeface="Helvetica" pitchFamily="2" charset="0"/>
                <a:ea typeface="Malgun Gothic" panose="020B0503020000020004" pitchFamily="34" charset="-127"/>
                <a:cs typeface="Segoe UI" panose="020B0502040204020203" pitchFamily="34" charset="0"/>
              </a:rPr>
              <a:t>Exodus 15:19-21 Miriam leads women in worship </a:t>
            </a:r>
          </a:p>
          <a:p>
            <a:pPr marL="342900" marR="0" lvl="0" indent="-342900">
              <a:lnSpc>
                <a:spcPct val="100000"/>
              </a:lnSpc>
              <a:spcBef>
                <a:spcPts val="0"/>
              </a:spcBef>
              <a:spcAft>
                <a:spcPts val="0"/>
              </a:spcAft>
              <a:buFont typeface="Symbol" pitchFamily="2" charset="2"/>
              <a:buChar char=""/>
            </a:pPr>
            <a:r>
              <a:rPr lang="en-US" sz="1800" b="1" kern="100" dirty="0">
                <a:effectLst/>
                <a:latin typeface="Helvetica" pitchFamily="2" charset="0"/>
                <a:ea typeface="Malgun Gothic" panose="020B0503020000020004" pitchFamily="34" charset="-127"/>
                <a:cs typeface="Segoe UI" panose="020B0502040204020203" pitchFamily="34" charset="0"/>
              </a:rPr>
              <a:t>Exodus 15:22 Three days into the wilderness </a:t>
            </a:r>
          </a:p>
          <a:p>
            <a:pPr marL="342900" marR="0" lvl="0" indent="-342900">
              <a:lnSpc>
                <a:spcPct val="100000"/>
              </a:lnSpc>
              <a:spcBef>
                <a:spcPts val="0"/>
              </a:spcBef>
              <a:spcAft>
                <a:spcPts val="0"/>
              </a:spcAft>
              <a:buFont typeface="Symbol" pitchFamily="2" charset="2"/>
              <a:buChar char=""/>
            </a:pPr>
            <a:r>
              <a:rPr lang="en-US" sz="1800" kern="100" dirty="0">
                <a:effectLst/>
                <a:latin typeface="Helvetica" pitchFamily="2" charset="0"/>
                <a:ea typeface="Malgun Gothic" panose="020B0503020000020004" pitchFamily="34" charset="-127"/>
                <a:cs typeface="Segoe UI" panose="020B0502040204020203" pitchFamily="34" charset="0"/>
              </a:rPr>
              <a:t>Exodus 15:23-25a Bitter waters made sweet at Marah </a:t>
            </a:r>
          </a:p>
          <a:p>
            <a:pPr marL="342900" marR="0" lvl="0" indent="-342900">
              <a:lnSpc>
                <a:spcPct val="100000"/>
              </a:lnSpc>
              <a:spcBef>
                <a:spcPts val="0"/>
              </a:spcBef>
              <a:spcAft>
                <a:spcPts val="800"/>
              </a:spcAft>
              <a:buFont typeface="Symbol" pitchFamily="2" charset="2"/>
              <a:buChar char=""/>
            </a:pPr>
            <a:r>
              <a:rPr lang="en-US" sz="1800" kern="100" dirty="0">
                <a:effectLst/>
                <a:latin typeface="Helvetica" pitchFamily="2" charset="0"/>
                <a:ea typeface="Malgun Gothic" panose="020B0503020000020004" pitchFamily="34" charset="-127"/>
                <a:cs typeface="Segoe UI" panose="020B0502040204020203" pitchFamily="34" charset="0"/>
              </a:rPr>
              <a:t>Exodus 15:26b-27 The testing of Israel </a:t>
            </a:r>
          </a:p>
        </p:txBody>
      </p:sp>
    </p:spTree>
    <p:extLst>
      <p:ext uri="{BB962C8B-B14F-4D97-AF65-F5344CB8AC3E}">
        <p14:creationId xmlns:p14="http://schemas.microsoft.com/office/powerpoint/2010/main" val="3580597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F9361-4D26-54EF-88CC-C6406B19299F}"/>
              </a:ext>
            </a:extLst>
          </p:cNvPr>
          <p:cNvSpPr>
            <a:spLocks noGrp="1"/>
          </p:cNvSpPr>
          <p:nvPr>
            <p:ph type="title"/>
          </p:nvPr>
        </p:nvSpPr>
        <p:spPr/>
        <p:txBody>
          <a:bodyPr>
            <a:normAutofit/>
          </a:bodyPr>
          <a:lstStyle/>
          <a:p>
            <a:r>
              <a:rPr lang="en-US" sz="4000" b="1" dirty="0"/>
              <a:t>Jehovah (YHWH)-Rapha: </a:t>
            </a:r>
            <a:r>
              <a:rPr lang="en-US" sz="4000" dirty="0"/>
              <a:t>the LORD who heals</a:t>
            </a:r>
          </a:p>
        </p:txBody>
      </p:sp>
      <p:sp>
        <p:nvSpPr>
          <p:cNvPr id="3" name="Content Placeholder 2">
            <a:extLst>
              <a:ext uri="{FF2B5EF4-FFF2-40B4-BE49-F238E27FC236}">
                <a16:creationId xmlns:a16="http://schemas.microsoft.com/office/drawing/2014/main" id="{BC7EA3C9-1F3F-FC04-D1E8-001CCDB9EAF0}"/>
              </a:ext>
            </a:extLst>
          </p:cNvPr>
          <p:cNvSpPr>
            <a:spLocks noGrp="1"/>
          </p:cNvSpPr>
          <p:nvPr>
            <p:ph sz="half" idx="1"/>
          </p:nvPr>
        </p:nvSpPr>
        <p:spPr>
          <a:xfrm>
            <a:off x="838200" y="1825625"/>
            <a:ext cx="4565073" cy="4159539"/>
          </a:xfrm>
        </p:spPr>
        <p:txBody>
          <a:bodyPr>
            <a:normAutofit lnSpcReduction="10000"/>
          </a:bodyPr>
          <a:lstStyle/>
          <a:p>
            <a:pPr marL="0" indent="0">
              <a:lnSpc>
                <a:spcPct val="150000"/>
              </a:lnSpc>
              <a:buNone/>
            </a:pPr>
            <a:r>
              <a:rPr lang="en-US" sz="20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saying, “If you will diligently listen to the voice of the </a:t>
            </a:r>
            <a:r>
              <a:rPr lang="en-US" sz="2000" kern="100" cap="small" dirty="0">
                <a:solidFill>
                  <a:srgbClr val="FF0000"/>
                </a:solidFill>
                <a:effectLst/>
                <a:latin typeface="Helvetica" pitchFamily="2" charset="0"/>
                <a:ea typeface="Malgun Gothic" panose="020B0503020000020004" pitchFamily="34" charset="-127"/>
                <a:cs typeface="Times New Roman" panose="02020603050405020304" pitchFamily="18" charset="0"/>
              </a:rPr>
              <a:t>Lord</a:t>
            </a:r>
            <a:r>
              <a:rPr lang="en-US" sz="20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 your God, and do that which is right in his eyes, and give ear to his commandments and keep all his statutes, I will put none of the diseases on you that I put on the Egyptians, </a:t>
            </a:r>
            <a:r>
              <a:rPr lang="en-US" sz="2000" b="1" kern="100" dirty="0">
                <a:solidFill>
                  <a:srgbClr val="FF0000"/>
                </a:solidFill>
                <a:effectLst/>
                <a:latin typeface="Helvetica" pitchFamily="2" charset="0"/>
                <a:ea typeface="Malgun Gothic" panose="020B0503020000020004" pitchFamily="34" charset="-127"/>
                <a:cs typeface="Times New Roman" panose="02020603050405020304" pitchFamily="18" charset="0"/>
              </a:rPr>
              <a:t>for I am the </a:t>
            </a:r>
            <a:r>
              <a:rPr lang="en-US" sz="2000" b="1" kern="100" cap="small" dirty="0">
                <a:solidFill>
                  <a:srgbClr val="FF0000"/>
                </a:solidFill>
                <a:effectLst/>
                <a:latin typeface="Helvetica" pitchFamily="2" charset="0"/>
                <a:ea typeface="Malgun Gothic" panose="020B0503020000020004" pitchFamily="34" charset="-127"/>
                <a:cs typeface="Times New Roman" panose="02020603050405020304" pitchFamily="18" charset="0"/>
              </a:rPr>
              <a:t>Lord</a:t>
            </a:r>
            <a:r>
              <a:rPr lang="en-US" sz="2000" b="1" kern="100" dirty="0">
                <a:solidFill>
                  <a:srgbClr val="FF0000"/>
                </a:solidFill>
                <a:effectLst/>
                <a:latin typeface="Helvetica" pitchFamily="2" charset="0"/>
                <a:ea typeface="Malgun Gothic" panose="020B0503020000020004" pitchFamily="34" charset="-127"/>
                <a:cs typeface="Times New Roman" panose="02020603050405020304" pitchFamily="18" charset="0"/>
              </a:rPr>
              <a:t>, your healer.”</a:t>
            </a:r>
          </a:p>
          <a:p>
            <a:pPr marL="0" indent="0" algn="r">
              <a:lnSpc>
                <a:spcPct val="150000"/>
              </a:lnSpc>
              <a:buNone/>
            </a:pPr>
            <a:r>
              <a:rPr lang="en-US" sz="2000" dirty="0">
                <a:solidFill>
                  <a:srgbClr val="FF0000"/>
                </a:solidFill>
                <a:latin typeface="Helvetica" pitchFamily="2" charset="0"/>
              </a:rPr>
              <a:t>Exodus 15:26</a:t>
            </a:r>
            <a:endParaRPr lang="en-US" sz="2000" kern="100" dirty="0">
              <a:solidFill>
                <a:srgbClr val="FF0000"/>
              </a:solidFill>
              <a:effectLst/>
              <a:latin typeface="Helvetica" pitchFamily="2" charset="0"/>
              <a:ea typeface="Malgun Gothic" panose="020B0503020000020004" pitchFamily="34" charset="-127"/>
              <a:cs typeface="Times New Roman" panose="02020603050405020304" pitchFamily="18" charset="0"/>
            </a:endParaRPr>
          </a:p>
        </p:txBody>
      </p:sp>
      <p:sp>
        <p:nvSpPr>
          <p:cNvPr id="4" name="Content Placeholder 3">
            <a:extLst>
              <a:ext uri="{FF2B5EF4-FFF2-40B4-BE49-F238E27FC236}">
                <a16:creationId xmlns:a16="http://schemas.microsoft.com/office/drawing/2014/main" id="{604B4353-71EB-1D77-6D68-75AE427A811C}"/>
              </a:ext>
            </a:extLst>
          </p:cNvPr>
          <p:cNvSpPr>
            <a:spLocks noGrp="1"/>
          </p:cNvSpPr>
          <p:nvPr>
            <p:ph sz="half" idx="2"/>
          </p:nvPr>
        </p:nvSpPr>
        <p:spPr/>
        <p:txBody>
          <a:bodyPr>
            <a:normAutofit lnSpcReduction="10000"/>
          </a:bodyPr>
          <a:lstStyle/>
          <a:p>
            <a:pPr>
              <a:lnSpc>
                <a:spcPct val="110000"/>
              </a:lnSpc>
            </a:pPr>
            <a:r>
              <a:rPr lang="en-US" dirty="0"/>
              <a:t>Under the Old Covenant, physical health connected to obedience. </a:t>
            </a:r>
          </a:p>
        </p:txBody>
      </p:sp>
    </p:spTree>
    <p:extLst>
      <p:ext uri="{BB962C8B-B14F-4D97-AF65-F5344CB8AC3E}">
        <p14:creationId xmlns:p14="http://schemas.microsoft.com/office/powerpoint/2010/main" val="22643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F9361-4D26-54EF-88CC-C6406B19299F}"/>
              </a:ext>
            </a:extLst>
          </p:cNvPr>
          <p:cNvSpPr>
            <a:spLocks noGrp="1"/>
          </p:cNvSpPr>
          <p:nvPr>
            <p:ph type="title"/>
          </p:nvPr>
        </p:nvSpPr>
        <p:spPr/>
        <p:txBody>
          <a:bodyPr>
            <a:normAutofit/>
          </a:bodyPr>
          <a:lstStyle/>
          <a:p>
            <a:r>
              <a:rPr lang="en-US" sz="4000" b="1" dirty="0"/>
              <a:t>Jehovah (YHWH)-Rapha: </a:t>
            </a:r>
            <a:r>
              <a:rPr lang="en-US" sz="4000" dirty="0"/>
              <a:t>the LORD who heals</a:t>
            </a:r>
          </a:p>
        </p:txBody>
      </p:sp>
      <p:sp>
        <p:nvSpPr>
          <p:cNvPr id="3" name="Content Placeholder 2">
            <a:extLst>
              <a:ext uri="{FF2B5EF4-FFF2-40B4-BE49-F238E27FC236}">
                <a16:creationId xmlns:a16="http://schemas.microsoft.com/office/drawing/2014/main" id="{BC7EA3C9-1F3F-FC04-D1E8-001CCDB9EAF0}"/>
              </a:ext>
            </a:extLst>
          </p:cNvPr>
          <p:cNvSpPr>
            <a:spLocks noGrp="1"/>
          </p:cNvSpPr>
          <p:nvPr>
            <p:ph sz="half" idx="1"/>
          </p:nvPr>
        </p:nvSpPr>
        <p:spPr>
          <a:xfrm>
            <a:off x="464127" y="1479695"/>
            <a:ext cx="3297382" cy="4600720"/>
          </a:xfrm>
        </p:spPr>
        <p:txBody>
          <a:bodyPr>
            <a:normAutofit lnSpcReduction="10000"/>
          </a:bodyPr>
          <a:lstStyle/>
          <a:p>
            <a:pPr marL="0" indent="0">
              <a:lnSpc>
                <a:spcPct val="150000"/>
              </a:lnSpc>
              <a:buNone/>
            </a:pPr>
            <a:r>
              <a:rPr lang="en-US" sz="18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saying, “If you will diligently listen to the voice of the </a:t>
            </a:r>
            <a:r>
              <a:rPr lang="en-US" sz="1800" kern="100" cap="small" dirty="0">
                <a:solidFill>
                  <a:srgbClr val="FF0000"/>
                </a:solidFill>
                <a:effectLst/>
                <a:latin typeface="Helvetica" pitchFamily="2" charset="0"/>
                <a:ea typeface="Malgun Gothic" panose="020B0503020000020004" pitchFamily="34" charset="-127"/>
                <a:cs typeface="Times New Roman" panose="02020603050405020304" pitchFamily="18" charset="0"/>
              </a:rPr>
              <a:t>Lord</a:t>
            </a:r>
            <a:r>
              <a:rPr lang="en-US" sz="18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 your God, and do that which is right in his eyes, and give ear to his commandments and keep all his statutes, I will put none of the diseases on you that I put on the Egyptians, </a:t>
            </a:r>
            <a:r>
              <a:rPr lang="en-US" sz="1800" b="1" kern="100" dirty="0">
                <a:solidFill>
                  <a:srgbClr val="FF0000"/>
                </a:solidFill>
                <a:effectLst/>
                <a:latin typeface="Helvetica" pitchFamily="2" charset="0"/>
                <a:ea typeface="Malgun Gothic" panose="020B0503020000020004" pitchFamily="34" charset="-127"/>
                <a:cs typeface="Times New Roman" panose="02020603050405020304" pitchFamily="18" charset="0"/>
              </a:rPr>
              <a:t>for I am the </a:t>
            </a:r>
            <a:r>
              <a:rPr lang="en-US" sz="1800" b="1" kern="100" cap="small" dirty="0">
                <a:solidFill>
                  <a:srgbClr val="FF0000"/>
                </a:solidFill>
                <a:effectLst/>
                <a:latin typeface="Helvetica" pitchFamily="2" charset="0"/>
                <a:ea typeface="Malgun Gothic" panose="020B0503020000020004" pitchFamily="34" charset="-127"/>
                <a:cs typeface="Times New Roman" panose="02020603050405020304" pitchFamily="18" charset="0"/>
              </a:rPr>
              <a:t>Lord</a:t>
            </a:r>
            <a:r>
              <a:rPr lang="en-US" sz="1800" b="1" kern="100" dirty="0">
                <a:solidFill>
                  <a:srgbClr val="FF0000"/>
                </a:solidFill>
                <a:effectLst/>
                <a:latin typeface="Helvetica" pitchFamily="2" charset="0"/>
                <a:ea typeface="Malgun Gothic" panose="020B0503020000020004" pitchFamily="34" charset="-127"/>
                <a:cs typeface="Times New Roman" panose="02020603050405020304" pitchFamily="18" charset="0"/>
              </a:rPr>
              <a:t>, your healer.”</a:t>
            </a:r>
          </a:p>
          <a:p>
            <a:pPr marL="0" indent="0" algn="r">
              <a:lnSpc>
                <a:spcPct val="150000"/>
              </a:lnSpc>
              <a:buNone/>
            </a:pPr>
            <a:r>
              <a:rPr lang="en-US" sz="1800" dirty="0">
                <a:solidFill>
                  <a:srgbClr val="FF0000"/>
                </a:solidFill>
                <a:latin typeface="Helvetica" pitchFamily="2" charset="0"/>
              </a:rPr>
              <a:t>Exodus 15:26</a:t>
            </a:r>
          </a:p>
          <a:p>
            <a:endParaRPr lang="en-US" sz="1800" dirty="0">
              <a:solidFill>
                <a:srgbClr val="FF0000"/>
              </a:solidFill>
              <a:latin typeface="Helvetica" pitchFamily="2" charset="0"/>
            </a:endParaRPr>
          </a:p>
          <a:p>
            <a:endParaRPr lang="en-US" sz="1800" dirty="0">
              <a:solidFill>
                <a:srgbClr val="FF0000"/>
              </a:solidFill>
              <a:latin typeface="Helvetica" pitchFamily="2" charset="0"/>
            </a:endParaRPr>
          </a:p>
        </p:txBody>
      </p:sp>
      <p:sp>
        <p:nvSpPr>
          <p:cNvPr id="4" name="Content Placeholder 3">
            <a:extLst>
              <a:ext uri="{FF2B5EF4-FFF2-40B4-BE49-F238E27FC236}">
                <a16:creationId xmlns:a16="http://schemas.microsoft.com/office/drawing/2014/main" id="{7E16B3BC-A2A9-6ACF-8F55-77474EA6E2BA}"/>
              </a:ext>
            </a:extLst>
          </p:cNvPr>
          <p:cNvSpPr>
            <a:spLocks noGrp="1"/>
          </p:cNvSpPr>
          <p:nvPr>
            <p:ph sz="half" idx="2"/>
          </p:nvPr>
        </p:nvSpPr>
        <p:spPr>
          <a:xfrm>
            <a:off x="3865417" y="1479695"/>
            <a:ext cx="7862455" cy="4351338"/>
          </a:xfrm>
        </p:spPr>
        <p:txBody>
          <a:bodyPr>
            <a:noAutofit/>
          </a:bodyPr>
          <a:lstStyle/>
          <a:p>
            <a:pPr marL="457200" lvl="1" indent="0">
              <a:lnSpc>
                <a:spcPct val="150000"/>
              </a:lnSpc>
              <a:buNone/>
            </a:pPr>
            <a:r>
              <a:rPr lang="en-US" sz="2000" b="1" kern="100" baseline="30000"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58 </a:t>
            </a:r>
            <a:r>
              <a:rPr lang="en-US" sz="2000" kern="100"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a:t>
            </a:r>
            <a:r>
              <a:rPr lang="en-US" sz="2000" b="1" kern="100" dirty="0">
                <a:solidFill>
                  <a:srgbClr val="000000"/>
                </a:solidFill>
                <a:effectLst/>
                <a:highlight>
                  <a:srgbClr val="FFFF00"/>
                </a:highlight>
                <a:latin typeface="Helvetica" pitchFamily="2" charset="0"/>
                <a:ea typeface="Malgun Gothic" panose="020B0503020000020004" pitchFamily="34" charset="-127"/>
                <a:cs typeface="Times New Roman" panose="02020603050405020304" pitchFamily="18" charset="0"/>
              </a:rPr>
              <a:t>If you are not careful to do all the words </a:t>
            </a:r>
            <a:r>
              <a:rPr lang="en-US" sz="2000" b="1" kern="100"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of this law that are written in this book</a:t>
            </a:r>
            <a:r>
              <a:rPr lang="en-US" sz="2000" kern="100"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 that you may fear this glorious and awesome name, the </a:t>
            </a:r>
            <a:r>
              <a:rPr lang="en-US" sz="2000" kern="100" cap="small"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Lord</a:t>
            </a:r>
            <a:r>
              <a:rPr lang="en-US" sz="2000" kern="100"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 your God, </a:t>
            </a:r>
            <a:r>
              <a:rPr lang="en-US" sz="2000" b="1" kern="100" baseline="30000"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59 </a:t>
            </a:r>
            <a:r>
              <a:rPr lang="en-US" sz="2000" b="1" kern="100"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then the </a:t>
            </a:r>
            <a:r>
              <a:rPr lang="en-US" sz="2000" b="1" kern="100" cap="small"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Lord</a:t>
            </a:r>
            <a:r>
              <a:rPr lang="en-US" sz="2000" b="1" kern="100"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 will bring on you and your offspring extraordinary afflictions</a:t>
            </a:r>
            <a:r>
              <a:rPr lang="en-US" sz="2000" kern="100"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 afflictions severe and lasting, and sicknesses grievous and lasting. </a:t>
            </a:r>
            <a:r>
              <a:rPr lang="en-US" sz="2000" b="1" kern="100" baseline="30000"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60 </a:t>
            </a:r>
            <a:r>
              <a:rPr lang="en-US" sz="2000" b="1" kern="100"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And he will bring upon you again all the </a:t>
            </a:r>
            <a:r>
              <a:rPr lang="en-US" sz="2000" b="1" kern="100" dirty="0">
                <a:solidFill>
                  <a:srgbClr val="000000"/>
                </a:solidFill>
                <a:effectLst/>
                <a:highlight>
                  <a:srgbClr val="FFFF00"/>
                </a:highlight>
                <a:latin typeface="Helvetica" pitchFamily="2" charset="0"/>
                <a:ea typeface="Malgun Gothic" panose="020B0503020000020004" pitchFamily="34" charset="-127"/>
                <a:cs typeface="Times New Roman" panose="02020603050405020304" pitchFamily="18" charset="0"/>
              </a:rPr>
              <a:t>diseases of Egypt</a:t>
            </a:r>
            <a:r>
              <a:rPr lang="en-US" sz="2000" kern="100"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 of which you were afraid, and they shall cling to you. </a:t>
            </a:r>
            <a:r>
              <a:rPr lang="en-US" sz="2000" b="1" kern="100" baseline="30000"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61 </a:t>
            </a:r>
            <a:r>
              <a:rPr lang="en-US" sz="2000" kern="100"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Every sickness also and every affliction that is not recorded in the book of this law, the </a:t>
            </a:r>
            <a:r>
              <a:rPr lang="en-US" sz="2000" kern="100" cap="small"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Lord</a:t>
            </a:r>
            <a:r>
              <a:rPr lang="en-US" sz="2000" kern="100" dirty="0">
                <a:solidFill>
                  <a:srgbClr val="000000"/>
                </a:solidFill>
                <a:effectLst/>
                <a:highlight>
                  <a:srgbClr val="FFFFFF"/>
                </a:highlight>
                <a:latin typeface="Helvetica" pitchFamily="2" charset="0"/>
                <a:ea typeface="Malgun Gothic" panose="020B0503020000020004" pitchFamily="34" charset="-127"/>
                <a:cs typeface="Times New Roman" panose="02020603050405020304" pitchFamily="18" charset="0"/>
              </a:rPr>
              <a:t> will bring upon you, until you are destroyed. 		</a:t>
            </a:r>
            <a:r>
              <a:rPr lang="en-US" sz="2000" dirty="0">
                <a:latin typeface="Helvetica" pitchFamily="2" charset="0"/>
              </a:rPr>
              <a:t>Deuteronomy 28:58-61 </a:t>
            </a:r>
            <a:endParaRPr lang="en-US" sz="2000" kern="100" dirty="0">
              <a:solidFill>
                <a:srgbClr val="000000"/>
              </a:solidFill>
              <a:effectLst/>
              <a:latin typeface="Helvetica" pitchFamily="2" charset="0"/>
              <a:ea typeface="Malgun Gothic" panose="020B0503020000020004" pitchFamily="34" charset="-127"/>
              <a:cs typeface="Times New Roman" panose="02020603050405020304" pitchFamily="18" charset="0"/>
            </a:endParaRPr>
          </a:p>
          <a:p>
            <a:pPr lvl="1">
              <a:lnSpc>
                <a:spcPct val="150000"/>
              </a:lnSpc>
            </a:pPr>
            <a:endParaRPr lang="en-US" sz="2000" dirty="0">
              <a:latin typeface="Helvetica" pitchFamily="2" charset="0"/>
            </a:endParaRPr>
          </a:p>
          <a:p>
            <a:pPr marL="0" indent="0">
              <a:lnSpc>
                <a:spcPct val="150000"/>
              </a:lnSpc>
              <a:buNone/>
            </a:pPr>
            <a:endParaRPr lang="en-US" sz="2000" dirty="0"/>
          </a:p>
        </p:txBody>
      </p:sp>
    </p:spTree>
    <p:extLst>
      <p:ext uri="{BB962C8B-B14F-4D97-AF65-F5344CB8AC3E}">
        <p14:creationId xmlns:p14="http://schemas.microsoft.com/office/powerpoint/2010/main" val="2117143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F9361-4D26-54EF-88CC-C6406B19299F}"/>
              </a:ext>
            </a:extLst>
          </p:cNvPr>
          <p:cNvSpPr>
            <a:spLocks noGrp="1"/>
          </p:cNvSpPr>
          <p:nvPr>
            <p:ph type="title"/>
          </p:nvPr>
        </p:nvSpPr>
        <p:spPr/>
        <p:txBody>
          <a:bodyPr>
            <a:normAutofit/>
          </a:bodyPr>
          <a:lstStyle/>
          <a:p>
            <a:r>
              <a:rPr lang="en-US" sz="4000" b="1" dirty="0"/>
              <a:t>Jehovah (YHWH)-Rapha: </a:t>
            </a:r>
            <a:r>
              <a:rPr lang="en-US" sz="4000" dirty="0"/>
              <a:t>the LORD who heals</a:t>
            </a:r>
          </a:p>
        </p:txBody>
      </p:sp>
      <p:sp>
        <p:nvSpPr>
          <p:cNvPr id="3" name="Content Placeholder 2">
            <a:extLst>
              <a:ext uri="{FF2B5EF4-FFF2-40B4-BE49-F238E27FC236}">
                <a16:creationId xmlns:a16="http://schemas.microsoft.com/office/drawing/2014/main" id="{BC7EA3C9-1F3F-FC04-D1E8-001CCDB9EAF0}"/>
              </a:ext>
            </a:extLst>
          </p:cNvPr>
          <p:cNvSpPr>
            <a:spLocks noGrp="1"/>
          </p:cNvSpPr>
          <p:nvPr>
            <p:ph sz="half" idx="1"/>
          </p:nvPr>
        </p:nvSpPr>
        <p:spPr>
          <a:xfrm>
            <a:off x="484909" y="1708295"/>
            <a:ext cx="4565073" cy="4159539"/>
          </a:xfrm>
        </p:spPr>
        <p:txBody>
          <a:bodyPr>
            <a:normAutofit lnSpcReduction="10000"/>
          </a:bodyPr>
          <a:lstStyle/>
          <a:p>
            <a:pPr marL="0" indent="0">
              <a:lnSpc>
                <a:spcPct val="150000"/>
              </a:lnSpc>
              <a:buNone/>
            </a:pPr>
            <a:r>
              <a:rPr lang="en-US" sz="20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saying, “If you will diligently listen to the voice of the </a:t>
            </a:r>
            <a:r>
              <a:rPr lang="en-US" sz="2000" kern="100" cap="small" dirty="0">
                <a:solidFill>
                  <a:srgbClr val="FF0000"/>
                </a:solidFill>
                <a:effectLst/>
                <a:latin typeface="Helvetica" pitchFamily="2" charset="0"/>
                <a:ea typeface="Malgun Gothic" panose="020B0503020000020004" pitchFamily="34" charset="-127"/>
                <a:cs typeface="Times New Roman" panose="02020603050405020304" pitchFamily="18" charset="0"/>
              </a:rPr>
              <a:t>Lord</a:t>
            </a:r>
            <a:r>
              <a:rPr lang="en-US" sz="20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 your God, and do that which is right in his eyes, and give ear to his commandments and keep all his statutes, I will put none of the diseases on you that I put on the Egyptians, </a:t>
            </a:r>
            <a:r>
              <a:rPr lang="en-US" sz="2000" b="1" kern="100" dirty="0">
                <a:solidFill>
                  <a:srgbClr val="FF0000"/>
                </a:solidFill>
                <a:effectLst/>
                <a:latin typeface="Helvetica" pitchFamily="2" charset="0"/>
                <a:ea typeface="Malgun Gothic" panose="020B0503020000020004" pitchFamily="34" charset="-127"/>
                <a:cs typeface="Times New Roman" panose="02020603050405020304" pitchFamily="18" charset="0"/>
              </a:rPr>
              <a:t>for I am the </a:t>
            </a:r>
            <a:r>
              <a:rPr lang="en-US" sz="2000" b="1" kern="100" cap="small" dirty="0">
                <a:solidFill>
                  <a:srgbClr val="FF0000"/>
                </a:solidFill>
                <a:effectLst/>
                <a:latin typeface="Helvetica" pitchFamily="2" charset="0"/>
                <a:ea typeface="Malgun Gothic" panose="020B0503020000020004" pitchFamily="34" charset="-127"/>
                <a:cs typeface="Times New Roman" panose="02020603050405020304" pitchFamily="18" charset="0"/>
              </a:rPr>
              <a:t>Lord</a:t>
            </a:r>
            <a:r>
              <a:rPr lang="en-US" sz="2000" b="1" kern="100" dirty="0">
                <a:solidFill>
                  <a:srgbClr val="FF0000"/>
                </a:solidFill>
                <a:effectLst/>
                <a:latin typeface="Helvetica" pitchFamily="2" charset="0"/>
                <a:ea typeface="Malgun Gothic" panose="020B0503020000020004" pitchFamily="34" charset="-127"/>
                <a:cs typeface="Times New Roman" panose="02020603050405020304" pitchFamily="18" charset="0"/>
              </a:rPr>
              <a:t>, your healer.”</a:t>
            </a:r>
          </a:p>
          <a:p>
            <a:pPr marL="0" indent="0" algn="r">
              <a:lnSpc>
                <a:spcPct val="150000"/>
              </a:lnSpc>
              <a:buNone/>
            </a:pPr>
            <a:r>
              <a:rPr lang="en-US" sz="2000" dirty="0">
                <a:solidFill>
                  <a:srgbClr val="FF0000"/>
                </a:solidFill>
                <a:latin typeface="Helvetica" pitchFamily="2" charset="0"/>
              </a:rPr>
              <a:t>Exodus 15:26</a:t>
            </a:r>
            <a:endParaRPr lang="en-US" sz="2000" kern="100" dirty="0">
              <a:solidFill>
                <a:srgbClr val="FF0000"/>
              </a:solidFill>
              <a:effectLst/>
              <a:latin typeface="Helvetica" pitchFamily="2" charset="0"/>
              <a:ea typeface="Malgun Gothic" panose="020B0503020000020004" pitchFamily="34" charset="-127"/>
              <a:cs typeface="Times New Roman" panose="02020603050405020304" pitchFamily="18" charset="0"/>
            </a:endParaRPr>
          </a:p>
        </p:txBody>
      </p:sp>
      <p:sp>
        <p:nvSpPr>
          <p:cNvPr id="4" name="Content Placeholder 3">
            <a:extLst>
              <a:ext uri="{FF2B5EF4-FFF2-40B4-BE49-F238E27FC236}">
                <a16:creationId xmlns:a16="http://schemas.microsoft.com/office/drawing/2014/main" id="{604B4353-71EB-1D77-6D68-75AE427A811C}"/>
              </a:ext>
            </a:extLst>
          </p:cNvPr>
          <p:cNvSpPr>
            <a:spLocks noGrp="1"/>
          </p:cNvSpPr>
          <p:nvPr>
            <p:ph sz="half" idx="2"/>
          </p:nvPr>
        </p:nvSpPr>
        <p:spPr>
          <a:xfrm>
            <a:off x="5756563" y="1708295"/>
            <a:ext cx="5597237" cy="4351338"/>
          </a:xfrm>
        </p:spPr>
        <p:txBody>
          <a:bodyPr>
            <a:normAutofit lnSpcReduction="10000"/>
          </a:bodyPr>
          <a:lstStyle/>
          <a:p>
            <a:r>
              <a:rPr lang="en-US" sz="3200" dirty="0"/>
              <a:t>Under the </a:t>
            </a:r>
            <a:r>
              <a:rPr lang="en-US" sz="3200" b="1" dirty="0"/>
              <a:t>Old Covenant</a:t>
            </a:r>
            <a:r>
              <a:rPr lang="en-US" sz="3200" dirty="0"/>
              <a:t>, physical health connected to obedience. </a:t>
            </a:r>
          </a:p>
          <a:p>
            <a:r>
              <a:rPr lang="en-US" sz="3200" dirty="0" err="1"/>
              <a:t>Wimber</a:t>
            </a:r>
            <a:r>
              <a:rPr lang="en-US" sz="3200" dirty="0"/>
              <a:t> observes that almost every illness recorded in the OT was a result of </a:t>
            </a:r>
            <a:r>
              <a:rPr lang="en-US" sz="3200" b="1" dirty="0"/>
              <a:t>sin and disobedience</a:t>
            </a:r>
            <a:r>
              <a:rPr lang="en-US" sz="3200" dirty="0"/>
              <a:t>.</a:t>
            </a:r>
          </a:p>
          <a:p>
            <a:r>
              <a:rPr lang="en-US" sz="3200" dirty="0"/>
              <a:t>The people knew God </a:t>
            </a:r>
            <a:r>
              <a:rPr lang="en-US" sz="3200" u="sng" dirty="0"/>
              <a:t>could </a:t>
            </a:r>
            <a:r>
              <a:rPr lang="en-US" sz="3200" dirty="0"/>
              <a:t>and </a:t>
            </a:r>
            <a:r>
              <a:rPr lang="en-US" sz="3200" u="sng" dirty="0"/>
              <a:t>did</a:t>
            </a:r>
            <a:r>
              <a:rPr lang="en-US" sz="3200" dirty="0"/>
              <a:t> heal. </a:t>
            </a:r>
          </a:p>
        </p:txBody>
      </p:sp>
    </p:spTree>
    <p:extLst>
      <p:ext uri="{BB962C8B-B14F-4D97-AF65-F5344CB8AC3E}">
        <p14:creationId xmlns:p14="http://schemas.microsoft.com/office/powerpoint/2010/main" val="3823023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5E60B-3D27-BE1B-18CB-556E62D9C9DE}"/>
              </a:ext>
            </a:extLst>
          </p:cNvPr>
          <p:cNvSpPr>
            <a:spLocks noGrp="1"/>
          </p:cNvSpPr>
          <p:nvPr>
            <p:ph type="title"/>
          </p:nvPr>
        </p:nvSpPr>
        <p:spPr>
          <a:xfrm>
            <a:off x="838199" y="365125"/>
            <a:ext cx="10924309" cy="1325563"/>
          </a:xfrm>
        </p:spPr>
        <p:txBody>
          <a:bodyPr>
            <a:normAutofit/>
          </a:bodyPr>
          <a:lstStyle/>
          <a:p>
            <a:r>
              <a:rPr lang="en-US" sz="4000" b="1" dirty="0"/>
              <a:t>The people knew God </a:t>
            </a:r>
            <a:r>
              <a:rPr lang="en-US" sz="4000" b="1" u="sng" dirty="0"/>
              <a:t>could </a:t>
            </a:r>
            <a:r>
              <a:rPr lang="en-US" sz="4000" b="1" dirty="0"/>
              <a:t>and </a:t>
            </a:r>
            <a:r>
              <a:rPr lang="en-US" sz="4000" b="1" u="sng" dirty="0"/>
              <a:t>did</a:t>
            </a:r>
            <a:r>
              <a:rPr lang="en-US" sz="4000" b="1" dirty="0"/>
              <a:t> heal (cont’d) </a:t>
            </a:r>
          </a:p>
        </p:txBody>
      </p:sp>
      <p:sp>
        <p:nvSpPr>
          <p:cNvPr id="3" name="Content Placeholder 2">
            <a:extLst>
              <a:ext uri="{FF2B5EF4-FFF2-40B4-BE49-F238E27FC236}">
                <a16:creationId xmlns:a16="http://schemas.microsoft.com/office/drawing/2014/main" id="{0092D660-4725-0B4B-7602-E092DCDBF8BA}"/>
              </a:ext>
            </a:extLst>
          </p:cNvPr>
          <p:cNvSpPr>
            <a:spLocks noGrp="1"/>
          </p:cNvSpPr>
          <p:nvPr>
            <p:ph sz="half" idx="1"/>
          </p:nvPr>
        </p:nvSpPr>
        <p:spPr/>
        <p:txBody>
          <a:bodyPr>
            <a:normAutofit/>
          </a:bodyPr>
          <a:lstStyle/>
          <a:p>
            <a:pPr marL="0" marR="0" indent="0">
              <a:lnSpc>
                <a:spcPct val="115000"/>
              </a:lnSpc>
              <a:spcBef>
                <a:spcPts val="0"/>
              </a:spcBef>
              <a:spcAft>
                <a:spcPts val="800"/>
              </a:spcAft>
              <a:buNone/>
            </a:pPr>
            <a:r>
              <a:rPr lang="en-US" b="1" kern="100" dirty="0">
                <a:solidFill>
                  <a:srgbClr val="FF0000"/>
                </a:solidFill>
                <a:effectLst/>
                <a:latin typeface="Helvetica" pitchFamily="2" charset="0"/>
                <a:ea typeface="Malgun Gothic" panose="020B0503020000020004" pitchFamily="34" charset="-127"/>
                <a:cs typeface="Times New Roman" panose="02020603050405020304" pitchFamily="18" charset="0"/>
              </a:rPr>
              <a:t>Job 5:18</a:t>
            </a:r>
            <a:r>
              <a:rPr lang="en-US" kern="100" dirty="0">
                <a:solidFill>
                  <a:srgbClr val="FF0000"/>
                </a:solidFill>
                <a:effectLst/>
                <a:latin typeface="Helvetica" pitchFamily="2" charset="0"/>
                <a:ea typeface="Malgun Gothic" panose="020B0503020000020004" pitchFamily="34" charset="-127"/>
                <a:cs typeface="Times New Roman" panose="02020603050405020304" pitchFamily="18" charset="0"/>
              </a:rPr>
              <a:t> </a:t>
            </a:r>
          </a:p>
          <a:p>
            <a:pPr marL="0" marR="0" indent="0">
              <a:lnSpc>
                <a:spcPct val="115000"/>
              </a:lnSpc>
              <a:spcBef>
                <a:spcPts val="0"/>
              </a:spcBef>
              <a:spcAft>
                <a:spcPts val="800"/>
              </a:spcAft>
              <a:buNone/>
            </a:pPr>
            <a:r>
              <a:rPr lang="en-US" kern="100" dirty="0">
                <a:solidFill>
                  <a:srgbClr val="FF0000"/>
                </a:solidFill>
                <a:effectLst/>
                <a:latin typeface="Helvetica" pitchFamily="2" charset="0"/>
                <a:ea typeface="Malgun Gothic" panose="020B0503020000020004" pitchFamily="34" charset="-127"/>
                <a:cs typeface="Times New Roman" panose="02020603050405020304" pitchFamily="18" charset="0"/>
              </a:rPr>
              <a:t>For he wounds, </a:t>
            </a:r>
          </a:p>
          <a:p>
            <a:pPr marL="0" marR="0" indent="0">
              <a:lnSpc>
                <a:spcPct val="115000"/>
              </a:lnSpc>
              <a:spcBef>
                <a:spcPts val="0"/>
              </a:spcBef>
              <a:spcAft>
                <a:spcPts val="800"/>
              </a:spcAft>
              <a:buNone/>
            </a:pPr>
            <a:r>
              <a:rPr lang="en-US" kern="100" dirty="0">
                <a:solidFill>
                  <a:srgbClr val="FF0000"/>
                </a:solidFill>
                <a:effectLst/>
                <a:latin typeface="Helvetica" pitchFamily="2" charset="0"/>
                <a:ea typeface="Malgun Gothic" panose="020B0503020000020004" pitchFamily="34" charset="-127"/>
                <a:cs typeface="Times New Roman" panose="02020603050405020304" pitchFamily="18" charset="0"/>
              </a:rPr>
              <a:t>but he binds up; </a:t>
            </a:r>
          </a:p>
          <a:p>
            <a:pPr marL="0" marR="0" indent="0">
              <a:lnSpc>
                <a:spcPct val="115000"/>
              </a:lnSpc>
              <a:spcBef>
                <a:spcPts val="0"/>
              </a:spcBef>
              <a:spcAft>
                <a:spcPts val="800"/>
              </a:spcAft>
              <a:buNone/>
            </a:pPr>
            <a:r>
              <a:rPr lang="en-US" kern="100" dirty="0">
                <a:solidFill>
                  <a:srgbClr val="FF0000"/>
                </a:solidFill>
                <a:effectLst/>
                <a:latin typeface="Helvetica" pitchFamily="2" charset="0"/>
                <a:ea typeface="Malgun Gothic" panose="020B0503020000020004" pitchFamily="34" charset="-127"/>
                <a:cs typeface="Times New Roman" panose="02020603050405020304" pitchFamily="18" charset="0"/>
              </a:rPr>
              <a:t>he shatters, </a:t>
            </a:r>
          </a:p>
          <a:p>
            <a:pPr marL="0" marR="0" indent="0">
              <a:lnSpc>
                <a:spcPct val="115000"/>
              </a:lnSpc>
              <a:spcBef>
                <a:spcPts val="0"/>
              </a:spcBef>
              <a:spcAft>
                <a:spcPts val="800"/>
              </a:spcAft>
              <a:buNone/>
            </a:pPr>
            <a:r>
              <a:rPr lang="en-US" kern="100" dirty="0">
                <a:solidFill>
                  <a:srgbClr val="FF0000"/>
                </a:solidFill>
                <a:effectLst/>
                <a:latin typeface="Helvetica" pitchFamily="2" charset="0"/>
                <a:ea typeface="Malgun Gothic" panose="020B0503020000020004" pitchFamily="34" charset="-127"/>
                <a:cs typeface="Times New Roman" panose="02020603050405020304" pitchFamily="18" charset="0"/>
              </a:rPr>
              <a:t>but his hands heal.</a:t>
            </a:r>
            <a:endParaRPr lang="en-US" kern="100" dirty="0">
              <a:effectLst/>
              <a:latin typeface="Helvetica" pitchFamily="2" charset="0"/>
              <a:ea typeface="Malgun Gothic" panose="020B0503020000020004" pitchFamily="34" charset="-127"/>
              <a:cs typeface="Times New Roman" panose="02020603050405020304" pitchFamily="18" charset="0"/>
            </a:endParaRPr>
          </a:p>
          <a:p>
            <a:endParaRPr lang="en-US" dirty="0">
              <a:latin typeface="Helvetica" pitchFamily="2" charset="0"/>
            </a:endParaRPr>
          </a:p>
        </p:txBody>
      </p:sp>
      <p:sp>
        <p:nvSpPr>
          <p:cNvPr id="4" name="Content Placeholder 3">
            <a:extLst>
              <a:ext uri="{FF2B5EF4-FFF2-40B4-BE49-F238E27FC236}">
                <a16:creationId xmlns:a16="http://schemas.microsoft.com/office/drawing/2014/main" id="{6ABC6FB5-F8AF-1EA1-44AC-80D2686BCE0B}"/>
              </a:ext>
            </a:extLst>
          </p:cNvPr>
          <p:cNvSpPr>
            <a:spLocks noGrp="1"/>
          </p:cNvSpPr>
          <p:nvPr>
            <p:ph sz="half" idx="2"/>
          </p:nvPr>
        </p:nvSpPr>
        <p:spPr/>
        <p:txBody>
          <a:bodyPr/>
          <a:lstStyle/>
          <a:p>
            <a:pPr marL="0" indent="0">
              <a:buNone/>
            </a:pPr>
            <a:r>
              <a:rPr lang="en-US" sz="2800" b="1" kern="100" dirty="0">
                <a:solidFill>
                  <a:srgbClr val="FF0000"/>
                </a:solidFill>
                <a:effectLst/>
                <a:latin typeface="Helvetica" pitchFamily="2" charset="0"/>
                <a:ea typeface="Malgun Gothic" panose="020B0503020000020004" pitchFamily="34" charset="-127"/>
                <a:cs typeface="Times New Roman" panose="02020603050405020304" pitchFamily="18" charset="0"/>
              </a:rPr>
              <a:t>Deuteronomy 32:39</a:t>
            </a:r>
            <a:r>
              <a:rPr lang="en-US" sz="28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 </a:t>
            </a:r>
          </a:p>
          <a:p>
            <a:pPr marL="0" indent="0">
              <a:buNone/>
            </a:pPr>
            <a:r>
              <a:rPr lang="en-US" sz="28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“‘See now that I, even I, am he, and there is no god beside me;</a:t>
            </a:r>
          </a:p>
          <a:p>
            <a:pPr marL="0" indent="0">
              <a:buNone/>
            </a:pPr>
            <a:r>
              <a:rPr lang="en-US" sz="28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I kill and I make alive; </a:t>
            </a:r>
          </a:p>
          <a:p>
            <a:pPr marL="0" indent="0">
              <a:buNone/>
            </a:pPr>
            <a:r>
              <a:rPr lang="en-US" sz="28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I wound and I heal; </a:t>
            </a:r>
          </a:p>
          <a:p>
            <a:pPr marL="0" indent="0">
              <a:buNone/>
            </a:pPr>
            <a:r>
              <a:rPr lang="en-US" sz="28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and there is none that can deliver out of my hand.</a:t>
            </a:r>
            <a:endParaRPr lang="en-US" sz="2800" kern="100" dirty="0">
              <a:effectLst/>
              <a:latin typeface="Helvetica" pitchFamily="2" charset="0"/>
              <a:ea typeface="Malgun Gothic" panose="020B0503020000020004" pitchFamily="34" charset="-127"/>
              <a:cs typeface="Times New Roman" panose="02020603050405020304" pitchFamily="18" charset="0"/>
            </a:endParaRPr>
          </a:p>
          <a:p>
            <a:endParaRPr lang="en-US" dirty="0">
              <a:latin typeface="Helvetica" pitchFamily="2" charset="0"/>
            </a:endParaRPr>
          </a:p>
        </p:txBody>
      </p:sp>
    </p:spTree>
    <p:extLst>
      <p:ext uri="{BB962C8B-B14F-4D97-AF65-F5344CB8AC3E}">
        <p14:creationId xmlns:p14="http://schemas.microsoft.com/office/powerpoint/2010/main" val="2226876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3D70-FA46-6A3B-D3B7-20803DC90C0F}"/>
              </a:ext>
            </a:extLst>
          </p:cNvPr>
          <p:cNvSpPr>
            <a:spLocks noGrp="1"/>
          </p:cNvSpPr>
          <p:nvPr>
            <p:ph type="title"/>
          </p:nvPr>
        </p:nvSpPr>
        <p:spPr>
          <a:xfrm>
            <a:off x="838199" y="365125"/>
            <a:ext cx="11173691" cy="1325563"/>
          </a:xfrm>
        </p:spPr>
        <p:txBody>
          <a:bodyPr>
            <a:normAutofit/>
          </a:bodyPr>
          <a:lstStyle/>
          <a:p>
            <a:r>
              <a:rPr lang="en-US" sz="4000" b="1" dirty="0"/>
              <a:t>The people knew God </a:t>
            </a:r>
            <a:r>
              <a:rPr lang="en-US" sz="4000" b="1" u="sng" dirty="0"/>
              <a:t>could </a:t>
            </a:r>
            <a:r>
              <a:rPr lang="en-US" sz="4000" b="1" dirty="0"/>
              <a:t>and </a:t>
            </a:r>
            <a:r>
              <a:rPr lang="en-US" sz="4000" b="1" u="sng" dirty="0"/>
              <a:t>did</a:t>
            </a:r>
            <a:r>
              <a:rPr lang="en-US" sz="4000" b="1" dirty="0"/>
              <a:t> heal (cont’d) </a:t>
            </a:r>
          </a:p>
        </p:txBody>
      </p:sp>
      <p:sp>
        <p:nvSpPr>
          <p:cNvPr id="3" name="Content Placeholder 2">
            <a:extLst>
              <a:ext uri="{FF2B5EF4-FFF2-40B4-BE49-F238E27FC236}">
                <a16:creationId xmlns:a16="http://schemas.microsoft.com/office/drawing/2014/main" id="{5F54EF33-9276-F4E6-890D-B1C9BCE57372}"/>
              </a:ext>
            </a:extLst>
          </p:cNvPr>
          <p:cNvSpPr>
            <a:spLocks noGrp="1"/>
          </p:cNvSpPr>
          <p:nvPr>
            <p:ph sz="half" idx="1"/>
          </p:nvPr>
        </p:nvSpPr>
        <p:spPr>
          <a:xfrm>
            <a:off x="838199" y="1825625"/>
            <a:ext cx="9615055" cy="4351338"/>
          </a:xfrm>
        </p:spPr>
        <p:txBody>
          <a:bodyPr>
            <a:noAutofit/>
          </a:bodyPr>
          <a:lstStyle/>
          <a:p>
            <a:pPr marL="457200" marR="0" lvl="1" indent="0">
              <a:lnSpc>
                <a:spcPct val="115000"/>
              </a:lnSpc>
              <a:spcBef>
                <a:spcPts val="0"/>
              </a:spcBef>
              <a:spcAft>
                <a:spcPts val="0"/>
              </a:spcAft>
              <a:buNone/>
            </a:pPr>
            <a:r>
              <a:rPr lang="en-US" b="1" kern="100" dirty="0">
                <a:solidFill>
                  <a:srgbClr val="FF0000"/>
                </a:solidFill>
                <a:effectLst/>
                <a:latin typeface="Helvetica" pitchFamily="2" charset="0"/>
                <a:ea typeface="Malgun Gothic" panose="020B0503020000020004" pitchFamily="34" charset="-127"/>
                <a:cs typeface="Times New Roman" panose="02020603050405020304" pitchFamily="18" charset="0"/>
              </a:rPr>
              <a:t>Jeremiah 17:14 </a:t>
            </a:r>
            <a:r>
              <a:rPr lang="en-US" kern="100" dirty="0">
                <a:solidFill>
                  <a:srgbClr val="FF0000"/>
                </a:solidFill>
                <a:effectLst/>
                <a:latin typeface="Helvetica" pitchFamily="2" charset="0"/>
                <a:ea typeface="Malgun Gothic" panose="020B0503020000020004" pitchFamily="34" charset="-127"/>
                <a:cs typeface="Times New Roman" panose="02020603050405020304" pitchFamily="18" charset="0"/>
              </a:rPr>
              <a:t>Heal me, O </a:t>
            </a:r>
            <a:r>
              <a:rPr lang="en-US" kern="100" cap="small" dirty="0">
                <a:solidFill>
                  <a:srgbClr val="FF0000"/>
                </a:solidFill>
                <a:effectLst/>
                <a:latin typeface="Helvetica" pitchFamily="2" charset="0"/>
                <a:ea typeface="Malgun Gothic" panose="020B0503020000020004" pitchFamily="34" charset="-127"/>
                <a:cs typeface="Times New Roman" panose="02020603050405020304" pitchFamily="18" charset="0"/>
              </a:rPr>
              <a:t>Lord</a:t>
            </a:r>
            <a:r>
              <a:rPr lang="en-US" kern="100" dirty="0">
                <a:solidFill>
                  <a:srgbClr val="FF0000"/>
                </a:solidFill>
                <a:effectLst/>
                <a:latin typeface="Helvetica" pitchFamily="2" charset="0"/>
                <a:ea typeface="Malgun Gothic" panose="020B0503020000020004" pitchFamily="34" charset="-127"/>
                <a:cs typeface="Times New Roman" panose="02020603050405020304" pitchFamily="18" charset="0"/>
              </a:rPr>
              <a:t>, and I shall be healed; save me, and I shall be saved, for you are my praise.</a:t>
            </a:r>
            <a:endParaRPr lang="en-US" kern="100" dirty="0">
              <a:solidFill>
                <a:srgbClr val="FF0000"/>
              </a:solidFill>
              <a:effectLst/>
              <a:latin typeface="Aptos" panose="020B0004020202020204" pitchFamily="34" charset="0"/>
              <a:ea typeface="Malgun Gothic" panose="020B0503020000020004" pitchFamily="34" charset="-127"/>
              <a:cs typeface="Times New Roman" panose="02020603050405020304" pitchFamily="18" charset="0"/>
            </a:endParaRPr>
          </a:p>
          <a:p>
            <a:pPr marL="457200" marR="0" lvl="1" indent="0">
              <a:lnSpc>
                <a:spcPct val="115000"/>
              </a:lnSpc>
              <a:spcBef>
                <a:spcPts val="0"/>
              </a:spcBef>
              <a:spcAft>
                <a:spcPts val="0"/>
              </a:spcAft>
              <a:buNone/>
            </a:pPr>
            <a:endParaRPr lang="en-US" b="1" kern="100" dirty="0">
              <a:solidFill>
                <a:srgbClr val="FF0000"/>
              </a:solidFill>
              <a:effectLst/>
              <a:latin typeface="Helvetica" pitchFamily="2" charset="0"/>
              <a:ea typeface="Malgun Gothic" panose="020B0503020000020004" pitchFamily="34" charset="-127"/>
              <a:cs typeface="Times New Roman" panose="02020603050405020304" pitchFamily="18" charset="0"/>
            </a:endParaRPr>
          </a:p>
          <a:p>
            <a:pPr marL="457200" marR="0" lvl="1" indent="0">
              <a:lnSpc>
                <a:spcPct val="115000"/>
              </a:lnSpc>
              <a:spcBef>
                <a:spcPts val="0"/>
              </a:spcBef>
              <a:spcAft>
                <a:spcPts val="0"/>
              </a:spcAft>
              <a:buNone/>
            </a:pPr>
            <a:r>
              <a:rPr lang="en-US" b="1" kern="100" dirty="0">
                <a:solidFill>
                  <a:srgbClr val="FF0000"/>
                </a:solidFill>
                <a:effectLst/>
                <a:latin typeface="Helvetica" pitchFamily="2" charset="0"/>
                <a:ea typeface="Malgun Gothic" panose="020B0503020000020004" pitchFamily="34" charset="-127"/>
                <a:cs typeface="Times New Roman" panose="02020603050405020304" pitchFamily="18" charset="0"/>
              </a:rPr>
              <a:t>Psalm 41:3 </a:t>
            </a:r>
            <a:r>
              <a:rPr lang="en-US" kern="100" dirty="0">
                <a:solidFill>
                  <a:srgbClr val="FF0000"/>
                </a:solidFill>
                <a:effectLst/>
                <a:latin typeface="Helvetica" pitchFamily="2" charset="0"/>
                <a:ea typeface="Malgun Gothic" panose="020B0503020000020004" pitchFamily="34" charset="-127"/>
                <a:cs typeface="Segoe UI" panose="020B0502040204020203" pitchFamily="34" charset="0"/>
              </a:rPr>
              <a:t>The </a:t>
            </a:r>
            <a:r>
              <a:rPr lang="en-US" kern="100" cap="small" dirty="0">
                <a:solidFill>
                  <a:srgbClr val="FF0000"/>
                </a:solidFill>
                <a:effectLst/>
                <a:latin typeface="Helvetica" pitchFamily="2" charset="0"/>
                <a:ea typeface="Malgun Gothic" panose="020B0503020000020004" pitchFamily="34" charset="-127"/>
                <a:cs typeface="Segoe UI" panose="020B0502040204020203" pitchFamily="34" charset="0"/>
              </a:rPr>
              <a:t>Lord</a:t>
            </a:r>
            <a:r>
              <a:rPr lang="en-US" kern="100" dirty="0">
                <a:solidFill>
                  <a:srgbClr val="FF0000"/>
                </a:solidFill>
                <a:effectLst/>
                <a:latin typeface="Helvetica" pitchFamily="2" charset="0"/>
                <a:ea typeface="Malgun Gothic" panose="020B0503020000020004" pitchFamily="34" charset="-127"/>
                <a:cs typeface="Segoe UI" panose="020B0502040204020203" pitchFamily="34" charset="0"/>
              </a:rPr>
              <a:t> sustains him on his sickbed;</a:t>
            </a:r>
            <a:br>
              <a:rPr lang="en-US" kern="100" dirty="0">
                <a:solidFill>
                  <a:srgbClr val="FF0000"/>
                </a:solidFill>
                <a:effectLst/>
                <a:latin typeface="Helvetica" pitchFamily="2" charset="0"/>
                <a:ea typeface="Malgun Gothic" panose="020B0503020000020004" pitchFamily="34" charset="-127"/>
                <a:cs typeface="Segoe UI" panose="020B0502040204020203" pitchFamily="34" charset="0"/>
              </a:rPr>
            </a:br>
            <a:r>
              <a:rPr lang="en-US" kern="100" dirty="0">
                <a:solidFill>
                  <a:srgbClr val="FF0000"/>
                </a:solidFill>
                <a:effectLst/>
                <a:latin typeface="Helvetica" pitchFamily="2" charset="0"/>
                <a:ea typeface="Malgun Gothic" panose="020B0503020000020004" pitchFamily="34" charset="-127"/>
                <a:cs typeface="Courier New" panose="02070309020205020404" pitchFamily="49" charset="0"/>
              </a:rPr>
              <a:t>    </a:t>
            </a:r>
            <a:r>
              <a:rPr lang="en-US" kern="100" dirty="0">
                <a:solidFill>
                  <a:srgbClr val="FF0000"/>
                </a:solidFill>
                <a:effectLst/>
                <a:latin typeface="Helvetica" pitchFamily="2" charset="0"/>
                <a:ea typeface="Malgun Gothic" panose="020B0503020000020004" pitchFamily="34" charset="-127"/>
                <a:cs typeface="Segoe UI" panose="020B0502040204020203" pitchFamily="34" charset="0"/>
              </a:rPr>
              <a:t>in his illness you restore him to full health.</a:t>
            </a:r>
            <a:endParaRPr lang="en-US" kern="100" dirty="0">
              <a:solidFill>
                <a:srgbClr val="FF0000"/>
              </a:solidFill>
              <a:effectLst/>
              <a:latin typeface="Aptos" panose="020B0004020202020204" pitchFamily="34" charset="0"/>
              <a:ea typeface="Malgun Gothic" panose="020B0503020000020004" pitchFamily="34" charset="-127"/>
              <a:cs typeface="Times New Roman" panose="02020603050405020304" pitchFamily="18" charset="0"/>
            </a:endParaRPr>
          </a:p>
          <a:p>
            <a:pPr marL="457200" marR="0" lvl="1" indent="0">
              <a:lnSpc>
                <a:spcPct val="115000"/>
              </a:lnSpc>
              <a:spcBef>
                <a:spcPts val="0"/>
              </a:spcBef>
              <a:spcAft>
                <a:spcPts val="800"/>
              </a:spcAft>
              <a:buNone/>
            </a:pPr>
            <a:endParaRPr lang="en-US" b="1" kern="100" dirty="0">
              <a:solidFill>
                <a:srgbClr val="FF0000"/>
              </a:solidFill>
              <a:effectLst/>
              <a:latin typeface="Helvetica" pitchFamily="2" charset="0"/>
              <a:ea typeface="Malgun Gothic" panose="020B0503020000020004" pitchFamily="34" charset="-127"/>
              <a:cs typeface="Times New Roman" panose="02020603050405020304" pitchFamily="18" charset="0"/>
            </a:endParaRPr>
          </a:p>
          <a:p>
            <a:pPr marL="457200" marR="0" lvl="1" indent="0">
              <a:lnSpc>
                <a:spcPct val="115000"/>
              </a:lnSpc>
              <a:spcBef>
                <a:spcPts val="0"/>
              </a:spcBef>
              <a:spcAft>
                <a:spcPts val="800"/>
              </a:spcAft>
              <a:buNone/>
            </a:pPr>
            <a:r>
              <a:rPr lang="en-US" b="1" kern="100" dirty="0">
                <a:solidFill>
                  <a:srgbClr val="FF0000"/>
                </a:solidFill>
                <a:effectLst/>
                <a:latin typeface="Helvetica" pitchFamily="2" charset="0"/>
                <a:ea typeface="Malgun Gothic" panose="020B0503020000020004" pitchFamily="34" charset="-127"/>
                <a:cs typeface="Times New Roman" panose="02020603050405020304" pitchFamily="18" charset="0"/>
              </a:rPr>
              <a:t>Psalm 103:1-5</a:t>
            </a:r>
            <a:r>
              <a:rPr lang="en-US" kern="100" dirty="0">
                <a:solidFill>
                  <a:srgbClr val="FF0000"/>
                </a:solidFill>
                <a:effectLst/>
                <a:latin typeface="Helvetica" pitchFamily="2" charset="0"/>
                <a:ea typeface="Malgun Gothic" panose="020B0503020000020004" pitchFamily="34" charset="-127"/>
                <a:cs typeface="Times New Roman" panose="02020603050405020304" pitchFamily="18" charset="0"/>
              </a:rPr>
              <a:t> </a:t>
            </a:r>
            <a:r>
              <a:rPr lang="en-US" kern="100" dirty="0">
                <a:solidFill>
                  <a:srgbClr val="FF0000"/>
                </a:solidFill>
                <a:latin typeface="Helvetica" pitchFamily="2" charset="0"/>
                <a:ea typeface="Malgun Gothic" panose="020B0503020000020004" pitchFamily="34" charset="-127"/>
                <a:cs typeface="Segoe UI" panose="020B0502040204020203" pitchFamily="34" charset="0"/>
              </a:rPr>
              <a:t> </a:t>
            </a:r>
            <a:r>
              <a:rPr lang="en-US" kern="100" dirty="0">
                <a:solidFill>
                  <a:srgbClr val="FF0000"/>
                </a:solidFill>
                <a:effectLst/>
                <a:latin typeface="Helvetica" pitchFamily="2" charset="0"/>
                <a:ea typeface="Malgun Gothic" panose="020B0503020000020004" pitchFamily="34" charset="-127"/>
                <a:cs typeface="Segoe UI" panose="020B0502040204020203" pitchFamily="34" charset="0"/>
              </a:rPr>
              <a:t>Bless the </a:t>
            </a:r>
            <a:r>
              <a:rPr lang="en-US" kern="100" cap="small" dirty="0">
                <a:solidFill>
                  <a:srgbClr val="FF0000"/>
                </a:solidFill>
                <a:effectLst/>
                <a:latin typeface="Helvetica" pitchFamily="2" charset="0"/>
                <a:ea typeface="Malgun Gothic" panose="020B0503020000020004" pitchFamily="34" charset="-127"/>
                <a:cs typeface="Segoe UI" panose="020B0502040204020203" pitchFamily="34" charset="0"/>
              </a:rPr>
              <a:t>Lord</a:t>
            </a:r>
            <a:r>
              <a:rPr lang="en-US" kern="100" dirty="0">
                <a:solidFill>
                  <a:srgbClr val="FF0000"/>
                </a:solidFill>
                <a:effectLst/>
                <a:latin typeface="Helvetica" pitchFamily="2" charset="0"/>
                <a:ea typeface="Malgun Gothic" panose="020B0503020000020004" pitchFamily="34" charset="-127"/>
                <a:cs typeface="Segoe UI" panose="020B0502040204020203" pitchFamily="34" charset="0"/>
              </a:rPr>
              <a:t>, O my soul, and forget not all his benefits,</a:t>
            </a:r>
            <a:r>
              <a:rPr lang="en-US" b="1" kern="100" baseline="30000" dirty="0">
                <a:solidFill>
                  <a:srgbClr val="FF0000"/>
                </a:solidFill>
                <a:effectLst/>
                <a:latin typeface="Helvetica" pitchFamily="2" charset="0"/>
                <a:ea typeface="Malgun Gothic" panose="020B0503020000020004" pitchFamily="34" charset="-127"/>
                <a:cs typeface="Segoe UI" panose="020B0502040204020203" pitchFamily="34" charset="0"/>
              </a:rPr>
              <a:t> </a:t>
            </a:r>
            <a:r>
              <a:rPr lang="en-US" kern="100" dirty="0">
                <a:solidFill>
                  <a:srgbClr val="FF0000"/>
                </a:solidFill>
                <a:effectLst/>
                <a:latin typeface="Helvetica" pitchFamily="2" charset="0"/>
                <a:ea typeface="Malgun Gothic" panose="020B0503020000020004" pitchFamily="34" charset="-127"/>
                <a:cs typeface="Segoe UI" panose="020B0502040204020203" pitchFamily="34" charset="0"/>
              </a:rPr>
              <a:t>who forgives all your iniquity, who heals all your diseases,</a:t>
            </a:r>
            <a:endParaRPr lang="en-US" kern="100" dirty="0">
              <a:solidFill>
                <a:srgbClr val="FF0000"/>
              </a:solidFill>
              <a:effectLst/>
              <a:latin typeface="Aptos" panose="020B0004020202020204" pitchFamily="34" charset="0"/>
              <a:ea typeface="Malgun Gothic" panose="020B0503020000020004" pitchFamily="34" charset="-127"/>
              <a:cs typeface="Times New Roman" panose="02020603050405020304" pitchFamily="18" charset="0"/>
            </a:endParaRPr>
          </a:p>
          <a:p>
            <a:endParaRPr lang="en-US" sz="2400" dirty="0">
              <a:solidFill>
                <a:srgbClr val="FF0000"/>
              </a:solidFill>
            </a:endParaRPr>
          </a:p>
        </p:txBody>
      </p:sp>
    </p:spTree>
    <p:extLst>
      <p:ext uri="{BB962C8B-B14F-4D97-AF65-F5344CB8AC3E}">
        <p14:creationId xmlns:p14="http://schemas.microsoft.com/office/powerpoint/2010/main" val="621429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C12D8-106F-1687-9DC9-8BDAD9F4F3C3}"/>
              </a:ext>
            </a:extLst>
          </p:cNvPr>
          <p:cNvSpPr>
            <a:spLocks noGrp="1"/>
          </p:cNvSpPr>
          <p:nvPr>
            <p:ph type="title"/>
          </p:nvPr>
        </p:nvSpPr>
        <p:spPr/>
        <p:txBody>
          <a:bodyPr>
            <a:normAutofit/>
          </a:bodyPr>
          <a:lstStyle/>
          <a:p>
            <a:r>
              <a:rPr lang="en-US" sz="3600" b="1" dirty="0"/>
              <a:t>God’s Healing in the Old Testament (Old Covenant)</a:t>
            </a:r>
          </a:p>
        </p:txBody>
      </p:sp>
      <p:sp>
        <p:nvSpPr>
          <p:cNvPr id="3" name="Content Placeholder 2">
            <a:extLst>
              <a:ext uri="{FF2B5EF4-FFF2-40B4-BE49-F238E27FC236}">
                <a16:creationId xmlns:a16="http://schemas.microsoft.com/office/drawing/2014/main" id="{35939F57-C202-084C-CB28-EF9502685329}"/>
              </a:ext>
            </a:extLst>
          </p:cNvPr>
          <p:cNvSpPr>
            <a:spLocks noGrp="1"/>
          </p:cNvSpPr>
          <p:nvPr>
            <p:ph sz="half" idx="1"/>
          </p:nvPr>
        </p:nvSpPr>
        <p:spPr>
          <a:xfrm>
            <a:off x="838200" y="1825625"/>
            <a:ext cx="5181600" cy="4351338"/>
          </a:xfrm>
        </p:spPr>
        <p:txBody>
          <a:bodyPr>
            <a:normAutofit/>
          </a:bodyPr>
          <a:lstStyle/>
          <a:p>
            <a:r>
              <a:rPr lang="en-US" sz="3200" dirty="0"/>
              <a:t>Physical healing for individuals</a:t>
            </a:r>
          </a:p>
          <a:p>
            <a:pPr marL="0" indent="0">
              <a:buNone/>
            </a:pPr>
            <a:endParaRPr lang="en-US" sz="1800" kern="100" dirty="0">
              <a:solidFill>
                <a:srgbClr val="FF0000"/>
              </a:solidFill>
              <a:latin typeface="Helvetica" pitchFamily="2" charset="0"/>
              <a:ea typeface="Malgun Gothic" panose="020B0503020000020004" pitchFamily="34" charset="-127"/>
              <a:cs typeface="Times New Roman" panose="02020603050405020304" pitchFamily="18" charset="0"/>
            </a:endParaRPr>
          </a:p>
          <a:p>
            <a:pPr marL="0" indent="0">
              <a:buNone/>
            </a:pPr>
            <a:r>
              <a:rPr lang="en-US" sz="1600" b="1" kern="100" dirty="0">
                <a:solidFill>
                  <a:srgbClr val="FF0000"/>
                </a:solidFill>
                <a:latin typeface="Helvetica" pitchFamily="2" charset="0"/>
                <a:ea typeface="Malgun Gothic" panose="020B0503020000020004" pitchFamily="34" charset="-127"/>
                <a:cs typeface="Times New Roman" panose="02020603050405020304" pitchFamily="18" charset="0"/>
              </a:rPr>
              <a:t>Numbers 12:13</a:t>
            </a:r>
            <a:br>
              <a:rPr lang="en-US" sz="1600" b="1" kern="100" dirty="0">
                <a:solidFill>
                  <a:srgbClr val="FF0000"/>
                </a:solidFill>
                <a:latin typeface="Helvetica" pitchFamily="2" charset="0"/>
                <a:ea typeface="Malgun Gothic" panose="020B0503020000020004" pitchFamily="34" charset="-127"/>
                <a:cs typeface="Times New Roman" panose="02020603050405020304" pitchFamily="18" charset="0"/>
              </a:rPr>
            </a:br>
            <a:r>
              <a:rPr lang="en-US" sz="16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And Moses cried to the </a:t>
            </a:r>
            <a:r>
              <a:rPr lang="en-US" sz="1600" kern="100" cap="small" dirty="0">
                <a:solidFill>
                  <a:srgbClr val="FF0000"/>
                </a:solidFill>
                <a:effectLst/>
                <a:latin typeface="Helvetica" pitchFamily="2" charset="0"/>
                <a:ea typeface="Malgun Gothic" panose="020B0503020000020004" pitchFamily="34" charset="-127"/>
                <a:cs typeface="Times New Roman" panose="02020603050405020304" pitchFamily="18" charset="0"/>
              </a:rPr>
              <a:t>Lord</a:t>
            </a:r>
            <a:r>
              <a:rPr lang="en-US" sz="16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 “O God, please heal her—please.”</a:t>
            </a:r>
          </a:p>
          <a:p>
            <a:pPr marL="0" indent="0">
              <a:buNone/>
            </a:pPr>
            <a:endParaRPr lang="en-US" sz="1600" b="1" kern="100" dirty="0">
              <a:solidFill>
                <a:srgbClr val="FF0000"/>
              </a:solidFill>
              <a:latin typeface="Helvetica" pitchFamily="2" charset="0"/>
              <a:ea typeface="Malgun Gothic" panose="020B0503020000020004" pitchFamily="34" charset="-127"/>
              <a:cs typeface="Times New Roman" panose="02020603050405020304" pitchFamily="18" charset="0"/>
            </a:endParaRPr>
          </a:p>
          <a:p>
            <a:pPr marL="0" indent="0">
              <a:buNone/>
            </a:pPr>
            <a:r>
              <a:rPr lang="en-US" sz="1600" b="1" dirty="0">
                <a:solidFill>
                  <a:srgbClr val="FF0000"/>
                </a:solidFill>
                <a:latin typeface="Helvetica" pitchFamily="2" charset="0"/>
              </a:rPr>
              <a:t>2 Kings 20:5 </a:t>
            </a:r>
            <a:br>
              <a:rPr lang="en-US" sz="1600" b="1" dirty="0">
                <a:solidFill>
                  <a:srgbClr val="FF0000"/>
                </a:solidFill>
                <a:latin typeface="Helvetica" pitchFamily="2" charset="0"/>
              </a:rPr>
            </a:br>
            <a:r>
              <a:rPr lang="en-US" sz="16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“Turn back, and say to Hezekiah the leader of my people, Thus says the </a:t>
            </a:r>
            <a:r>
              <a:rPr lang="en-US" sz="1600" kern="100" cap="small" dirty="0">
                <a:solidFill>
                  <a:srgbClr val="FF0000"/>
                </a:solidFill>
                <a:effectLst/>
                <a:latin typeface="Helvetica" pitchFamily="2" charset="0"/>
                <a:ea typeface="Malgun Gothic" panose="020B0503020000020004" pitchFamily="34" charset="-127"/>
                <a:cs typeface="Times New Roman" panose="02020603050405020304" pitchFamily="18" charset="0"/>
              </a:rPr>
              <a:t>Lord</a:t>
            </a:r>
            <a:r>
              <a:rPr lang="en-US" sz="16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 the God of David your father: I have heard your prayer; I have seen your tears. Behold, I will heal you. On the third day you shall go up to the house of the </a:t>
            </a:r>
            <a:r>
              <a:rPr lang="en-US" sz="1600" kern="100" cap="small" dirty="0">
                <a:solidFill>
                  <a:srgbClr val="FF0000"/>
                </a:solidFill>
                <a:effectLst/>
                <a:latin typeface="Helvetica" pitchFamily="2" charset="0"/>
                <a:ea typeface="Malgun Gothic" panose="020B0503020000020004" pitchFamily="34" charset="-127"/>
                <a:cs typeface="Times New Roman" panose="02020603050405020304" pitchFamily="18" charset="0"/>
              </a:rPr>
              <a:t>Lord</a:t>
            </a:r>
            <a:r>
              <a:rPr lang="en-US" sz="16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a:t>
            </a:r>
          </a:p>
          <a:p>
            <a:pPr lvl="2"/>
            <a:endParaRPr lang="en-US" dirty="0"/>
          </a:p>
        </p:txBody>
      </p:sp>
      <p:sp>
        <p:nvSpPr>
          <p:cNvPr id="4" name="Content Placeholder 3">
            <a:extLst>
              <a:ext uri="{FF2B5EF4-FFF2-40B4-BE49-F238E27FC236}">
                <a16:creationId xmlns:a16="http://schemas.microsoft.com/office/drawing/2014/main" id="{661A2B1B-7BE2-958C-7946-F641D4951B38}"/>
              </a:ext>
            </a:extLst>
          </p:cNvPr>
          <p:cNvSpPr>
            <a:spLocks noGrp="1"/>
          </p:cNvSpPr>
          <p:nvPr>
            <p:ph sz="half" idx="2"/>
          </p:nvPr>
        </p:nvSpPr>
        <p:spPr/>
        <p:txBody>
          <a:bodyPr>
            <a:normAutofit/>
          </a:bodyPr>
          <a:lstStyle/>
          <a:p>
            <a:r>
              <a:rPr lang="en-US" sz="3200" dirty="0"/>
              <a:t>Figurative healing for Israel – favor and forgiveness </a:t>
            </a:r>
          </a:p>
          <a:p>
            <a:endParaRPr lang="en-US" dirty="0"/>
          </a:p>
          <a:p>
            <a:pPr marL="457200" marR="0" lvl="1" indent="0">
              <a:lnSpc>
                <a:spcPct val="115000"/>
              </a:lnSpc>
              <a:spcBef>
                <a:spcPts val="0"/>
              </a:spcBef>
              <a:spcAft>
                <a:spcPts val="0"/>
              </a:spcAft>
              <a:buNone/>
            </a:pPr>
            <a:r>
              <a:rPr lang="en-US" sz="1600" b="1" kern="100" dirty="0">
                <a:solidFill>
                  <a:srgbClr val="FF0000"/>
                </a:solidFill>
                <a:effectLst/>
                <a:latin typeface="Helvetica" pitchFamily="2" charset="0"/>
                <a:ea typeface="Malgun Gothic" panose="020B0503020000020004" pitchFamily="34" charset="-127"/>
                <a:cs typeface="Times New Roman" panose="02020603050405020304" pitchFamily="18" charset="0"/>
              </a:rPr>
              <a:t>Hosea 6:1 </a:t>
            </a:r>
            <a:endParaRPr lang="en-US" sz="1600" b="1" kern="100" dirty="0">
              <a:latin typeface="Aptos" panose="020B0004020202020204" pitchFamily="34" charset="0"/>
              <a:ea typeface="Malgun Gothic" panose="020B0503020000020004" pitchFamily="34" charset="-127"/>
              <a:cs typeface="Times New Roman" panose="02020603050405020304" pitchFamily="18" charset="0"/>
            </a:endParaRPr>
          </a:p>
          <a:p>
            <a:pPr marL="457200" marR="0" lvl="1" indent="0">
              <a:lnSpc>
                <a:spcPct val="115000"/>
              </a:lnSpc>
              <a:spcBef>
                <a:spcPts val="0"/>
              </a:spcBef>
              <a:spcAft>
                <a:spcPts val="0"/>
              </a:spcAft>
              <a:buNone/>
            </a:pPr>
            <a:r>
              <a:rPr lang="en-US" sz="16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Come, let us return to the LORD; for he has torn us, that he may heal us; he has struck us down, and he will bind us up. </a:t>
            </a:r>
            <a:endParaRPr lang="en-US" sz="16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685800" marR="0" indent="0">
              <a:lnSpc>
                <a:spcPct val="115000"/>
              </a:lnSpc>
              <a:spcBef>
                <a:spcPts val="0"/>
              </a:spcBef>
              <a:spcAft>
                <a:spcPts val="0"/>
              </a:spcAft>
              <a:buNone/>
            </a:pPr>
            <a:endParaRPr lang="en-US" sz="16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457200" marR="0" lvl="1" indent="0">
              <a:lnSpc>
                <a:spcPct val="115000"/>
              </a:lnSpc>
              <a:spcBef>
                <a:spcPts val="0"/>
              </a:spcBef>
              <a:spcAft>
                <a:spcPts val="800"/>
              </a:spcAft>
              <a:buNone/>
            </a:pPr>
            <a:r>
              <a:rPr lang="en-US" sz="1600" b="1" kern="100" dirty="0">
                <a:solidFill>
                  <a:srgbClr val="FF0000"/>
                </a:solidFill>
                <a:effectLst/>
                <a:latin typeface="Helvetica" pitchFamily="2" charset="0"/>
                <a:ea typeface="Malgun Gothic" panose="020B0503020000020004" pitchFamily="34" charset="-127"/>
                <a:cs typeface="Times New Roman" panose="02020603050405020304" pitchFamily="18" charset="0"/>
              </a:rPr>
              <a:t>Jeremiah 30:17 </a:t>
            </a:r>
            <a:br>
              <a:rPr lang="en-US" sz="1600" kern="100" dirty="0">
                <a:solidFill>
                  <a:srgbClr val="FF0000"/>
                </a:solidFill>
                <a:effectLst/>
                <a:latin typeface="Helvetica" pitchFamily="2" charset="0"/>
                <a:ea typeface="Malgun Gothic" panose="020B0503020000020004" pitchFamily="34" charset="-127"/>
                <a:cs typeface="Times New Roman" panose="02020603050405020304" pitchFamily="18" charset="0"/>
              </a:rPr>
            </a:br>
            <a:r>
              <a:rPr lang="en-US" sz="16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Behold, I will bring to it health and healing, and I will heal them and reveal to them abundance of prosperity and security.</a:t>
            </a:r>
            <a:endParaRPr lang="en-US" sz="1600" kern="100" dirty="0">
              <a:effectLst/>
              <a:latin typeface="Aptos" panose="020B0004020202020204" pitchFamily="34" charset="0"/>
              <a:ea typeface="Malgun Gothic" panose="020B0503020000020004" pitchFamily="34" charset="-127"/>
              <a:cs typeface="Times New Roman" panose="02020603050405020304" pitchFamily="18" charset="0"/>
            </a:endParaRPr>
          </a:p>
          <a:p>
            <a:endParaRPr lang="en-US" dirty="0"/>
          </a:p>
        </p:txBody>
      </p:sp>
    </p:spTree>
    <p:extLst>
      <p:ext uri="{BB962C8B-B14F-4D97-AF65-F5344CB8AC3E}">
        <p14:creationId xmlns:p14="http://schemas.microsoft.com/office/powerpoint/2010/main" val="1338597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Special Announcement Postcards for Business - swirly-world-design">
            <a:extLst>
              <a:ext uri="{FF2B5EF4-FFF2-40B4-BE49-F238E27FC236}">
                <a16:creationId xmlns:a16="http://schemas.microsoft.com/office/drawing/2014/main" id="{DA4C4C1D-FBF5-BA8E-3A15-58A8FDE3D7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398" b="16303"/>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7295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7" name="Rectangle 308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8" name="Rectangle 3087">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Moses with the New Tablets (Exodus 34, 29-33)">
            <a:extLst>
              <a:ext uri="{FF2B5EF4-FFF2-40B4-BE49-F238E27FC236}">
                <a16:creationId xmlns:a16="http://schemas.microsoft.com/office/drawing/2014/main" id="{154DAA21-2932-A37C-66E6-A65A864A2AA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09334" y="643467"/>
            <a:ext cx="6773332"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887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60" name="Rectangle 205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Why the Old Covenant Failed | Sabbath Truth">
            <a:hlinkClick r:id="rId2"/>
            <a:extLst>
              <a:ext uri="{FF2B5EF4-FFF2-40B4-BE49-F238E27FC236}">
                <a16:creationId xmlns:a16="http://schemas.microsoft.com/office/drawing/2014/main" id="{BC996698-9E00-26FF-AB17-79749703176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807" r="14046" b="-1"/>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2" name="Rectangle 206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5">
            <a:extLst>
              <a:ext uri="{FF2B5EF4-FFF2-40B4-BE49-F238E27FC236}">
                <a16:creationId xmlns:a16="http://schemas.microsoft.com/office/drawing/2014/main" id="{4C20B7D3-4C58-EDB1-27EF-BFB15454B826}"/>
              </a:ext>
            </a:extLst>
          </p:cNvPr>
          <p:cNvSpPr>
            <a:spLocks noGrp="1"/>
          </p:cNvSpPr>
          <p:nvPr>
            <p:ph idx="1"/>
          </p:nvPr>
        </p:nvSpPr>
        <p:spPr>
          <a:xfrm>
            <a:off x="838200" y="1914656"/>
            <a:ext cx="3822189" cy="3742762"/>
          </a:xfrm>
        </p:spPr>
        <p:txBody>
          <a:bodyPr>
            <a:normAutofit/>
          </a:bodyPr>
          <a:lstStyle/>
          <a:p>
            <a:pPr marL="0" indent="0">
              <a:buNone/>
            </a:pPr>
            <a:r>
              <a:rPr lang="en-US" dirty="0"/>
              <a:t>“His name points to the hope of the </a:t>
            </a:r>
            <a:r>
              <a:rPr lang="en-US" b="1" dirty="0"/>
              <a:t>new covenant</a:t>
            </a:r>
            <a:r>
              <a:rPr lang="en-US" dirty="0"/>
              <a:t> in which the coming of Jesus brings the fullness of God’s mercy and healing power.” </a:t>
            </a:r>
          </a:p>
          <a:p>
            <a:pPr marL="0" indent="0">
              <a:buNone/>
            </a:pPr>
            <a:r>
              <a:rPr lang="en-US" dirty="0"/>
              <a:t>- John </a:t>
            </a:r>
            <a:r>
              <a:rPr lang="en-US" dirty="0" err="1"/>
              <a:t>Wimber</a:t>
            </a:r>
            <a:endParaRPr lang="en-US" dirty="0"/>
          </a:p>
        </p:txBody>
      </p:sp>
    </p:spTree>
    <p:extLst>
      <p:ext uri="{BB962C8B-B14F-4D97-AF65-F5344CB8AC3E}">
        <p14:creationId xmlns:p14="http://schemas.microsoft.com/office/powerpoint/2010/main" val="1217936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3513"/>
            <a:lum/>
          </a:blip>
          <a:srcRect/>
          <a:stretch>
            <a:fillRect t="-12000" b="-12000"/>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58B49A-2099-BECE-3904-0E15E06996D9}"/>
              </a:ext>
            </a:extLst>
          </p:cNvPr>
          <p:cNvSpPr>
            <a:spLocks noGrp="1"/>
          </p:cNvSpPr>
          <p:nvPr>
            <p:ph type="title"/>
          </p:nvPr>
        </p:nvSpPr>
        <p:spPr>
          <a:xfrm>
            <a:off x="838200" y="0"/>
            <a:ext cx="10515600" cy="2852737"/>
          </a:xfrm>
        </p:spPr>
        <p:txBody>
          <a:bodyPr vert="horz" lIns="91440" tIns="45720" rIns="91440" bIns="45720" rtlCol="0" anchor="b">
            <a:normAutofit/>
          </a:bodyPr>
          <a:lstStyle/>
          <a:p>
            <a:pPr algn="r"/>
            <a:r>
              <a:rPr lang="en-US" sz="6100" b="1" kern="1200" dirty="0">
                <a:solidFill>
                  <a:schemeClr val="tx1"/>
                </a:solidFill>
                <a:latin typeface="Helvetica" pitchFamily="2" charset="0"/>
              </a:rPr>
              <a:t>Jesus</a:t>
            </a:r>
          </a:p>
        </p:txBody>
      </p:sp>
      <p:sp>
        <p:nvSpPr>
          <p:cNvPr id="7" name="Text Placeholder 6">
            <a:extLst>
              <a:ext uri="{FF2B5EF4-FFF2-40B4-BE49-F238E27FC236}">
                <a16:creationId xmlns:a16="http://schemas.microsoft.com/office/drawing/2014/main" id="{0928273C-B707-9E40-28E3-6B8E6D2B70C5}"/>
              </a:ext>
            </a:extLst>
          </p:cNvPr>
          <p:cNvSpPr>
            <a:spLocks noGrp="1"/>
          </p:cNvSpPr>
          <p:nvPr>
            <p:ph type="body" idx="1"/>
          </p:nvPr>
        </p:nvSpPr>
        <p:spPr>
          <a:xfrm>
            <a:off x="838200" y="2879725"/>
            <a:ext cx="10515600" cy="1500187"/>
          </a:xfrm>
        </p:spPr>
        <p:txBody>
          <a:bodyPr vert="horz" lIns="91440" tIns="45720" rIns="91440" bIns="45720" rtlCol="0">
            <a:normAutofit/>
          </a:bodyPr>
          <a:lstStyle/>
          <a:p>
            <a:pPr algn="r"/>
            <a:r>
              <a:rPr lang="en-US" sz="2400" b="1" kern="1200" dirty="0">
                <a:solidFill>
                  <a:schemeClr val="tx1"/>
                </a:solidFill>
                <a:latin typeface="Helvetica" pitchFamily="2" charset="0"/>
                <a:ea typeface="+mj-ea"/>
                <a:cs typeface="+mj-cs"/>
              </a:rPr>
              <a:t>Healing in the New Testament</a:t>
            </a:r>
            <a:endParaRPr lang="en-US" sz="2400" b="1" kern="1200" dirty="0">
              <a:solidFill>
                <a:schemeClr val="tx1"/>
              </a:solidFill>
              <a:latin typeface="Helvetica" pitchFamily="2" charset="0"/>
            </a:endParaRPr>
          </a:p>
        </p:txBody>
      </p:sp>
    </p:spTree>
    <p:extLst>
      <p:ext uri="{BB962C8B-B14F-4D97-AF65-F5344CB8AC3E}">
        <p14:creationId xmlns:p14="http://schemas.microsoft.com/office/powerpoint/2010/main" val="313377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C2B2C8-E50B-6F17-2469-25EE8C20F947}"/>
              </a:ext>
            </a:extLst>
          </p:cNvPr>
          <p:cNvSpPr>
            <a:spLocks noGrp="1"/>
          </p:cNvSpPr>
          <p:nvPr>
            <p:ph idx="1"/>
          </p:nvPr>
        </p:nvSpPr>
        <p:spPr>
          <a:xfrm>
            <a:off x="838200" y="1025525"/>
            <a:ext cx="10515600" cy="4351338"/>
          </a:xfrm>
        </p:spPr>
        <p:txBody>
          <a:bodyPr>
            <a:noAutofit/>
          </a:bodyPr>
          <a:lstStyle/>
          <a:p>
            <a:pPr marL="0" marR="0" indent="0">
              <a:lnSpc>
                <a:spcPct val="115000"/>
              </a:lnSpc>
              <a:spcBef>
                <a:spcPts val="0"/>
              </a:spcBef>
              <a:spcAft>
                <a:spcPts val="800"/>
              </a:spcAft>
              <a:buNone/>
            </a:pPr>
            <a:r>
              <a:rPr lang="en-US" sz="3200" kern="100" spc="70" baseline="30000" dirty="0">
                <a:effectLst/>
                <a:latin typeface="Helvetica" pitchFamily="2" charset="0"/>
                <a:ea typeface="Malgun Gothic" panose="020B0503020000020004" pitchFamily="34" charset="-127"/>
                <a:cs typeface="Times New Roman" panose="02020603050405020304" pitchFamily="18" charset="0"/>
              </a:rPr>
              <a:t>35</a:t>
            </a:r>
            <a:r>
              <a:rPr lang="en-US" sz="3200" kern="100" spc="70" dirty="0">
                <a:effectLst/>
                <a:latin typeface="Helvetica" pitchFamily="2" charset="0"/>
                <a:ea typeface="Malgun Gothic" panose="020B0503020000020004" pitchFamily="34" charset="-127"/>
                <a:cs typeface="Times New Roman" panose="02020603050405020304" pitchFamily="18" charset="0"/>
              </a:rPr>
              <a:t> In the synagogue there was a man with an evil spirit. Jesus drove out the evil spirit. </a:t>
            </a:r>
            <a:endParaRPr lang="en-US" sz="3200" kern="100" dirty="0">
              <a:latin typeface="Helvetica" pitchFamily="2" charset="0"/>
              <a:ea typeface="Malgun Gothic" panose="020B0503020000020004" pitchFamily="34" charset="-127"/>
              <a:cs typeface="Times New Roman" panose="02020603050405020304" pitchFamily="18" charset="0"/>
            </a:endParaRPr>
          </a:p>
          <a:p>
            <a:pPr marL="0" marR="0" indent="0">
              <a:lnSpc>
                <a:spcPct val="115000"/>
              </a:lnSpc>
              <a:spcBef>
                <a:spcPts val="0"/>
              </a:spcBef>
              <a:spcAft>
                <a:spcPts val="800"/>
              </a:spcAft>
              <a:buNone/>
            </a:pPr>
            <a:r>
              <a:rPr lang="en-US" sz="3200" kern="100" spc="70" baseline="30000" dirty="0">
                <a:effectLst/>
                <a:latin typeface="Helvetica" pitchFamily="2" charset="0"/>
                <a:ea typeface="Malgun Gothic" panose="020B0503020000020004" pitchFamily="34" charset="-127"/>
                <a:cs typeface="Times New Roman" panose="02020603050405020304" pitchFamily="18" charset="0"/>
              </a:rPr>
              <a:t>38-39</a:t>
            </a:r>
            <a:r>
              <a:rPr lang="en-US" sz="3200" kern="100" spc="70" dirty="0">
                <a:effectLst/>
                <a:latin typeface="Helvetica" pitchFamily="2" charset="0"/>
                <a:ea typeface="Malgun Gothic" panose="020B0503020000020004" pitchFamily="34" charset="-127"/>
                <a:cs typeface="Times New Roman" panose="02020603050405020304" pitchFamily="18" charset="0"/>
              </a:rPr>
              <a:t> Jesus then left the synagogue and went to the house of Simon Peter.  Simon’s mother-in-law was suffering with a high fever.  Those in the house asked Jesus to help her and he bent over her and </a:t>
            </a:r>
            <a:r>
              <a:rPr lang="en-US" sz="3200" kern="100" spc="70" dirty="0">
                <a:effectLst/>
                <a:highlight>
                  <a:srgbClr val="FFFF00"/>
                </a:highlight>
                <a:latin typeface="Helvetica" pitchFamily="2" charset="0"/>
                <a:ea typeface="Malgun Gothic" panose="020B0503020000020004" pitchFamily="34" charset="-127"/>
                <a:cs typeface="Times New Roman" panose="02020603050405020304" pitchFamily="18" charset="0"/>
              </a:rPr>
              <a:t>rebuked</a:t>
            </a:r>
            <a:r>
              <a:rPr lang="en-US" sz="3200" kern="100" spc="70" dirty="0">
                <a:effectLst/>
                <a:latin typeface="Helvetica" pitchFamily="2" charset="0"/>
                <a:ea typeface="Malgun Gothic" panose="020B0503020000020004" pitchFamily="34" charset="-127"/>
                <a:cs typeface="Times New Roman" panose="02020603050405020304" pitchFamily="18" charset="0"/>
              </a:rPr>
              <a:t> the fever.  She got up at once and began to wait on them. </a:t>
            </a:r>
            <a:endParaRPr lang="en-US" sz="3200" dirty="0">
              <a:latin typeface="Helvetica" pitchFamily="2" charset="0"/>
            </a:endParaRPr>
          </a:p>
          <a:p>
            <a:pPr marL="0" indent="0" algn="r">
              <a:buNone/>
            </a:pPr>
            <a:r>
              <a:rPr lang="en-US" sz="3200" kern="100" dirty="0">
                <a:effectLst/>
                <a:latin typeface="Helvetica" pitchFamily="2" charset="0"/>
                <a:ea typeface="Malgun Gothic" panose="020B0503020000020004" pitchFamily="34" charset="-127"/>
                <a:cs typeface="Times New Roman" panose="02020603050405020304" pitchFamily="18" charset="0"/>
              </a:rPr>
              <a:t>Luke 4:35, 38-39 </a:t>
            </a:r>
          </a:p>
        </p:txBody>
      </p:sp>
    </p:spTree>
    <p:extLst>
      <p:ext uri="{BB962C8B-B14F-4D97-AF65-F5344CB8AC3E}">
        <p14:creationId xmlns:p14="http://schemas.microsoft.com/office/powerpoint/2010/main" val="44419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C2B2C8-E50B-6F17-2469-25EE8C20F947}"/>
              </a:ext>
            </a:extLst>
          </p:cNvPr>
          <p:cNvSpPr>
            <a:spLocks noGrp="1"/>
          </p:cNvSpPr>
          <p:nvPr>
            <p:ph idx="1"/>
          </p:nvPr>
        </p:nvSpPr>
        <p:spPr>
          <a:xfrm>
            <a:off x="838200" y="854075"/>
            <a:ext cx="10515600" cy="4351338"/>
          </a:xfrm>
        </p:spPr>
        <p:txBody>
          <a:bodyPr>
            <a:noAutofit/>
          </a:bodyPr>
          <a:lstStyle/>
          <a:p>
            <a:pPr marL="0" marR="0" indent="0">
              <a:lnSpc>
                <a:spcPct val="115000"/>
              </a:lnSpc>
              <a:spcBef>
                <a:spcPts val="0"/>
              </a:spcBef>
              <a:spcAft>
                <a:spcPts val="800"/>
              </a:spcAft>
              <a:buNone/>
            </a:pPr>
            <a:r>
              <a:rPr lang="en-US" sz="3200" b="1" kern="100" baseline="30000" dirty="0">
                <a:solidFill>
                  <a:srgbClr val="000000"/>
                </a:solidFill>
                <a:effectLst/>
                <a:latin typeface="Helvetica" pitchFamily="2" charset="0"/>
                <a:ea typeface="Malgun Gothic" panose="020B0503020000020004" pitchFamily="34" charset="-127"/>
                <a:cs typeface="Times New Roman" panose="02020603050405020304" pitchFamily="18" charset="0"/>
              </a:rPr>
              <a:t>14 </a:t>
            </a:r>
            <a:r>
              <a:rPr lang="en-US" sz="3200" kern="100" dirty="0">
                <a:solidFill>
                  <a:srgbClr val="000000"/>
                </a:solidFill>
                <a:effectLst/>
                <a:latin typeface="Helvetica" pitchFamily="2" charset="0"/>
                <a:ea typeface="Malgun Gothic" panose="020B0503020000020004" pitchFamily="34" charset="-127"/>
                <a:cs typeface="Times New Roman" panose="02020603050405020304" pitchFamily="18" charset="0"/>
              </a:rPr>
              <a:t>And when Jesus entered Peter's house, he saw his mother-in-law lying sick with a fever. </a:t>
            </a:r>
            <a:r>
              <a:rPr lang="en-US" sz="3200" b="1" kern="100" baseline="30000" dirty="0">
                <a:solidFill>
                  <a:srgbClr val="000000"/>
                </a:solidFill>
                <a:effectLst/>
                <a:latin typeface="Helvetica" pitchFamily="2" charset="0"/>
                <a:ea typeface="Malgun Gothic" panose="020B0503020000020004" pitchFamily="34" charset="-127"/>
                <a:cs typeface="Times New Roman" panose="02020603050405020304" pitchFamily="18" charset="0"/>
              </a:rPr>
              <a:t>15 </a:t>
            </a:r>
            <a:r>
              <a:rPr lang="en-US" sz="3200" kern="100" dirty="0">
                <a:solidFill>
                  <a:srgbClr val="000000"/>
                </a:solidFill>
                <a:effectLst/>
                <a:latin typeface="Helvetica" pitchFamily="2" charset="0"/>
                <a:ea typeface="Malgun Gothic" panose="020B0503020000020004" pitchFamily="34" charset="-127"/>
                <a:cs typeface="Times New Roman" panose="02020603050405020304" pitchFamily="18" charset="0"/>
              </a:rPr>
              <a:t>He touched her hand, and the fever left her, and she rose and began to serve him. </a:t>
            </a:r>
            <a:r>
              <a:rPr lang="en-US" sz="3200" b="1" kern="100" baseline="30000" dirty="0">
                <a:solidFill>
                  <a:srgbClr val="000000"/>
                </a:solidFill>
                <a:effectLst/>
                <a:latin typeface="Helvetica" pitchFamily="2" charset="0"/>
                <a:ea typeface="Malgun Gothic" panose="020B0503020000020004" pitchFamily="34" charset="-127"/>
                <a:cs typeface="Times New Roman" panose="02020603050405020304" pitchFamily="18" charset="0"/>
              </a:rPr>
              <a:t>16 </a:t>
            </a:r>
            <a:r>
              <a:rPr lang="en-US" sz="3200" kern="100" dirty="0">
                <a:solidFill>
                  <a:srgbClr val="000000"/>
                </a:solidFill>
                <a:effectLst/>
                <a:latin typeface="Helvetica" pitchFamily="2" charset="0"/>
                <a:ea typeface="Malgun Gothic" panose="020B0503020000020004" pitchFamily="34" charset="-127"/>
                <a:cs typeface="Times New Roman" panose="02020603050405020304" pitchFamily="18" charset="0"/>
              </a:rPr>
              <a:t>That evening they brought to him many who were oppressed by demons, and he cast out the spirits with a word and </a:t>
            </a:r>
            <a:r>
              <a:rPr lang="en-US" sz="3200" kern="100" dirty="0">
                <a:solidFill>
                  <a:srgbClr val="000000"/>
                </a:solidFill>
                <a:effectLst/>
                <a:highlight>
                  <a:srgbClr val="FFFF00"/>
                </a:highlight>
                <a:latin typeface="Helvetica" pitchFamily="2" charset="0"/>
                <a:ea typeface="Malgun Gothic" panose="020B0503020000020004" pitchFamily="34" charset="-127"/>
                <a:cs typeface="Times New Roman" panose="02020603050405020304" pitchFamily="18" charset="0"/>
              </a:rPr>
              <a:t>healed</a:t>
            </a:r>
            <a:r>
              <a:rPr lang="en-US" sz="3200" kern="100" dirty="0">
                <a:solidFill>
                  <a:srgbClr val="000000"/>
                </a:solidFill>
                <a:effectLst/>
                <a:latin typeface="Helvetica" pitchFamily="2" charset="0"/>
                <a:ea typeface="Malgun Gothic" panose="020B0503020000020004" pitchFamily="34" charset="-127"/>
                <a:cs typeface="Times New Roman" panose="02020603050405020304" pitchFamily="18" charset="0"/>
              </a:rPr>
              <a:t> (</a:t>
            </a:r>
            <a:r>
              <a:rPr lang="en-US" sz="3200" i="1" kern="100" dirty="0" err="1">
                <a:solidFill>
                  <a:srgbClr val="000000"/>
                </a:solidFill>
                <a:effectLst/>
                <a:latin typeface="Helvetica" pitchFamily="2" charset="0"/>
                <a:ea typeface="Malgun Gothic" panose="020B0503020000020004" pitchFamily="34" charset="-127"/>
                <a:cs typeface="Times New Roman" panose="02020603050405020304" pitchFamily="18" charset="0"/>
              </a:rPr>
              <a:t>therapeuo</a:t>
            </a:r>
            <a:r>
              <a:rPr lang="en-US" sz="3200" kern="100" dirty="0">
                <a:solidFill>
                  <a:srgbClr val="000000"/>
                </a:solidFill>
                <a:effectLst/>
                <a:latin typeface="Helvetica" pitchFamily="2" charset="0"/>
                <a:ea typeface="Malgun Gothic" panose="020B0503020000020004" pitchFamily="34" charset="-127"/>
                <a:cs typeface="Times New Roman" panose="02020603050405020304" pitchFamily="18" charset="0"/>
              </a:rPr>
              <a:t>) all who were sick. </a:t>
            </a:r>
            <a:r>
              <a:rPr lang="en-US" sz="3200" b="1" kern="100" baseline="30000" dirty="0">
                <a:solidFill>
                  <a:srgbClr val="000000"/>
                </a:solidFill>
                <a:effectLst/>
                <a:latin typeface="Helvetica" pitchFamily="2" charset="0"/>
                <a:ea typeface="Malgun Gothic" panose="020B0503020000020004" pitchFamily="34" charset="-127"/>
                <a:cs typeface="Times New Roman" panose="02020603050405020304" pitchFamily="18" charset="0"/>
              </a:rPr>
              <a:t>17 </a:t>
            </a:r>
            <a:r>
              <a:rPr lang="en-US" sz="3200" kern="100" dirty="0">
                <a:solidFill>
                  <a:srgbClr val="000000"/>
                </a:solidFill>
                <a:effectLst/>
                <a:latin typeface="Helvetica" pitchFamily="2" charset="0"/>
                <a:ea typeface="Malgun Gothic" panose="020B0503020000020004" pitchFamily="34" charset="-127"/>
                <a:cs typeface="Times New Roman" panose="02020603050405020304" pitchFamily="18" charset="0"/>
              </a:rPr>
              <a:t>This was to fulfill what was spoken by the prophet Isaiah:</a:t>
            </a:r>
            <a:r>
              <a:rPr lang="en-US" sz="3200" b="1" kern="100" dirty="0">
                <a:solidFill>
                  <a:srgbClr val="000000"/>
                </a:solidFill>
                <a:effectLst/>
                <a:latin typeface="Helvetica" pitchFamily="2" charset="0"/>
                <a:ea typeface="Malgun Gothic" panose="020B0503020000020004" pitchFamily="34" charset="-127"/>
                <a:cs typeface="Times New Roman" panose="02020603050405020304" pitchFamily="18" charset="0"/>
              </a:rPr>
              <a:t> “He took our illnesses and bore our diseases.”</a:t>
            </a:r>
            <a:endParaRPr lang="en-US" sz="3200" b="1" kern="100" dirty="0">
              <a:effectLst/>
              <a:latin typeface="Helvetica" pitchFamily="2" charset="0"/>
              <a:ea typeface="Malgun Gothic" panose="020B0503020000020004" pitchFamily="34" charset="-127"/>
              <a:cs typeface="Times New Roman" panose="02020603050405020304" pitchFamily="18" charset="0"/>
            </a:endParaRPr>
          </a:p>
          <a:p>
            <a:pPr marL="0" indent="0" algn="r">
              <a:buNone/>
            </a:pPr>
            <a:r>
              <a:rPr lang="en-US" sz="3200" kern="100" dirty="0">
                <a:effectLst/>
                <a:latin typeface="Helvetica" pitchFamily="2" charset="0"/>
                <a:ea typeface="Malgun Gothic" panose="020B0503020000020004" pitchFamily="34" charset="-127"/>
                <a:cs typeface="Times New Roman" panose="02020603050405020304" pitchFamily="18" charset="0"/>
              </a:rPr>
              <a:t>Matthew 8:14-17</a:t>
            </a:r>
          </a:p>
        </p:txBody>
      </p:sp>
    </p:spTree>
    <p:extLst>
      <p:ext uri="{BB962C8B-B14F-4D97-AF65-F5344CB8AC3E}">
        <p14:creationId xmlns:p14="http://schemas.microsoft.com/office/powerpoint/2010/main" val="996494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C58AE-E27C-5A5A-AB7D-22EDCEF8D6A6}"/>
              </a:ext>
            </a:extLst>
          </p:cNvPr>
          <p:cNvSpPr>
            <a:spLocks noGrp="1"/>
          </p:cNvSpPr>
          <p:nvPr>
            <p:ph type="title"/>
          </p:nvPr>
        </p:nvSpPr>
        <p:spPr>
          <a:xfrm>
            <a:off x="5755598" y="1138036"/>
            <a:ext cx="5598202" cy="1402470"/>
          </a:xfrm>
        </p:spPr>
        <p:txBody>
          <a:bodyPr anchor="t">
            <a:normAutofit/>
          </a:bodyPr>
          <a:lstStyle/>
          <a:p>
            <a:r>
              <a:rPr lang="en-US" sz="3200" b="1"/>
              <a:t>Healing in the New Testament</a:t>
            </a:r>
          </a:p>
        </p:txBody>
      </p:sp>
      <p:pic>
        <p:nvPicPr>
          <p:cNvPr id="5122" name="Picture 2" descr="Jesus healing all sicknesses [When evening came, many who were demon-possessed  were brought to him, and h… | Iconos ortodoxos, Icono ortodoxo, Imágenes  religiosas">
            <a:extLst>
              <a:ext uri="{FF2B5EF4-FFF2-40B4-BE49-F238E27FC236}">
                <a16:creationId xmlns:a16="http://schemas.microsoft.com/office/drawing/2014/main" id="{D7BF2AC8-2CFD-F9FE-473C-A86468283C3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00882" y="768626"/>
            <a:ext cx="4247917" cy="5459894"/>
          </a:xfrm>
          <a:prstGeom prst="rect">
            <a:avLst/>
          </a:prstGeom>
          <a:noFill/>
          <a:extLst>
            <a:ext uri="{909E8E84-426E-40DD-AFC4-6F175D3DCCD1}">
              <a14:hiddenFill xmlns:a14="http://schemas.microsoft.com/office/drawing/2010/main">
                <a:solidFill>
                  <a:srgbClr val="FFFFFF"/>
                </a:solidFill>
              </a14:hiddenFill>
            </a:ext>
          </a:extLst>
        </p:spPr>
      </p:pic>
      <p:cxnSp>
        <p:nvCxnSpPr>
          <p:cNvPr id="5127" name="Straight Connector 5126">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58738"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BD1F946-53A0-4321-E81D-B3767058D645}"/>
              </a:ext>
            </a:extLst>
          </p:cNvPr>
          <p:cNvSpPr>
            <a:spLocks noGrp="1"/>
          </p:cNvSpPr>
          <p:nvPr>
            <p:ph idx="1"/>
          </p:nvPr>
        </p:nvSpPr>
        <p:spPr>
          <a:xfrm>
            <a:off x="5755598" y="2154663"/>
            <a:ext cx="5444382" cy="3591207"/>
          </a:xfrm>
        </p:spPr>
        <p:txBody>
          <a:bodyPr>
            <a:noAutofit/>
          </a:bodyPr>
          <a:lstStyle/>
          <a:p>
            <a:pPr marR="0" lvl="0">
              <a:lnSpc>
                <a:spcPct val="100000"/>
              </a:lnSpc>
              <a:spcBef>
                <a:spcPts val="0"/>
              </a:spcBef>
              <a:spcAft>
                <a:spcPts val="0"/>
              </a:spcAft>
            </a:pPr>
            <a:r>
              <a:rPr lang="en-US" sz="2400" kern="100" dirty="0">
                <a:effectLst/>
                <a:latin typeface="Helvetica" pitchFamily="2" charset="0"/>
                <a:ea typeface="Malgun Gothic" panose="020B0503020000020004" pitchFamily="34" charset="-127"/>
                <a:cs typeface="Times New Roman" panose="02020603050405020304" pitchFamily="18" charset="0"/>
              </a:rPr>
              <a:t>Observe Jesus combined healing with proclaiming the Kingdom of God (Mark 1:15) </a:t>
            </a:r>
          </a:p>
          <a:p>
            <a:pPr marR="0" lvl="0">
              <a:lnSpc>
                <a:spcPct val="100000"/>
              </a:lnSpc>
              <a:spcBef>
                <a:spcPts val="0"/>
              </a:spcBef>
              <a:spcAft>
                <a:spcPts val="0"/>
              </a:spcAft>
            </a:pPr>
            <a:r>
              <a:rPr lang="en-US" sz="2400" kern="100" dirty="0">
                <a:effectLst/>
                <a:latin typeface="Helvetica" pitchFamily="2" charset="0"/>
                <a:ea typeface="Malgun Gothic" panose="020B0503020000020004" pitchFamily="34" charset="-127"/>
                <a:cs typeface="Times New Roman" panose="02020603050405020304" pitchFamily="18" charset="0"/>
              </a:rPr>
              <a:t>Compared to the Old Testament, we read more individual healing accounts. </a:t>
            </a:r>
          </a:p>
          <a:p>
            <a:pPr marR="0" lvl="0">
              <a:lnSpc>
                <a:spcPct val="100000"/>
              </a:lnSpc>
              <a:spcBef>
                <a:spcPts val="0"/>
              </a:spcBef>
              <a:spcAft>
                <a:spcPts val="800"/>
              </a:spcAft>
            </a:pPr>
            <a:r>
              <a:rPr lang="en-US" sz="2400" kern="100" dirty="0">
                <a:effectLst/>
                <a:latin typeface="Helvetica" pitchFamily="2" charset="0"/>
                <a:ea typeface="Malgun Gothic" panose="020B0503020000020004" pitchFamily="34" charset="-127"/>
                <a:cs typeface="Times New Roman" panose="02020603050405020304" pitchFamily="18" charset="0"/>
              </a:rPr>
              <a:t>These healing accounts are often associated with repentance from sin or being delivered from Satan/demonic attacks. </a:t>
            </a:r>
          </a:p>
          <a:p>
            <a:pPr>
              <a:lnSpc>
                <a:spcPct val="100000"/>
              </a:lnSpc>
            </a:pPr>
            <a:endParaRPr lang="en-US" sz="2400" dirty="0">
              <a:latin typeface="Helvetica" pitchFamily="2" charset="0"/>
            </a:endParaRPr>
          </a:p>
        </p:txBody>
      </p:sp>
    </p:spTree>
    <p:extLst>
      <p:ext uri="{BB962C8B-B14F-4D97-AF65-F5344CB8AC3E}">
        <p14:creationId xmlns:p14="http://schemas.microsoft.com/office/powerpoint/2010/main" val="231396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6" name="Rectangle 615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8" name="Picture 4" descr="Jesus Healing Woman on the Sabbath Original Painting on Canvas, New  Testament Bible Christian Art - Etsy">
            <a:extLst>
              <a:ext uri="{FF2B5EF4-FFF2-40B4-BE49-F238E27FC236}">
                <a16:creationId xmlns:a16="http://schemas.microsoft.com/office/drawing/2014/main" id="{786A08BE-D7E9-0A11-C9A6-755BD92EEE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120"/>
          <a:stretch/>
        </p:blipFill>
        <p:spPr bwMode="auto">
          <a:xfrm>
            <a:off x="2522357" y="-1"/>
            <a:ext cx="11297552" cy="8012551"/>
          </a:xfrm>
          <a:prstGeom prst="rect">
            <a:avLst/>
          </a:prstGeom>
          <a:noFill/>
          <a:extLst>
            <a:ext uri="{909E8E84-426E-40DD-AFC4-6F175D3DCCD1}">
              <a14:hiddenFill xmlns:a14="http://schemas.microsoft.com/office/drawing/2010/main">
                <a:solidFill>
                  <a:srgbClr val="FFFFFF"/>
                </a:solidFill>
              </a14:hiddenFill>
            </a:ext>
          </a:extLst>
        </p:spPr>
      </p:pic>
      <p:sp>
        <p:nvSpPr>
          <p:cNvPr id="6158" name="Rectangle 615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945387B-F898-A3E3-DCDB-933CF51ECC7B}"/>
              </a:ext>
            </a:extLst>
          </p:cNvPr>
          <p:cNvSpPr>
            <a:spLocks noGrp="1"/>
          </p:cNvSpPr>
          <p:nvPr>
            <p:ph idx="1"/>
          </p:nvPr>
        </p:nvSpPr>
        <p:spPr>
          <a:xfrm>
            <a:off x="611260" y="1208063"/>
            <a:ext cx="4833578" cy="4797871"/>
          </a:xfrm>
        </p:spPr>
        <p:txBody>
          <a:bodyPr>
            <a:normAutofit/>
          </a:bodyPr>
          <a:lstStyle/>
          <a:p>
            <a:pPr marL="0" indent="0">
              <a:buNone/>
            </a:pPr>
            <a:r>
              <a:rPr lang="en-US" sz="1800" b="1" kern="100" dirty="0">
                <a:effectLst/>
                <a:latin typeface="Helvetica" pitchFamily="2" charset="0"/>
                <a:ea typeface="Malgun Gothic" panose="020B0503020000020004" pitchFamily="34" charset="-127"/>
                <a:cs typeface="Times New Roman" panose="02020603050405020304" pitchFamily="18" charset="0"/>
              </a:rPr>
              <a:t>“Jesus understood sickness as an enemy of men and women.</a:t>
            </a:r>
            <a:r>
              <a:rPr lang="en-US" sz="1800" kern="100" dirty="0">
                <a:effectLst/>
                <a:latin typeface="Helvetica" pitchFamily="2" charset="0"/>
                <a:ea typeface="Malgun Gothic" panose="020B0503020000020004" pitchFamily="34" charset="-127"/>
                <a:cs typeface="Times New Roman" panose="02020603050405020304" pitchFamily="18" charset="0"/>
              </a:rPr>
              <a:t> Its source was evil and from Satan’s kingdom. The deepest sickness is sin, and all other consequences of sin, including physical sickness and poverty, are subordinated to that. </a:t>
            </a:r>
          </a:p>
          <a:p>
            <a:pPr marL="0" indent="0">
              <a:buNone/>
            </a:pPr>
            <a:r>
              <a:rPr lang="en-US" sz="1800" kern="100" dirty="0">
                <a:effectLst/>
                <a:latin typeface="Helvetica" pitchFamily="2" charset="0"/>
                <a:ea typeface="Malgun Gothic" panose="020B0503020000020004" pitchFamily="34" charset="-127"/>
                <a:cs typeface="Times New Roman" panose="02020603050405020304" pitchFamily="18" charset="0"/>
              </a:rPr>
              <a:t>This does not mean that every sick person who is prayed for will be healed in this life; but it does mean that forgiveness of sins is available to all, and for many there will be physical healing. </a:t>
            </a:r>
          </a:p>
          <a:p>
            <a:pPr marL="0" indent="0">
              <a:buNone/>
            </a:pPr>
            <a:r>
              <a:rPr lang="en-US" sz="1800" kern="100" dirty="0">
                <a:effectLst/>
                <a:latin typeface="Helvetica" pitchFamily="2" charset="0"/>
                <a:ea typeface="Malgun Gothic" panose="020B0503020000020004" pitchFamily="34" charset="-127"/>
                <a:cs typeface="Times New Roman" panose="02020603050405020304" pitchFamily="18" charset="0"/>
              </a:rPr>
              <a:t>In the age to come, there will be complete healing of all who turn to Christ: the eradication of all disease and poverty, hatred, and sin.” </a:t>
            </a:r>
          </a:p>
          <a:p>
            <a:pPr marL="0" indent="0">
              <a:buNone/>
            </a:pPr>
            <a:r>
              <a:rPr lang="en-US" sz="1800" kern="100" dirty="0">
                <a:effectLst/>
                <a:latin typeface="Helvetica" pitchFamily="2" charset="0"/>
                <a:ea typeface="Malgun Gothic" panose="020B0503020000020004" pitchFamily="34" charset="-127"/>
                <a:cs typeface="Times New Roman" panose="02020603050405020304" pitchFamily="18" charset="0"/>
              </a:rPr>
              <a:t>- John </a:t>
            </a:r>
            <a:r>
              <a:rPr lang="en-US" sz="1800" kern="100" dirty="0" err="1">
                <a:effectLst/>
                <a:latin typeface="Helvetica" pitchFamily="2" charset="0"/>
                <a:ea typeface="Malgun Gothic" panose="020B0503020000020004" pitchFamily="34" charset="-127"/>
                <a:cs typeface="Times New Roman" panose="02020603050405020304" pitchFamily="18" charset="0"/>
              </a:rPr>
              <a:t>Wimber</a:t>
            </a:r>
            <a:r>
              <a:rPr lang="en-US" sz="1800" kern="100" dirty="0">
                <a:latin typeface="Helvetica" pitchFamily="2" charset="0"/>
                <a:ea typeface="Malgun Gothic" panose="020B0503020000020004" pitchFamily="34" charset="-127"/>
                <a:cs typeface="Times New Roman" panose="02020603050405020304" pitchFamily="18" charset="0"/>
              </a:rPr>
              <a:t>, </a:t>
            </a:r>
            <a:r>
              <a:rPr lang="en-US" sz="1800" i="1" kern="100" dirty="0">
                <a:latin typeface="Helvetica" pitchFamily="2" charset="0"/>
                <a:ea typeface="Malgun Gothic" panose="020B0503020000020004" pitchFamily="34" charset="-127"/>
                <a:cs typeface="Times New Roman" panose="02020603050405020304" pitchFamily="18" charset="0"/>
              </a:rPr>
              <a:t>Power Healing </a:t>
            </a:r>
            <a:r>
              <a:rPr lang="en-US" sz="1800" kern="100" dirty="0">
                <a:effectLst/>
                <a:latin typeface="Helvetica" pitchFamily="2" charset="0"/>
                <a:ea typeface="Malgun Gothic" panose="020B0503020000020004" pitchFamily="34" charset="-127"/>
                <a:cs typeface="Times New Roman" panose="02020603050405020304" pitchFamily="18" charset="0"/>
              </a:rPr>
              <a:t>p.16 </a:t>
            </a:r>
            <a:endParaRPr lang="en-US" sz="1800" kern="100" dirty="0">
              <a:effectLst/>
              <a:latin typeface="Aptos" panose="020B0004020202020204" pitchFamily="34" charset="0"/>
              <a:ea typeface="Malgun Gothic" panose="020B0503020000020004" pitchFamily="34" charset="-127"/>
              <a:cs typeface="Times New Roman" panose="02020603050405020304" pitchFamily="18" charset="0"/>
            </a:endParaRPr>
          </a:p>
        </p:txBody>
      </p:sp>
    </p:spTree>
    <p:extLst>
      <p:ext uri="{BB962C8B-B14F-4D97-AF65-F5344CB8AC3E}">
        <p14:creationId xmlns:p14="http://schemas.microsoft.com/office/powerpoint/2010/main" val="1249098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9"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4B37D675-AF75-3F2A-6E1F-CC6FDC821174}"/>
              </a:ext>
            </a:extLst>
          </p:cNvPr>
          <p:cNvSpPr>
            <a:spLocks noGrp="1"/>
          </p:cNvSpPr>
          <p:nvPr>
            <p:ph idx="1"/>
          </p:nvPr>
        </p:nvSpPr>
        <p:spPr>
          <a:xfrm>
            <a:off x="630935" y="2807208"/>
            <a:ext cx="4481391" cy="3410712"/>
          </a:xfrm>
        </p:spPr>
        <p:txBody>
          <a:bodyPr anchor="t">
            <a:normAutofit/>
          </a:bodyPr>
          <a:lstStyle/>
          <a:p>
            <a:pPr marL="0" indent="0">
              <a:buNone/>
            </a:pPr>
            <a:r>
              <a:rPr lang="en-US" b="1" i="0" baseline="30000" dirty="0">
                <a:solidFill>
                  <a:srgbClr val="FF0000"/>
                </a:solidFill>
                <a:effectLst/>
                <a:latin typeface="Helvetica" pitchFamily="2" charset="0"/>
              </a:rPr>
              <a:t>8 </a:t>
            </a:r>
            <a:r>
              <a:rPr lang="en-US" b="0" i="0" dirty="0">
                <a:solidFill>
                  <a:srgbClr val="FF0000"/>
                </a:solidFill>
                <a:effectLst/>
                <a:latin typeface="Helvetica" pitchFamily="2" charset="0"/>
              </a:rPr>
              <a:t>When the crowd saw this, they were filled with awe; and they praised God, who had given such authority to man. </a:t>
            </a:r>
            <a:r>
              <a:rPr lang="en-US" dirty="0">
                <a:solidFill>
                  <a:srgbClr val="FF0000"/>
                </a:solidFill>
                <a:latin typeface="Helvetica" pitchFamily="2" charset="0"/>
              </a:rPr>
              <a:t>Matthew 9:8</a:t>
            </a:r>
          </a:p>
        </p:txBody>
      </p:sp>
      <p:pic>
        <p:nvPicPr>
          <p:cNvPr id="10242" name="Picture 2" descr="New Testament 2, Lesson 8: Jesus Heals a Man Who is Paralyzed - Seeds of  Faith Podcast">
            <a:extLst>
              <a:ext uri="{FF2B5EF4-FFF2-40B4-BE49-F238E27FC236}">
                <a16:creationId xmlns:a16="http://schemas.microsoft.com/office/drawing/2014/main" id="{76E51ED2-C71E-4DEF-B34E-5FB339DFCC4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79604" y="640080"/>
            <a:ext cx="4253103" cy="557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4294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45C1E8-9560-2573-903B-D5E9B14BFBBE}"/>
              </a:ext>
            </a:extLst>
          </p:cNvPr>
          <p:cNvSpPr>
            <a:spLocks noGrp="1"/>
          </p:cNvSpPr>
          <p:nvPr>
            <p:ph type="title"/>
          </p:nvPr>
        </p:nvSpPr>
        <p:spPr/>
        <p:txBody>
          <a:bodyPr/>
          <a:lstStyle/>
          <a:p>
            <a:r>
              <a:rPr lang="en-US" b="1" dirty="0"/>
              <a:t>Different reactions to Jesus’ healing</a:t>
            </a:r>
          </a:p>
        </p:txBody>
      </p:sp>
      <p:sp>
        <p:nvSpPr>
          <p:cNvPr id="5" name="Content Placeholder 4">
            <a:extLst>
              <a:ext uri="{FF2B5EF4-FFF2-40B4-BE49-F238E27FC236}">
                <a16:creationId xmlns:a16="http://schemas.microsoft.com/office/drawing/2014/main" id="{2635B0B6-93A3-4090-635C-84DCFD038F42}"/>
              </a:ext>
            </a:extLst>
          </p:cNvPr>
          <p:cNvSpPr>
            <a:spLocks noGrp="1"/>
          </p:cNvSpPr>
          <p:nvPr>
            <p:ph sz="half" idx="1"/>
          </p:nvPr>
        </p:nvSpPr>
        <p:spPr/>
        <p:txBody>
          <a:bodyPr>
            <a:normAutofit fontScale="85000" lnSpcReduction="10000"/>
          </a:bodyPr>
          <a:lstStyle/>
          <a:p>
            <a:r>
              <a:rPr lang="en-US" b="1" dirty="0"/>
              <a:t>John 12:37-40 </a:t>
            </a:r>
          </a:p>
          <a:p>
            <a:endParaRPr lang="en-US" sz="1200" kern="100" dirty="0">
              <a:solidFill>
                <a:srgbClr val="FF0000"/>
              </a:solidFill>
              <a:effectLst/>
              <a:latin typeface="Helvetica" pitchFamily="2" charset="0"/>
              <a:ea typeface="Malgun Gothic" panose="020B0503020000020004" pitchFamily="34" charset="-127"/>
              <a:cs typeface="Times New Roman" panose="02020603050405020304" pitchFamily="18" charset="0"/>
            </a:endParaRPr>
          </a:p>
          <a:p>
            <a:pPr marL="0" marR="0" indent="0">
              <a:lnSpc>
                <a:spcPct val="115000"/>
              </a:lnSpc>
              <a:spcBef>
                <a:spcPts val="0"/>
              </a:spcBef>
              <a:spcAft>
                <a:spcPts val="800"/>
              </a:spcAft>
              <a:buNone/>
            </a:pPr>
            <a:r>
              <a:rPr lang="en-US" sz="24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Though [Jesus] had done so many signs before them, </a:t>
            </a:r>
            <a:r>
              <a:rPr lang="en-US" sz="2400" b="1" kern="100" dirty="0">
                <a:solidFill>
                  <a:srgbClr val="FF0000"/>
                </a:solidFill>
                <a:effectLst/>
                <a:latin typeface="Helvetica" pitchFamily="2" charset="0"/>
                <a:ea typeface="Malgun Gothic" panose="020B0503020000020004" pitchFamily="34" charset="-127"/>
                <a:cs typeface="Times New Roman" panose="02020603050405020304" pitchFamily="18" charset="0"/>
              </a:rPr>
              <a:t>they still did not believe in him, </a:t>
            </a:r>
            <a:r>
              <a:rPr lang="en-US" sz="24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so that the word spoken by the prophet Isaiah might be fulfilled: “Lord, who has believed what he heard from us, and to whom has the arm of the Lord been revealed?” Therefore they could not believe. For again Isaiah said, “He has blinded their eyes and hardened their heart, lest they see with their eyes, and understand with their heart, and turn, and I would heal them.” </a:t>
            </a:r>
            <a:endParaRPr lang="en-US" sz="2400" kern="100" dirty="0">
              <a:effectLst/>
              <a:latin typeface="Helvetica" pitchFamily="2" charset="0"/>
              <a:ea typeface="Malgun Gothic" panose="020B0503020000020004" pitchFamily="34" charset="-127"/>
              <a:cs typeface="Times New Roman" panose="02020603050405020304" pitchFamily="18" charset="0"/>
            </a:endParaRPr>
          </a:p>
          <a:p>
            <a:pPr marL="0" indent="0">
              <a:buNone/>
            </a:pPr>
            <a:endParaRPr lang="en-US" dirty="0"/>
          </a:p>
        </p:txBody>
      </p:sp>
      <p:sp>
        <p:nvSpPr>
          <p:cNvPr id="6" name="Content Placeholder 5">
            <a:extLst>
              <a:ext uri="{FF2B5EF4-FFF2-40B4-BE49-F238E27FC236}">
                <a16:creationId xmlns:a16="http://schemas.microsoft.com/office/drawing/2014/main" id="{40F5BD11-C8E2-3EB3-C9E6-E9045068B4FE}"/>
              </a:ext>
            </a:extLst>
          </p:cNvPr>
          <p:cNvSpPr>
            <a:spLocks noGrp="1"/>
          </p:cNvSpPr>
          <p:nvPr>
            <p:ph sz="half" idx="2"/>
          </p:nvPr>
        </p:nvSpPr>
        <p:spPr/>
        <p:txBody>
          <a:bodyPr>
            <a:normAutofit fontScale="85000" lnSpcReduction="10000"/>
          </a:bodyPr>
          <a:lstStyle/>
          <a:p>
            <a:r>
              <a:rPr lang="en-US" b="1" dirty="0"/>
              <a:t>2 Corinthians 5:17</a:t>
            </a:r>
            <a:endParaRPr lang="en-US" sz="1200" dirty="0">
              <a:solidFill>
                <a:srgbClr val="FF0000"/>
              </a:solidFill>
              <a:highlight>
                <a:srgbClr val="FFFFFF"/>
              </a:highlight>
              <a:latin typeface="system-ui"/>
            </a:endParaRPr>
          </a:p>
          <a:p>
            <a:pPr marL="0" indent="0">
              <a:buNone/>
            </a:pPr>
            <a:r>
              <a:rPr lang="en-US" sz="3300" b="0" i="0" dirty="0">
                <a:solidFill>
                  <a:srgbClr val="FF0000"/>
                </a:solidFill>
                <a:effectLst/>
                <a:highlight>
                  <a:srgbClr val="FFFFFF"/>
                </a:highlight>
                <a:latin typeface="system-ui"/>
              </a:rPr>
              <a:t>Therefore, if anyone is in Christ, the new creation has come:</a:t>
            </a:r>
            <a:r>
              <a:rPr lang="en-US" sz="3300" baseline="30000" dirty="0">
                <a:solidFill>
                  <a:srgbClr val="FF0000"/>
                </a:solidFill>
                <a:highlight>
                  <a:srgbClr val="FFFFFF"/>
                </a:highlight>
                <a:latin typeface="system-ui"/>
              </a:rPr>
              <a:t> </a:t>
            </a:r>
            <a:r>
              <a:rPr lang="en-US" sz="3300" b="0" i="0" dirty="0">
                <a:solidFill>
                  <a:srgbClr val="FF0000"/>
                </a:solidFill>
                <a:effectLst/>
                <a:highlight>
                  <a:srgbClr val="FFFFFF"/>
                </a:highlight>
                <a:latin typeface="system-ui"/>
              </a:rPr>
              <a:t>The old has gone, the new is here!</a:t>
            </a:r>
            <a:endParaRPr lang="en-US" sz="3300" dirty="0">
              <a:solidFill>
                <a:srgbClr val="FF0000"/>
              </a:solidFill>
              <a:highlight>
                <a:srgbClr val="FFFFFF"/>
              </a:highlight>
              <a:latin typeface="system-ui"/>
            </a:endParaRPr>
          </a:p>
          <a:p>
            <a:pPr marL="0" indent="0">
              <a:buNone/>
            </a:pPr>
            <a:endParaRPr lang="en-US" sz="3300" dirty="0">
              <a:solidFill>
                <a:srgbClr val="FF0000"/>
              </a:solidFill>
            </a:endParaRPr>
          </a:p>
        </p:txBody>
      </p:sp>
    </p:spTree>
    <p:extLst>
      <p:ext uri="{BB962C8B-B14F-4D97-AF65-F5344CB8AC3E}">
        <p14:creationId xmlns:p14="http://schemas.microsoft.com/office/powerpoint/2010/main" val="1598286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5" name="Rectangle 717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170" name="Picture 2" descr="Revelation 21:4 (ESV) - Revelation 21:4 ESV - He will wipe away every… |  Biblia">
            <a:extLst>
              <a:ext uri="{FF2B5EF4-FFF2-40B4-BE49-F238E27FC236}">
                <a16:creationId xmlns:a16="http://schemas.microsoft.com/office/drawing/2014/main" id="{D2140CE4-0B38-FB7F-99E2-CD33E70E7D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194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field of grass with the sun setting&#10;&#10;Description automatically generated">
            <a:extLst>
              <a:ext uri="{FF2B5EF4-FFF2-40B4-BE49-F238E27FC236}">
                <a16:creationId xmlns:a16="http://schemas.microsoft.com/office/drawing/2014/main" id="{73379ABC-96CF-C187-FE26-0FE83AB0EE69}"/>
              </a:ext>
            </a:extLst>
          </p:cNvPr>
          <p:cNvPicPr>
            <a:picLocks noChangeAspect="1"/>
          </p:cNvPicPr>
          <p:nvPr/>
        </p:nvPicPr>
        <p:blipFill rotWithShape="1">
          <a:blip r:embed="rId2"/>
          <a:srcRect t="19"/>
          <a:stretch/>
        </p:blipFill>
        <p:spPr>
          <a:xfrm>
            <a:off x="20" y="1282"/>
            <a:ext cx="12191980" cy="6856718"/>
          </a:xfrm>
          <a:prstGeom prst="rect">
            <a:avLst/>
          </a:prstGeom>
        </p:spPr>
      </p:pic>
    </p:spTree>
    <p:extLst>
      <p:ext uri="{BB962C8B-B14F-4D97-AF65-F5344CB8AC3E}">
        <p14:creationId xmlns:p14="http://schemas.microsoft.com/office/powerpoint/2010/main" val="3886470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20A89B-D8A1-4720-33D1-74933D2BFA19}"/>
              </a:ext>
            </a:extLst>
          </p:cNvPr>
          <p:cNvSpPr>
            <a:spLocks noGrp="1"/>
          </p:cNvSpPr>
          <p:nvPr>
            <p:ph idx="1"/>
          </p:nvPr>
        </p:nvSpPr>
        <p:spPr>
          <a:xfrm>
            <a:off x="838200" y="1576243"/>
            <a:ext cx="5957455" cy="4351338"/>
          </a:xfrm>
        </p:spPr>
        <p:txBody>
          <a:bodyPr>
            <a:normAutofit/>
          </a:bodyPr>
          <a:lstStyle/>
          <a:p>
            <a:pPr marL="0" indent="0">
              <a:buNone/>
            </a:pPr>
            <a:r>
              <a:rPr lang="en-US" sz="3600" kern="100" dirty="0">
                <a:effectLst/>
                <a:latin typeface="Helvetica" pitchFamily="2" charset="0"/>
                <a:ea typeface="Malgun Gothic" panose="020B0503020000020004" pitchFamily="34" charset="-127"/>
                <a:cs typeface="Times New Roman" panose="02020603050405020304" pitchFamily="18" charset="0"/>
              </a:rPr>
              <a:t>“Pain insists upon being attended to. God whispers to us in our pleasures, speaks in our conscience, but shouts in our pain: it is his megaphone to rouse a deaf world.” – C.S. Lewis</a:t>
            </a:r>
            <a:endParaRPr lang="en-US" sz="3600" kern="100" dirty="0">
              <a:effectLst/>
              <a:latin typeface="Aptos" panose="020B0004020202020204" pitchFamily="34" charset="0"/>
              <a:ea typeface="Malgun Gothic" panose="020B0503020000020004" pitchFamily="34" charset="-127"/>
              <a:cs typeface="Times New Roman" panose="02020603050405020304" pitchFamily="18" charset="0"/>
            </a:endParaRPr>
          </a:p>
        </p:txBody>
      </p:sp>
    </p:spTree>
    <p:extLst>
      <p:ext uri="{BB962C8B-B14F-4D97-AF65-F5344CB8AC3E}">
        <p14:creationId xmlns:p14="http://schemas.microsoft.com/office/powerpoint/2010/main" val="3626196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68" name="Rectangle 11267">
            <a:extLst>
              <a:ext uri="{FF2B5EF4-FFF2-40B4-BE49-F238E27FC236}">
                <a16:creationId xmlns:a16="http://schemas.microsoft.com/office/drawing/2014/main" id="{8F90786E-B72D-4C32-BDCE-A170B007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73" name="Rectangle 11272">
            <a:extLst>
              <a:ext uri="{FF2B5EF4-FFF2-40B4-BE49-F238E27FC236}">
                <a16:creationId xmlns:a16="http://schemas.microsoft.com/office/drawing/2014/main" id="{5E46F2E7-848F-4A6C-A098-4764FDEA7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11266" name="Picture 2" descr="Calvary Cross Images – Browse 32,910 Stock Photos, Vectors, and Video |  Adobe Stock">
            <a:extLst>
              <a:ext uri="{FF2B5EF4-FFF2-40B4-BE49-F238E27FC236}">
                <a16:creationId xmlns:a16="http://schemas.microsoft.com/office/drawing/2014/main" id="{503879FD-72DE-1C2D-D6BA-BB82AD65BD1F}"/>
              </a:ext>
            </a:extLst>
          </p:cNvPr>
          <p:cNvPicPr>
            <a:picLocks noChangeAspect="1" noChangeArrowheads="1"/>
          </p:cNvPicPr>
          <p:nvPr/>
        </p:nvPicPr>
        <p:blipFill rotWithShape="1">
          <a:blip r:embed="rId3">
            <a:alphaModFix amt="60000"/>
            <a:extLst>
              <a:ext uri="{28A0092B-C50C-407E-A947-70E740481C1C}">
                <a14:useLocalDpi xmlns:a14="http://schemas.microsoft.com/office/drawing/2010/main" val="0"/>
              </a:ext>
            </a:extLst>
          </a:blip>
          <a:srcRect t="15730"/>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958B7898-AB76-A03F-0401-2E970E2D2FBB}"/>
              </a:ext>
            </a:extLst>
          </p:cNvPr>
          <p:cNvSpPr>
            <a:spLocks noGrp="1"/>
          </p:cNvSpPr>
          <p:nvPr>
            <p:ph idx="1"/>
          </p:nvPr>
        </p:nvSpPr>
        <p:spPr>
          <a:xfrm>
            <a:off x="263168" y="718256"/>
            <a:ext cx="6241542" cy="2480863"/>
          </a:xfrm>
        </p:spPr>
        <p:txBody>
          <a:bodyPr>
            <a:normAutofit/>
          </a:bodyPr>
          <a:lstStyle/>
          <a:p>
            <a:pPr marL="0" marR="0" indent="0" algn="ctr">
              <a:spcBef>
                <a:spcPts val="0"/>
              </a:spcBef>
              <a:spcAft>
                <a:spcPts val="800"/>
              </a:spcAft>
              <a:buNone/>
            </a:pPr>
            <a:r>
              <a:rPr lang="en-US" sz="2000" b="1" kern="100" baseline="30000" dirty="0">
                <a:solidFill>
                  <a:srgbClr val="FFFFFF"/>
                </a:solidFill>
                <a:effectLst/>
                <a:latin typeface="Helvetica" pitchFamily="2" charset="0"/>
                <a:ea typeface="Malgun Gothic" panose="020B0503020000020004" pitchFamily="34" charset="-127"/>
                <a:cs typeface="Times New Roman" panose="02020603050405020304" pitchFamily="18" charset="0"/>
              </a:rPr>
              <a:t>24 </a:t>
            </a:r>
            <a:r>
              <a:rPr lang="en-US" sz="2000" kern="100" dirty="0">
                <a:solidFill>
                  <a:srgbClr val="FFFFFF"/>
                </a:solidFill>
                <a:effectLst/>
                <a:latin typeface="Helvetica" pitchFamily="2" charset="0"/>
                <a:ea typeface="Malgun Gothic" panose="020B0503020000020004" pitchFamily="34" charset="-127"/>
                <a:cs typeface="Times New Roman" panose="02020603050405020304" pitchFamily="18" charset="0"/>
              </a:rPr>
              <a:t>He himself bore our sins in his body on the tree, that we might die to sin and live to righteousness. </a:t>
            </a:r>
          </a:p>
          <a:p>
            <a:pPr marL="0" marR="0" indent="0" algn="ctr">
              <a:spcBef>
                <a:spcPts val="0"/>
              </a:spcBef>
              <a:spcAft>
                <a:spcPts val="800"/>
              </a:spcAft>
              <a:buNone/>
            </a:pPr>
            <a:r>
              <a:rPr lang="en-US" sz="2000" b="1" kern="100" dirty="0">
                <a:solidFill>
                  <a:srgbClr val="FFFFFF"/>
                </a:solidFill>
                <a:effectLst/>
                <a:latin typeface="Helvetica" pitchFamily="2" charset="0"/>
                <a:ea typeface="Malgun Gothic" panose="020B0503020000020004" pitchFamily="34" charset="-127"/>
                <a:cs typeface="Times New Roman" panose="02020603050405020304" pitchFamily="18" charset="0"/>
              </a:rPr>
              <a:t>By his wounds you have been healed.</a:t>
            </a:r>
            <a:r>
              <a:rPr lang="en-US" sz="2000" kern="100" dirty="0">
                <a:solidFill>
                  <a:srgbClr val="FFFFFF"/>
                </a:solidFill>
                <a:effectLst/>
                <a:latin typeface="Helvetica" pitchFamily="2" charset="0"/>
                <a:ea typeface="Malgun Gothic" panose="020B0503020000020004" pitchFamily="34" charset="-127"/>
                <a:cs typeface="Times New Roman" panose="02020603050405020304" pitchFamily="18" charset="0"/>
              </a:rPr>
              <a:t> </a:t>
            </a:r>
          </a:p>
          <a:p>
            <a:pPr marL="0" marR="0" indent="0" algn="ctr">
              <a:spcBef>
                <a:spcPts val="0"/>
              </a:spcBef>
              <a:spcAft>
                <a:spcPts val="800"/>
              </a:spcAft>
              <a:buNone/>
            </a:pPr>
            <a:r>
              <a:rPr lang="en-US" sz="2000" b="1" kern="100" baseline="30000" dirty="0">
                <a:solidFill>
                  <a:srgbClr val="FFFFFF"/>
                </a:solidFill>
                <a:effectLst/>
                <a:latin typeface="Helvetica" pitchFamily="2" charset="0"/>
                <a:ea typeface="Malgun Gothic" panose="020B0503020000020004" pitchFamily="34" charset="-127"/>
                <a:cs typeface="Times New Roman" panose="02020603050405020304" pitchFamily="18" charset="0"/>
              </a:rPr>
              <a:t>25 </a:t>
            </a:r>
            <a:r>
              <a:rPr lang="en-US" sz="2000" kern="100" dirty="0">
                <a:solidFill>
                  <a:srgbClr val="FFFFFF"/>
                </a:solidFill>
                <a:effectLst/>
                <a:latin typeface="Helvetica" pitchFamily="2" charset="0"/>
                <a:ea typeface="Malgun Gothic" panose="020B0503020000020004" pitchFamily="34" charset="-127"/>
                <a:cs typeface="Times New Roman" panose="02020603050405020304" pitchFamily="18" charset="0"/>
              </a:rPr>
              <a:t>For you were straying like sheep, but have now returned to the Shepherd and Overseer of your souls.</a:t>
            </a:r>
          </a:p>
          <a:p>
            <a:pPr marL="0" indent="0" algn="ctr">
              <a:spcBef>
                <a:spcPts val="0"/>
              </a:spcBef>
              <a:spcAft>
                <a:spcPts val="800"/>
              </a:spcAft>
              <a:buNone/>
            </a:pPr>
            <a:r>
              <a:rPr lang="en-US" sz="2000" b="1" kern="100" dirty="0">
                <a:solidFill>
                  <a:srgbClr val="FFFFFF"/>
                </a:solidFill>
                <a:effectLst/>
                <a:latin typeface="Helvetica" pitchFamily="2" charset="0"/>
                <a:ea typeface="Malgun Gothic" panose="020B0503020000020004" pitchFamily="34" charset="-127"/>
                <a:cs typeface="Times New Roman" panose="02020603050405020304" pitchFamily="18" charset="0"/>
              </a:rPr>
              <a:t>1 Peter 2:24-25 </a:t>
            </a:r>
            <a:endParaRPr lang="en-US" sz="2000" kern="100" dirty="0">
              <a:solidFill>
                <a:srgbClr val="FFFFFF"/>
              </a:solidFill>
              <a:effectLst/>
              <a:latin typeface="Aptos" panose="020B0004020202020204" pitchFamily="34" charset="0"/>
              <a:ea typeface="Malgun Gothic" panose="020B0503020000020004" pitchFamily="34" charset="-127"/>
              <a:cs typeface="Times New Roman" panose="02020603050405020304" pitchFamily="18" charset="0"/>
            </a:endParaRPr>
          </a:p>
          <a:p>
            <a:pPr algn="ctr"/>
            <a:endParaRPr lang="en-US" sz="2000" dirty="0">
              <a:solidFill>
                <a:srgbClr val="FFFFFF"/>
              </a:solidFill>
            </a:endParaRPr>
          </a:p>
        </p:txBody>
      </p:sp>
    </p:spTree>
    <p:extLst>
      <p:ext uri="{BB962C8B-B14F-4D97-AF65-F5344CB8AC3E}">
        <p14:creationId xmlns:p14="http://schemas.microsoft.com/office/powerpoint/2010/main" val="3835989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8249"/>
            <a:lum/>
          </a:blip>
          <a:srcRect/>
          <a:stretch>
            <a:fillRect t="-9000" b="-9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E6360A-8A5A-D10F-C6D7-1AC19BAF276E}"/>
              </a:ext>
            </a:extLst>
          </p:cNvPr>
          <p:cNvSpPr>
            <a:spLocks noGrp="1"/>
          </p:cNvSpPr>
          <p:nvPr>
            <p:ph type="title"/>
          </p:nvPr>
        </p:nvSpPr>
        <p:spPr>
          <a:xfrm>
            <a:off x="831850" y="1709738"/>
            <a:ext cx="7751041" cy="2852737"/>
          </a:xfrm>
        </p:spPr>
        <p:txBody>
          <a:bodyPr/>
          <a:lstStyle/>
          <a:p>
            <a:r>
              <a:rPr lang="en-US" b="1" dirty="0"/>
              <a:t>Healing for Today</a:t>
            </a:r>
          </a:p>
        </p:txBody>
      </p:sp>
      <p:sp>
        <p:nvSpPr>
          <p:cNvPr id="5" name="Text Placeholder 4">
            <a:extLst>
              <a:ext uri="{FF2B5EF4-FFF2-40B4-BE49-F238E27FC236}">
                <a16:creationId xmlns:a16="http://schemas.microsoft.com/office/drawing/2014/main" id="{7A3F50C6-6A02-B83F-DDF5-606327734FD9}"/>
              </a:ext>
            </a:extLst>
          </p:cNvPr>
          <p:cNvSpPr>
            <a:spLocks noGrp="1"/>
          </p:cNvSpPr>
          <p:nvPr>
            <p:ph type="body" idx="1"/>
          </p:nvPr>
        </p:nvSpPr>
        <p:spPr>
          <a:xfrm>
            <a:off x="831850" y="4589463"/>
            <a:ext cx="5714423" cy="1500187"/>
          </a:xfrm>
        </p:spPr>
        <p:txBody>
          <a:bodyPr/>
          <a:lstStyle/>
          <a:p>
            <a:endParaRPr lang="en-US" dirty="0"/>
          </a:p>
        </p:txBody>
      </p:sp>
    </p:spTree>
    <p:extLst>
      <p:ext uri="{BB962C8B-B14F-4D97-AF65-F5344CB8AC3E}">
        <p14:creationId xmlns:p14="http://schemas.microsoft.com/office/powerpoint/2010/main" val="491357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8965B68-EBE0-7E9D-1D3C-A410485E6AE3}"/>
              </a:ext>
            </a:extLst>
          </p:cNvPr>
          <p:cNvSpPr>
            <a:spLocks noGrp="1"/>
          </p:cNvSpPr>
          <p:nvPr>
            <p:ph type="title"/>
          </p:nvPr>
        </p:nvSpPr>
        <p:spPr>
          <a:xfrm>
            <a:off x="640080" y="325369"/>
            <a:ext cx="4368602" cy="1956841"/>
          </a:xfrm>
        </p:spPr>
        <p:txBody>
          <a:bodyPr anchor="b">
            <a:normAutofit/>
          </a:bodyPr>
          <a:lstStyle/>
          <a:p>
            <a:r>
              <a:rPr lang="en-US" sz="4200" b="1" kern="100">
                <a:effectLst/>
                <a:latin typeface="Helvetica" pitchFamily="2" charset="0"/>
                <a:ea typeface="Malgun Gothic" panose="020B0503020000020004" pitchFamily="34" charset="-127"/>
                <a:cs typeface="Times New Roman" panose="02020603050405020304" pitchFamily="18" charset="0"/>
              </a:rPr>
              <a:t>Peter’s message to the Gentiles</a:t>
            </a:r>
            <a:endParaRPr lang="en-US" sz="4200" b="1"/>
          </a:p>
        </p:txBody>
      </p:sp>
      <p:sp>
        <p:nvSpPr>
          <p:cNvPr id="820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BF273129-C166-AEAE-4E1D-810E8039307D}"/>
              </a:ext>
            </a:extLst>
          </p:cNvPr>
          <p:cNvSpPr>
            <a:spLocks noGrp="1"/>
          </p:cNvSpPr>
          <p:nvPr>
            <p:ph idx="1"/>
          </p:nvPr>
        </p:nvSpPr>
        <p:spPr>
          <a:xfrm>
            <a:off x="640080" y="2872899"/>
            <a:ext cx="4368602" cy="3320668"/>
          </a:xfrm>
        </p:spPr>
        <p:txBody>
          <a:bodyPr>
            <a:normAutofit/>
          </a:bodyPr>
          <a:lstStyle/>
          <a:p>
            <a:pPr marL="0" marR="0" indent="0">
              <a:spcBef>
                <a:spcPts val="0"/>
              </a:spcBef>
              <a:spcAft>
                <a:spcPts val="800"/>
              </a:spcAft>
              <a:buNone/>
            </a:pPr>
            <a:r>
              <a:rPr lang="en-US" sz="2200" b="1" kern="100" baseline="30000" dirty="0">
                <a:effectLst/>
                <a:highlight>
                  <a:srgbClr val="FFFFFF"/>
                </a:highlight>
                <a:latin typeface="Helvetica" pitchFamily="2" charset="0"/>
                <a:ea typeface="Malgun Gothic" panose="020B0503020000020004" pitchFamily="34" charset="-127"/>
                <a:cs typeface="Times New Roman" panose="02020603050405020304" pitchFamily="18" charset="0"/>
              </a:rPr>
              <a:t>38 </a:t>
            </a:r>
            <a:r>
              <a:rPr lang="en-US" sz="2200" kern="100" dirty="0">
                <a:effectLst/>
                <a:highlight>
                  <a:srgbClr val="FFFFFF"/>
                </a:highlight>
                <a:latin typeface="Helvetica" pitchFamily="2" charset="0"/>
                <a:ea typeface="Malgun Gothic" panose="020B0503020000020004" pitchFamily="34" charset="-127"/>
                <a:cs typeface="Times New Roman" panose="02020603050405020304" pitchFamily="18" charset="0"/>
              </a:rPr>
              <a:t>how God anointed Jesus of Nazareth with the Holy Spirit and with power. He went about doing good and </a:t>
            </a:r>
            <a:r>
              <a:rPr lang="en-US" sz="2200" b="1" kern="100" dirty="0">
                <a:effectLst/>
                <a:highlight>
                  <a:srgbClr val="FFFF00"/>
                </a:highlight>
                <a:latin typeface="Helvetica" pitchFamily="2" charset="0"/>
                <a:ea typeface="Malgun Gothic" panose="020B0503020000020004" pitchFamily="34" charset="-127"/>
                <a:cs typeface="Times New Roman" panose="02020603050405020304" pitchFamily="18" charset="0"/>
              </a:rPr>
              <a:t>healing</a:t>
            </a:r>
            <a:r>
              <a:rPr lang="en-US" sz="2200" b="1" kern="100" dirty="0">
                <a:effectLst/>
                <a:highlight>
                  <a:srgbClr val="FFFFFF"/>
                </a:highlight>
                <a:latin typeface="Helvetica" pitchFamily="2" charset="0"/>
                <a:ea typeface="Malgun Gothic" panose="020B0503020000020004" pitchFamily="34" charset="-127"/>
                <a:cs typeface="Times New Roman" panose="02020603050405020304" pitchFamily="18" charset="0"/>
              </a:rPr>
              <a:t> </a:t>
            </a:r>
            <a:r>
              <a:rPr lang="en-US" sz="2200" kern="100" dirty="0">
                <a:effectLst/>
                <a:highlight>
                  <a:srgbClr val="FFFFFF"/>
                </a:highlight>
                <a:latin typeface="Helvetica" pitchFamily="2" charset="0"/>
                <a:ea typeface="Malgun Gothic" panose="020B0503020000020004" pitchFamily="34" charset="-127"/>
                <a:cs typeface="Times New Roman" panose="02020603050405020304" pitchFamily="18" charset="0"/>
              </a:rPr>
              <a:t>(</a:t>
            </a:r>
            <a:r>
              <a:rPr lang="en-US" sz="2200" i="1" kern="100" dirty="0" err="1">
                <a:effectLst/>
                <a:highlight>
                  <a:srgbClr val="FFFFFF"/>
                </a:highlight>
                <a:latin typeface="Helvetica" pitchFamily="2" charset="0"/>
                <a:ea typeface="Malgun Gothic" panose="020B0503020000020004" pitchFamily="34" charset="-127"/>
                <a:cs typeface="Times New Roman" panose="02020603050405020304" pitchFamily="18" charset="0"/>
              </a:rPr>
              <a:t>iaomai</a:t>
            </a:r>
            <a:r>
              <a:rPr lang="en-US" sz="2200" kern="100" dirty="0">
                <a:effectLst/>
                <a:highlight>
                  <a:srgbClr val="FFFFFF"/>
                </a:highlight>
                <a:latin typeface="Helvetica" pitchFamily="2" charset="0"/>
                <a:ea typeface="Malgun Gothic" panose="020B0503020000020004" pitchFamily="34" charset="-127"/>
                <a:cs typeface="Times New Roman" panose="02020603050405020304" pitchFamily="18" charset="0"/>
              </a:rPr>
              <a:t>) all who were oppressed by the devil, for God was with him.</a:t>
            </a:r>
          </a:p>
          <a:p>
            <a:pPr marL="0" marR="0" indent="0">
              <a:spcBef>
                <a:spcPts val="0"/>
              </a:spcBef>
              <a:spcAft>
                <a:spcPts val="800"/>
              </a:spcAft>
              <a:buNone/>
            </a:pPr>
            <a:r>
              <a:rPr lang="en-US" sz="2200" kern="100" dirty="0">
                <a:effectLst/>
                <a:latin typeface="Helvetica" pitchFamily="2" charset="0"/>
                <a:ea typeface="Malgun Gothic" panose="020B0503020000020004" pitchFamily="34" charset="-127"/>
                <a:cs typeface="Times New Roman" panose="02020603050405020304" pitchFamily="18" charset="0"/>
              </a:rPr>
              <a:t>Acts 10:38</a:t>
            </a:r>
            <a:endParaRPr lang="en-US" sz="2200" kern="100" dirty="0">
              <a:effectLst/>
              <a:latin typeface="Aptos" panose="020B0004020202020204" pitchFamily="34" charset="0"/>
              <a:ea typeface="Malgun Gothic" panose="020B0503020000020004" pitchFamily="34" charset="-127"/>
              <a:cs typeface="Times New Roman" panose="02020603050405020304" pitchFamily="18" charset="0"/>
            </a:endParaRPr>
          </a:p>
        </p:txBody>
      </p:sp>
      <p:pic>
        <p:nvPicPr>
          <p:cNvPr id="8194" name="Picture 2" descr="Peter preaching in the house of Cornelius Our beautiful pictures are  available as Framed Prints, Photos, Wall Art and Photo Gifts">
            <a:extLst>
              <a:ext uri="{FF2B5EF4-FFF2-40B4-BE49-F238E27FC236}">
                <a16:creationId xmlns:a16="http://schemas.microsoft.com/office/drawing/2014/main" id="{0CBF7E8D-7681-F87D-2707-822195C83A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57" r="22983"/>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269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95" name="Rectangle 1229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Pray for… one another – Oak Flats Anglican">
            <a:extLst>
              <a:ext uri="{FF2B5EF4-FFF2-40B4-BE49-F238E27FC236}">
                <a16:creationId xmlns:a16="http://schemas.microsoft.com/office/drawing/2014/main" id="{496DDA92-C8EA-8A74-EF5F-D99FB705FE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884" r="-1" b="-1"/>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2297" name="Rectangle 1229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A801B02-CDC8-3E99-4B5C-83D312FA8092}"/>
              </a:ext>
            </a:extLst>
          </p:cNvPr>
          <p:cNvSpPr>
            <a:spLocks noGrp="1"/>
          </p:cNvSpPr>
          <p:nvPr>
            <p:ph idx="1"/>
          </p:nvPr>
        </p:nvSpPr>
        <p:spPr>
          <a:xfrm>
            <a:off x="817418" y="1059873"/>
            <a:ext cx="4170218" cy="4883727"/>
          </a:xfrm>
        </p:spPr>
        <p:txBody>
          <a:bodyPr>
            <a:normAutofit/>
          </a:bodyPr>
          <a:lstStyle/>
          <a:p>
            <a:pPr marL="0" marR="0" indent="0">
              <a:spcBef>
                <a:spcPts val="0"/>
              </a:spcBef>
              <a:spcAft>
                <a:spcPts val="800"/>
              </a:spcAft>
              <a:buNone/>
            </a:pPr>
            <a:r>
              <a:rPr lang="en-US" sz="2400" kern="100" dirty="0">
                <a:effectLst/>
                <a:latin typeface="Helvetica" pitchFamily="2" charset="0"/>
                <a:ea typeface="Malgun Gothic" panose="020B0503020000020004" pitchFamily="34" charset="-127"/>
                <a:cs typeface="Times New Roman" panose="02020603050405020304" pitchFamily="18" charset="0"/>
              </a:rPr>
              <a:t>And the prayer of faith will save the one who is sick, and the Lord will raise him up. And if he has committed sins, he will be forgiven. Therefore, confess your sins to one another and pray for one another, that you may be healed. The prayer of a righteous person has great power as it is working.</a:t>
            </a:r>
          </a:p>
          <a:p>
            <a:pPr marL="0" indent="0">
              <a:buNone/>
            </a:pPr>
            <a:r>
              <a:rPr lang="en-US" sz="2400" kern="100" dirty="0">
                <a:effectLst/>
                <a:latin typeface="Helvetica" pitchFamily="2" charset="0"/>
                <a:ea typeface="Malgun Gothic" panose="020B0503020000020004" pitchFamily="34" charset="-127"/>
                <a:cs typeface="Times New Roman" panose="02020603050405020304" pitchFamily="18" charset="0"/>
              </a:rPr>
              <a:t>James 5:15-16</a:t>
            </a:r>
          </a:p>
          <a:p>
            <a:pPr marL="0" indent="0">
              <a:buNone/>
            </a:pPr>
            <a:endParaRPr lang="en-US" sz="2400" dirty="0">
              <a:latin typeface="Helvetica" pitchFamily="2" charset="0"/>
            </a:endParaRPr>
          </a:p>
        </p:txBody>
      </p:sp>
    </p:spTree>
    <p:extLst>
      <p:ext uri="{BB962C8B-B14F-4D97-AF65-F5344CB8AC3E}">
        <p14:creationId xmlns:p14="http://schemas.microsoft.com/office/powerpoint/2010/main" val="3407634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E6360A-8A5A-D10F-C6D7-1AC19BAF276E}"/>
              </a:ext>
            </a:extLst>
          </p:cNvPr>
          <p:cNvSpPr>
            <a:spLocks noGrp="1"/>
          </p:cNvSpPr>
          <p:nvPr>
            <p:ph type="title"/>
          </p:nvPr>
        </p:nvSpPr>
        <p:spPr/>
        <p:txBody>
          <a:bodyPr/>
          <a:lstStyle/>
          <a:p>
            <a:r>
              <a:rPr lang="en-US" dirty="0"/>
              <a:t>Closing Song</a:t>
            </a:r>
          </a:p>
        </p:txBody>
      </p:sp>
    </p:spTree>
    <p:extLst>
      <p:ext uri="{BB962C8B-B14F-4D97-AF65-F5344CB8AC3E}">
        <p14:creationId xmlns:p14="http://schemas.microsoft.com/office/powerpoint/2010/main" val="2424380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E21692A-BB34-DFA5-BF5E-32E7D977219E}"/>
              </a:ext>
            </a:extLst>
          </p:cNvPr>
          <p:cNvSpPr>
            <a:spLocks noGrp="1"/>
          </p:cNvSpPr>
          <p:nvPr>
            <p:ph idx="1"/>
          </p:nvPr>
        </p:nvSpPr>
        <p:spPr>
          <a:xfrm>
            <a:off x="838200" y="1392382"/>
            <a:ext cx="10515600" cy="4834154"/>
          </a:xfrm>
        </p:spPr>
        <p:txBody>
          <a:bodyPr>
            <a:normAutofit/>
          </a:bodyPr>
          <a:lstStyle/>
          <a:p>
            <a:pPr marL="0" indent="0" algn="ctr">
              <a:buNone/>
            </a:pPr>
            <a:r>
              <a:rPr lang="en-US" sz="4000" b="0" i="0" dirty="0">
                <a:effectLst/>
                <a:highlight>
                  <a:srgbClr val="FCFDFD"/>
                </a:highlight>
                <a:latin typeface="Helvetica" pitchFamily="2" charset="0"/>
              </a:rPr>
              <a:t>I am the God that </a:t>
            </a:r>
            <a:r>
              <a:rPr lang="en-US" sz="4000" b="0" i="0" dirty="0" err="1">
                <a:effectLst/>
                <a:highlight>
                  <a:srgbClr val="FCFDFD"/>
                </a:highlight>
                <a:latin typeface="Helvetica" pitchFamily="2" charset="0"/>
              </a:rPr>
              <a:t>healeth</a:t>
            </a:r>
            <a:r>
              <a:rPr lang="en-US" sz="4000" b="0" i="0" dirty="0">
                <a:effectLst/>
                <a:highlight>
                  <a:srgbClr val="FCFDFD"/>
                </a:highlight>
                <a:latin typeface="Helvetica" pitchFamily="2" charset="0"/>
              </a:rPr>
              <a:t> thee</a:t>
            </a:r>
          </a:p>
          <a:p>
            <a:pPr marL="0" indent="0" algn="ctr">
              <a:buNone/>
            </a:pPr>
            <a:r>
              <a:rPr lang="en-US" sz="4000" b="0" i="0" dirty="0">
                <a:effectLst/>
                <a:highlight>
                  <a:srgbClr val="FCFDFD"/>
                </a:highlight>
                <a:latin typeface="Helvetica" pitchFamily="2" charset="0"/>
              </a:rPr>
              <a:t>I am the Lord your Healer</a:t>
            </a:r>
          </a:p>
          <a:p>
            <a:pPr marL="0" indent="0" algn="ctr">
              <a:buNone/>
            </a:pPr>
            <a:r>
              <a:rPr lang="en-US" sz="4000" b="0" i="0" dirty="0">
                <a:effectLst/>
                <a:highlight>
                  <a:srgbClr val="FCFDFD"/>
                </a:highlight>
                <a:latin typeface="Helvetica" pitchFamily="2" charset="0"/>
              </a:rPr>
              <a:t>I sent My Word and healed your disease</a:t>
            </a:r>
          </a:p>
          <a:p>
            <a:pPr marL="0" indent="0" algn="ctr">
              <a:buNone/>
            </a:pPr>
            <a:r>
              <a:rPr lang="en-US" sz="4000" b="0" i="0" dirty="0">
                <a:effectLst/>
                <a:highlight>
                  <a:srgbClr val="FCFDFD"/>
                </a:highlight>
                <a:latin typeface="Helvetica" pitchFamily="2" charset="0"/>
              </a:rPr>
              <a:t>I am the Lord your Healer</a:t>
            </a:r>
          </a:p>
          <a:p>
            <a:pPr algn="ctr"/>
            <a:endParaRPr lang="en-US" sz="4000" dirty="0">
              <a:latin typeface="Helvetica" pitchFamily="2" charset="0"/>
            </a:endParaRPr>
          </a:p>
        </p:txBody>
      </p:sp>
    </p:spTree>
    <p:extLst>
      <p:ext uri="{BB962C8B-B14F-4D97-AF65-F5344CB8AC3E}">
        <p14:creationId xmlns:p14="http://schemas.microsoft.com/office/powerpoint/2010/main" val="2356193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E21692A-BB34-DFA5-BF5E-32E7D977219E}"/>
              </a:ext>
            </a:extLst>
          </p:cNvPr>
          <p:cNvSpPr>
            <a:spLocks noGrp="1"/>
          </p:cNvSpPr>
          <p:nvPr>
            <p:ph idx="1"/>
          </p:nvPr>
        </p:nvSpPr>
        <p:spPr/>
        <p:txBody>
          <a:bodyPr>
            <a:normAutofit/>
          </a:bodyPr>
          <a:lstStyle/>
          <a:p>
            <a:pPr marL="0" indent="0" algn="ctr">
              <a:buNone/>
            </a:pPr>
            <a:r>
              <a:rPr lang="en-US" sz="4000" b="0" i="0" dirty="0">
                <a:effectLst/>
                <a:highlight>
                  <a:srgbClr val="FCFDFD"/>
                </a:highlight>
                <a:latin typeface="Helvetica" pitchFamily="2" charset="0"/>
              </a:rPr>
              <a:t>You are the God that </a:t>
            </a:r>
            <a:r>
              <a:rPr lang="en-US" sz="4000" b="0" i="0" dirty="0" err="1">
                <a:effectLst/>
                <a:highlight>
                  <a:srgbClr val="FCFDFD"/>
                </a:highlight>
                <a:latin typeface="Helvetica" pitchFamily="2" charset="0"/>
              </a:rPr>
              <a:t>healeth</a:t>
            </a:r>
            <a:r>
              <a:rPr lang="en-US" sz="4000" b="0" i="0" dirty="0">
                <a:effectLst/>
                <a:highlight>
                  <a:srgbClr val="FCFDFD"/>
                </a:highlight>
                <a:latin typeface="Helvetica" pitchFamily="2" charset="0"/>
              </a:rPr>
              <a:t> me</a:t>
            </a:r>
          </a:p>
          <a:p>
            <a:pPr marL="0" indent="0" algn="ctr">
              <a:buNone/>
            </a:pPr>
            <a:r>
              <a:rPr lang="en-US" sz="4000" b="0" i="0" dirty="0">
                <a:effectLst/>
                <a:highlight>
                  <a:srgbClr val="FCFDFD"/>
                </a:highlight>
                <a:latin typeface="Helvetica" pitchFamily="2" charset="0"/>
              </a:rPr>
              <a:t>You are the Lord my Healer</a:t>
            </a:r>
          </a:p>
          <a:p>
            <a:pPr marL="0" indent="0" algn="ctr">
              <a:buNone/>
            </a:pPr>
            <a:r>
              <a:rPr lang="en-US" sz="4000" b="0" i="0" dirty="0">
                <a:effectLst/>
                <a:highlight>
                  <a:srgbClr val="FCFDFD"/>
                </a:highlight>
                <a:latin typeface="Helvetica" pitchFamily="2" charset="0"/>
              </a:rPr>
              <a:t>You sent Your Word and healed my disease</a:t>
            </a:r>
          </a:p>
          <a:p>
            <a:pPr marL="0" indent="0" algn="ctr">
              <a:buNone/>
            </a:pPr>
            <a:r>
              <a:rPr lang="en-US" sz="4000" b="0" i="0" dirty="0">
                <a:effectLst/>
                <a:highlight>
                  <a:srgbClr val="FCFDFD"/>
                </a:highlight>
                <a:latin typeface="Helvetica" pitchFamily="2" charset="0"/>
              </a:rPr>
              <a:t>You are the Lord my Healer</a:t>
            </a:r>
          </a:p>
        </p:txBody>
      </p:sp>
    </p:spTree>
    <p:extLst>
      <p:ext uri="{BB962C8B-B14F-4D97-AF65-F5344CB8AC3E}">
        <p14:creationId xmlns:p14="http://schemas.microsoft.com/office/powerpoint/2010/main" val="3118168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E6360A-8A5A-D10F-C6D7-1AC19BAF276E}"/>
              </a:ext>
            </a:extLst>
          </p:cNvPr>
          <p:cNvSpPr>
            <a:spLocks noGrp="1"/>
          </p:cNvSpPr>
          <p:nvPr>
            <p:ph type="title"/>
          </p:nvPr>
        </p:nvSpPr>
        <p:spPr>
          <a:xfrm>
            <a:off x="1155556" y="6214530"/>
            <a:ext cx="4284418" cy="321736"/>
          </a:xfrm>
        </p:spPr>
        <p:txBody>
          <a:bodyPr vert="horz" lIns="91440" tIns="45720" rIns="91440" bIns="45720" rtlCol="0" anchor="b">
            <a:normAutofit/>
          </a:bodyPr>
          <a:lstStyle/>
          <a:p>
            <a:r>
              <a:rPr lang="en-US" sz="1500" dirty="0">
                <a:solidFill>
                  <a:schemeClr val="bg1"/>
                </a:solidFill>
              </a:rPr>
              <a:t>Isaiah’s Prophecy about the Suffering Servant </a:t>
            </a:r>
          </a:p>
        </p:txBody>
      </p:sp>
      <p:pic>
        <p:nvPicPr>
          <p:cNvPr id="3" name="Picture 2" descr="A person with a beard and crown of thorns&#10;&#10;Description automatically generated">
            <a:extLst>
              <a:ext uri="{FF2B5EF4-FFF2-40B4-BE49-F238E27FC236}">
                <a16:creationId xmlns:a16="http://schemas.microsoft.com/office/drawing/2014/main" id="{5D9138D3-A82C-D9F3-61C6-CC9FE3383093}"/>
              </a:ext>
            </a:extLst>
          </p:cNvPr>
          <p:cNvPicPr>
            <a:picLocks noChangeAspect="1"/>
          </p:cNvPicPr>
          <p:nvPr/>
        </p:nvPicPr>
        <p:blipFill rotWithShape="1">
          <a:blip r:embed="rId3"/>
          <a:srcRect r="248" b="2"/>
          <a:stretch/>
        </p:blipFill>
        <p:spPr>
          <a:xfrm>
            <a:off x="1155556" y="637761"/>
            <a:ext cx="9889765" cy="5576763"/>
          </a:xfrm>
          <a:prstGeom prst="rect">
            <a:avLst/>
          </a:prstGeom>
        </p:spPr>
      </p:pic>
    </p:spTree>
    <p:extLst>
      <p:ext uri="{BB962C8B-B14F-4D97-AF65-F5344CB8AC3E}">
        <p14:creationId xmlns:p14="http://schemas.microsoft.com/office/powerpoint/2010/main" val="2026532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2050153-8F30-61C9-F644-D8810CEEFA84}"/>
              </a:ext>
            </a:extLst>
          </p:cNvPr>
          <p:cNvSpPr>
            <a:spLocks noGrp="1"/>
          </p:cNvSpPr>
          <p:nvPr>
            <p:ph idx="1"/>
          </p:nvPr>
        </p:nvSpPr>
        <p:spPr>
          <a:xfrm>
            <a:off x="838200" y="609601"/>
            <a:ext cx="10515600" cy="4351338"/>
          </a:xfrm>
        </p:spPr>
        <p:txBody>
          <a:bodyPr>
            <a:noAutofit/>
          </a:bodyPr>
          <a:lstStyle/>
          <a:p>
            <a:pPr marL="0" indent="0">
              <a:buNone/>
            </a:pPr>
            <a:r>
              <a:rPr lang="en-US" sz="3200" b="1" dirty="0">
                <a:latin typeface="Helvetica" pitchFamily="2" charset="0"/>
              </a:rPr>
              <a:t>The Atoning Suffering of the Servant of the Lord</a:t>
            </a:r>
          </a:p>
          <a:p>
            <a:pPr marL="0" indent="0">
              <a:buNone/>
            </a:pPr>
            <a:r>
              <a:rPr lang="en-US" sz="3200" kern="100" dirty="0">
                <a:effectLst/>
                <a:latin typeface="Helvetica" pitchFamily="2" charset="0"/>
                <a:ea typeface="Malgun Gothic" panose="020B0503020000020004" pitchFamily="34" charset="-127"/>
                <a:cs typeface="Times New Roman" panose="02020603050405020304" pitchFamily="18" charset="0"/>
              </a:rPr>
              <a:t>(1-3) How man saw the suffering Messiah </a:t>
            </a:r>
          </a:p>
          <a:p>
            <a:pPr marL="0" indent="0">
              <a:buNone/>
            </a:pPr>
            <a:r>
              <a:rPr lang="en-US" sz="3200" kern="100" dirty="0">
                <a:effectLst/>
                <a:highlight>
                  <a:srgbClr val="FFFFFF"/>
                </a:highlight>
                <a:latin typeface="Helvetica" pitchFamily="2" charset="0"/>
                <a:ea typeface="Malgun Gothic" panose="020B0503020000020004" pitchFamily="34" charset="-127"/>
                <a:cs typeface="Times New Roman" panose="02020603050405020304" pitchFamily="18" charset="0"/>
              </a:rPr>
              <a:t>(4-6) The Servant of the LORD bears our sin.</a:t>
            </a:r>
            <a:endParaRPr lang="en-US" sz="3200" kern="100" dirty="0">
              <a:effectLst/>
              <a:latin typeface="Helvetica" pitchFamily="2" charset="0"/>
              <a:ea typeface="Malgun Gothic" panose="020B0503020000020004" pitchFamily="34" charset="-127"/>
              <a:cs typeface="Times New Roman" panose="02020603050405020304" pitchFamily="18" charset="0"/>
            </a:endParaRPr>
          </a:p>
          <a:p>
            <a:pPr marL="0" indent="0">
              <a:buNone/>
            </a:pPr>
            <a:r>
              <a:rPr lang="en-US" sz="3200" kern="100" dirty="0">
                <a:effectLst/>
                <a:latin typeface="Helvetica" pitchFamily="2" charset="0"/>
                <a:ea typeface="Malgun Gothic" panose="020B0503020000020004" pitchFamily="34" charset="-127"/>
                <a:cs typeface="Times New Roman" panose="02020603050405020304" pitchFamily="18" charset="0"/>
              </a:rPr>
              <a:t>(7-9) The suffering and death of the Servant of the LORD</a:t>
            </a:r>
          </a:p>
          <a:p>
            <a:pPr marL="0" indent="0">
              <a:buNone/>
            </a:pPr>
            <a:endParaRPr lang="en-US" sz="3200" kern="100" dirty="0">
              <a:effectLst/>
              <a:latin typeface="Helvetica" pitchFamily="2" charset="0"/>
              <a:ea typeface="Malgun Gothic" panose="020B0503020000020004" pitchFamily="34" charset="-127"/>
              <a:cs typeface="Times New Roman" panose="02020603050405020304" pitchFamily="18" charset="0"/>
            </a:endParaRPr>
          </a:p>
          <a:p>
            <a:pPr marL="0" indent="0">
              <a:buNone/>
            </a:pPr>
            <a:r>
              <a:rPr lang="en-US" sz="3200" b="1" kern="100" dirty="0">
                <a:effectLst/>
                <a:latin typeface="Helvetica" pitchFamily="2" charset="0"/>
                <a:ea typeface="Malgun Gothic" panose="020B0503020000020004" pitchFamily="34" charset="-127"/>
                <a:cs typeface="Times New Roman" panose="02020603050405020304" pitchFamily="18" charset="0"/>
              </a:rPr>
              <a:t>The Victory of the Servant of the LORD</a:t>
            </a:r>
          </a:p>
          <a:p>
            <a:pPr marL="0" indent="0">
              <a:buNone/>
            </a:pPr>
            <a:r>
              <a:rPr lang="en-US" sz="3200" kern="100" dirty="0">
                <a:effectLst/>
                <a:latin typeface="Helvetica" pitchFamily="2" charset="0"/>
                <a:ea typeface="Malgun Gothic" panose="020B0503020000020004" pitchFamily="34" charset="-127"/>
                <a:cs typeface="Times New Roman" panose="02020603050405020304" pitchFamily="18" charset="0"/>
              </a:rPr>
              <a:t>(10-11) The Messiah’s satisfaction </a:t>
            </a:r>
          </a:p>
          <a:p>
            <a:pPr marL="0" indent="0">
              <a:buNone/>
            </a:pPr>
            <a:r>
              <a:rPr lang="en-US" sz="3200" kern="100" dirty="0">
                <a:effectLst/>
                <a:latin typeface="Helvetica" pitchFamily="2" charset="0"/>
                <a:ea typeface="Malgun Gothic" panose="020B0503020000020004" pitchFamily="34" charset="-127"/>
                <a:cs typeface="Times New Roman" panose="02020603050405020304" pitchFamily="18" charset="0"/>
              </a:rPr>
              <a:t>(12) The Messiah’s work and reward</a:t>
            </a:r>
          </a:p>
        </p:txBody>
      </p:sp>
      <p:sp>
        <p:nvSpPr>
          <p:cNvPr id="6" name="TextBox 5">
            <a:extLst>
              <a:ext uri="{FF2B5EF4-FFF2-40B4-BE49-F238E27FC236}">
                <a16:creationId xmlns:a16="http://schemas.microsoft.com/office/drawing/2014/main" id="{DE6673DA-388B-D17E-0962-9AAC5B5BE462}"/>
              </a:ext>
            </a:extLst>
          </p:cNvPr>
          <p:cNvSpPr txBox="1"/>
          <p:nvPr/>
        </p:nvSpPr>
        <p:spPr>
          <a:xfrm>
            <a:off x="3981450" y="6248399"/>
            <a:ext cx="7746801" cy="369332"/>
          </a:xfrm>
          <a:prstGeom prst="rect">
            <a:avLst/>
          </a:prstGeom>
          <a:noFill/>
        </p:spPr>
        <p:txBody>
          <a:bodyPr wrap="none" rtlCol="0">
            <a:spAutoFit/>
          </a:bodyPr>
          <a:lstStyle/>
          <a:p>
            <a:r>
              <a:rPr lang="en-US" sz="1800" dirty="0">
                <a:latin typeface="Helvetica" pitchFamily="2" charset="0"/>
              </a:rPr>
              <a:t>Outline provided in </a:t>
            </a:r>
            <a:r>
              <a:rPr lang="en-US" sz="1800" i="1" dirty="0">
                <a:latin typeface="Helvetica" pitchFamily="2" charset="0"/>
              </a:rPr>
              <a:t>The Enduring Word Bible Commentary </a:t>
            </a:r>
            <a:r>
              <a:rPr lang="en-US" sz="1800" dirty="0">
                <a:latin typeface="Helvetica" pitchFamily="2" charset="0"/>
              </a:rPr>
              <a:t>by David </a:t>
            </a:r>
            <a:r>
              <a:rPr lang="en-US" sz="1800" dirty="0" err="1">
                <a:latin typeface="Helvetica" pitchFamily="2" charset="0"/>
              </a:rPr>
              <a:t>Guzik</a:t>
            </a:r>
            <a:endParaRPr lang="en-US" sz="1800" dirty="0">
              <a:latin typeface="Helvetica" pitchFamily="2" charset="0"/>
            </a:endParaRPr>
          </a:p>
        </p:txBody>
      </p:sp>
    </p:spTree>
    <p:extLst>
      <p:ext uri="{BB962C8B-B14F-4D97-AF65-F5344CB8AC3E}">
        <p14:creationId xmlns:p14="http://schemas.microsoft.com/office/powerpoint/2010/main" val="2810871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217EE-9746-018A-34D3-DE3BBFEEE224}"/>
              </a:ext>
            </a:extLst>
          </p:cNvPr>
          <p:cNvSpPr>
            <a:spLocks noGrp="1"/>
          </p:cNvSpPr>
          <p:nvPr>
            <p:ph type="title"/>
          </p:nvPr>
        </p:nvSpPr>
        <p:spPr>
          <a:xfrm>
            <a:off x="332509" y="149946"/>
            <a:ext cx="10515600" cy="1325563"/>
          </a:xfrm>
        </p:spPr>
        <p:txBody>
          <a:bodyPr/>
          <a:lstStyle/>
          <a:p>
            <a:r>
              <a:rPr lang="en-US" b="1" dirty="0">
                <a:latin typeface="Helvetica" pitchFamily="2" charset="0"/>
              </a:rPr>
              <a:t>Resources</a:t>
            </a:r>
          </a:p>
        </p:txBody>
      </p:sp>
      <p:sp>
        <p:nvSpPr>
          <p:cNvPr id="3" name="Content Placeholder 2">
            <a:extLst>
              <a:ext uri="{FF2B5EF4-FFF2-40B4-BE49-F238E27FC236}">
                <a16:creationId xmlns:a16="http://schemas.microsoft.com/office/drawing/2014/main" id="{84A782E4-8404-4F03-3AB1-C61604F9B240}"/>
              </a:ext>
            </a:extLst>
          </p:cNvPr>
          <p:cNvSpPr>
            <a:spLocks noGrp="1"/>
          </p:cNvSpPr>
          <p:nvPr>
            <p:ph idx="1"/>
          </p:nvPr>
        </p:nvSpPr>
        <p:spPr>
          <a:xfrm>
            <a:off x="332509" y="1433945"/>
            <a:ext cx="11554691" cy="5058930"/>
          </a:xfrm>
        </p:spPr>
        <p:txBody>
          <a:bodyPr>
            <a:normAutofit lnSpcReduction="10000"/>
          </a:bodyPr>
          <a:lstStyle/>
          <a:p>
            <a:pPr marL="0" marR="0" indent="0">
              <a:lnSpc>
                <a:spcPct val="115000"/>
              </a:lnSpc>
              <a:spcBef>
                <a:spcPts val="0"/>
              </a:spcBef>
              <a:spcAft>
                <a:spcPts val="800"/>
              </a:spcAft>
              <a:buNone/>
            </a:pPr>
            <a:r>
              <a:rPr lang="en-US" sz="1800" b="1" kern="100" dirty="0">
                <a:effectLst/>
                <a:latin typeface="Aptos" panose="020B0004020202020204" pitchFamily="34" charset="0"/>
                <a:ea typeface="Malgun Gothic" panose="020B0503020000020004" pitchFamily="34" charset="-127"/>
                <a:cs typeface="Times New Roman" panose="02020603050405020304" pitchFamily="18" charset="0"/>
              </a:rPr>
              <a:t>Books</a:t>
            </a:r>
            <a:endParaRPr lang="en-US" sz="1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a:lnSpc>
                <a:spcPct val="115000"/>
              </a:lnSpc>
              <a:spcBef>
                <a:spcPts val="0"/>
              </a:spcBef>
              <a:spcAft>
                <a:spcPts val="800"/>
              </a:spcAft>
            </a:pPr>
            <a:r>
              <a:rPr lang="en-US" sz="1800" b="1" i="1" kern="100" dirty="0">
                <a:effectLst/>
                <a:latin typeface="Helvetica" pitchFamily="2" charset="0"/>
                <a:ea typeface="Malgun Gothic" panose="020B0503020000020004" pitchFamily="34" charset="-127"/>
                <a:cs typeface="Times New Roman" panose="02020603050405020304" pitchFamily="18" charset="0"/>
              </a:rPr>
              <a:t>Power Healing</a:t>
            </a:r>
            <a:r>
              <a:rPr lang="en-US" sz="1800" b="1" kern="100" dirty="0">
                <a:effectLst/>
                <a:latin typeface="Helvetica" pitchFamily="2" charset="0"/>
                <a:ea typeface="Malgun Gothic" panose="020B0503020000020004" pitchFamily="34" charset="-127"/>
                <a:cs typeface="Times New Roman" panose="02020603050405020304" pitchFamily="18" charset="0"/>
              </a:rPr>
              <a:t> </a:t>
            </a:r>
            <a:r>
              <a:rPr lang="en-US" sz="1800" kern="100" dirty="0">
                <a:effectLst/>
                <a:latin typeface="Helvetica" pitchFamily="2" charset="0"/>
                <a:ea typeface="Malgun Gothic" panose="020B0503020000020004" pitchFamily="34" charset="-127"/>
                <a:cs typeface="Times New Roman" panose="02020603050405020304" pitchFamily="18" charset="0"/>
              </a:rPr>
              <a:t>by John </a:t>
            </a:r>
            <a:r>
              <a:rPr lang="en-US" sz="1800" kern="100" dirty="0" err="1">
                <a:effectLst/>
                <a:latin typeface="Helvetica" pitchFamily="2" charset="0"/>
                <a:ea typeface="Malgun Gothic" panose="020B0503020000020004" pitchFamily="34" charset="-127"/>
                <a:cs typeface="Times New Roman" panose="02020603050405020304" pitchFamily="18" charset="0"/>
              </a:rPr>
              <a:t>Wimber</a:t>
            </a:r>
            <a:r>
              <a:rPr lang="en-US" sz="1800" kern="100" dirty="0">
                <a:effectLst/>
                <a:latin typeface="Helvetica" pitchFamily="2" charset="0"/>
                <a:ea typeface="Malgun Gothic" panose="020B0503020000020004" pitchFamily="34" charset="-127"/>
                <a:cs typeface="Times New Roman" panose="02020603050405020304" pitchFamily="18" charset="0"/>
              </a:rPr>
              <a:t> (Christian author and pastor; founding member of Vineyard Movement and other charismatic congregations) </a:t>
            </a:r>
            <a:r>
              <a:rPr lang="en-US" sz="1800" kern="100" dirty="0">
                <a:solidFill>
                  <a:srgbClr val="FF0000"/>
                </a:solidFill>
                <a:effectLst/>
                <a:latin typeface="Helvetica" pitchFamily="2" charset="0"/>
                <a:ea typeface="Malgun Gothic" panose="020B0503020000020004" pitchFamily="34" charset="-127"/>
                <a:cs typeface="Times New Roman" panose="02020603050405020304" pitchFamily="18" charset="0"/>
              </a:rPr>
              <a:t>***Recommended Read</a:t>
            </a:r>
            <a:endParaRPr lang="en-US" sz="1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marR="0">
              <a:lnSpc>
                <a:spcPct val="115000"/>
              </a:lnSpc>
              <a:spcBef>
                <a:spcPts val="0"/>
              </a:spcBef>
              <a:spcAft>
                <a:spcPts val="800"/>
              </a:spcAft>
            </a:pPr>
            <a:r>
              <a:rPr lang="en-US" sz="1800" b="1" i="1" kern="100" dirty="0">
                <a:effectLst/>
                <a:latin typeface="Helvetica" pitchFamily="2" charset="0"/>
                <a:ea typeface="Malgun Gothic" panose="020B0503020000020004" pitchFamily="34" charset="-127"/>
                <a:cs typeface="Times New Roman" panose="02020603050405020304" pitchFamily="18" charset="0"/>
              </a:rPr>
              <a:t>The Wounded Healer</a:t>
            </a:r>
            <a:r>
              <a:rPr lang="en-US" sz="1800" b="1" kern="100" dirty="0">
                <a:effectLst/>
                <a:latin typeface="Helvetica" pitchFamily="2" charset="0"/>
                <a:ea typeface="Malgun Gothic" panose="020B0503020000020004" pitchFamily="34" charset="-127"/>
                <a:cs typeface="Times New Roman" panose="02020603050405020304" pitchFamily="18" charset="0"/>
              </a:rPr>
              <a:t> </a:t>
            </a:r>
            <a:r>
              <a:rPr lang="en-US" sz="1800" kern="100" dirty="0">
                <a:effectLst/>
                <a:latin typeface="Helvetica" pitchFamily="2" charset="0"/>
                <a:ea typeface="Malgun Gothic" panose="020B0503020000020004" pitchFamily="34" charset="-127"/>
                <a:cs typeface="Times New Roman" panose="02020603050405020304" pitchFamily="18" charset="0"/>
              </a:rPr>
              <a:t>by Henri Nouwen (Dutch priest and professor at Yale and Harvard, writer, theologian; lived in community with people with mental/physical disabilities)</a:t>
            </a:r>
            <a:endParaRPr lang="en-US" sz="1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marR="0">
              <a:lnSpc>
                <a:spcPct val="115000"/>
              </a:lnSpc>
              <a:spcBef>
                <a:spcPts val="0"/>
              </a:spcBef>
              <a:spcAft>
                <a:spcPts val="800"/>
              </a:spcAft>
            </a:pPr>
            <a:r>
              <a:rPr lang="en-US" sz="1800" b="1" i="1" kern="100" dirty="0">
                <a:effectLst/>
                <a:latin typeface="Helvetica" pitchFamily="2" charset="0"/>
                <a:ea typeface="Malgun Gothic" panose="020B0503020000020004" pitchFamily="34" charset="-127"/>
                <a:cs typeface="Times New Roman" panose="02020603050405020304" pitchFamily="18" charset="0"/>
              </a:rPr>
              <a:t>The Seven Wounds of Christ</a:t>
            </a:r>
            <a:r>
              <a:rPr lang="en-US" sz="1800" b="1" kern="100" dirty="0">
                <a:effectLst/>
                <a:latin typeface="Helvetica" pitchFamily="2" charset="0"/>
                <a:ea typeface="Malgun Gothic" panose="020B0503020000020004" pitchFamily="34" charset="-127"/>
                <a:cs typeface="Times New Roman" panose="02020603050405020304" pitchFamily="18" charset="0"/>
              </a:rPr>
              <a:t> </a:t>
            </a:r>
            <a:r>
              <a:rPr lang="en-US" sz="1800" kern="100" dirty="0">
                <a:effectLst/>
                <a:latin typeface="Helvetica" pitchFamily="2" charset="0"/>
                <a:ea typeface="Malgun Gothic" panose="020B0503020000020004" pitchFamily="34" charset="-127"/>
                <a:cs typeface="Times New Roman" panose="02020603050405020304" pitchFamily="18" charset="0"/>
              </a:rPr>
              <a:t>by Fred Hartley III (Founder and President of College of Prayer) </a:t>
            </a:r>
            <a:endParaRPr lang="en-US" sz="1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marR="0" indent="0">
              <a:lnSpc>
                <a:spcPct val="115000"/>
              </a:lnSpc>
              <a:spcBef>
                <a:spcPts val="0"/>
              </a:spcBef>
              <a:spcAft>
                <a:spcPts val="800"/>
              </a:spcAft>
              <a:buNone/>
            </a:pPr>
            <a:endParaRPr lang="en-US" sz="1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marR="0" indent="0">
              <a:lnSpc>
                <a:spcPct val="115000"/>
              </a:lnSpc>
              <a:spcBef>
                <a:spcPts val="0"/>
              </a:spcBef>
              <a:spcAft>
                <a:spcPts val="800"/>
              </a:spcAft>
              <a:buNone/>
            </a:pPr>
            <a:r>
              <a:rPr lang="en-US" sz="1800" b="1" kern="100" dirty="0">
                <a:effectLst/>
                <a:latin typeface="Helvetica" pitchFamily="2" charset="0"/>
                <a:ea typeface="Malgun Gothic" panose="020B0503020000020004" pitchFamily="34" charset="-127"/>
                <a:cs typeface="Times New Roman" panose="02020603050405020304" pitchFamily="18" charset="0"/>
              </a:rPr>
              <a:t>Articles </a:t>
            </a:r>
            <a:endParaRPr lang="en-US" sz="1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marR="0">
              <a:lnSpc>
                <a:spcPct val="115000"/>
              </a:lnSpc>
              <a:spcBef>
                <a:spcPts val="0"/>
              </a:spcBef>
              <a:spcAft>
                <a:spcPts val="800"/>
              </a:spcAft>
            </a:pPr>
            <a:r>
              <a:rPr lang="en-US" sz="1800" kern="100" dirty="0">
                <a:effectLst/>
                <a:latin typeface="Helvetica" pitchFamily="2" charset="0"/>
                <a:ea typeface="Malgun Gothic" panose="020B0503020000020004" pitchFamily="34" charset="-127"/>
                <a:cs typeface="Times New Roman" panose="02020603050405020304" pitchFamily="18" charset="0"/>
              </a:rPr>
              <a:t>“5 Psalms for when you’re sick” by Sarah </a:t>
            </a:r>
            <a:r>
              <a:rPr lang="en-US" sz="1800" kern="100" dirty="0" err="1">
                <a:effectLst/>
                <a:latin typeface="Helvetica" pitchFamily="2" charset="0"/>
                <a:ea typeface="Malgun Gothic" panose="020B0503020000020004" pitchFamily="34" charset="-127"/>
                <a:cs typeface="Times New Roman" panose="02020603050405020304" pitchFamily="18" charset="0"/>
              </a:rPr>
              <a:t>Garone</a:t>
            </a:r>
            <a:r>
              <a:rPr lang="en-US" sz="1800" kern="100" dirty="0">
                <a:effectLst/>
                <a:latin typeface="Helvetica" pitchFamily="2" charset="0"/>
                <a:ea typeface="Malgun Gothic" panose="020B0503020000020004" pitchFamily="34" charset="-127"/>
                <a:cs typeface="Times New Roman" panose="02020603050405020304" pitchFamily="18" charset="0"/>
              </a:rPr>
              <a:t> </a:t>
            </a:r>
            <a:r>
              <a:rPr lang="en-US" sz="1800" u="sng" kern="100" dirty="0">
                <a:solidFill>
                  <a:srgbClr val="467886"/>
                </a:solidFill>
                <a:effectLst/>
                <a:latin typeface="Helvetica" pitchFamily="2" charset="0"/>
                <a:ea typeface="Malgun Gothic" panose="020B0503020000020004" pitchFamily="34" charset="-127"/>
                <a:cs typeface="Times New Roman" panose="02020603050405020304" pitchFamily="18" charset="0"/>
                <a:hlinkClick r:id="rId3"/>
              </a:rPr>
              <a:t>https://bustedhalo.com/ministry-resources/5-psalms-for-when-youre-sick#:~:text=Psalm%2041%20contains%20perhaps%20the,this%20psalm%20testifies%20to%20the</a:t>
            </a:r>
            <a:endParaRPr lang="en-US" sz="1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marR="0" indent="0">
              <a:lnSpc>
                <a:spcPct val="115000"/>
              </a:lnSpc>
              <a:spcBef>
                <a:spcPts val="0"/>
              </a:spcBef>
              <a:spcAft>
                <a:spcPts val="800"/>
              </a:spcAft>
              <a:buNone/>
            </a:pPr>
            <a:r>
              <a:rPr lang="en-US" sz="1800" kern="100" dirty="0">
                <a:effectLst/>
                <a:latin typeface="Helvetica" pitchFamily="2" charset="0"/>
                <a:ea typeface="Malgun Gothic" panose="020B0503020000020004" pitchFamily="34" charset="-127"/>
                <a:cs typeface="Times New Roman" panose="02020603050405020304" pitchFamily="18" charset="0"/>
              </a:rPr>
              <a:t> </a:t>
            </a:r>
            <a:endParaRPr lang="en-US" sz="1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marR="0">
              <a:lnSpc>
                <a:spcPct val="115000"/>
              </a:lnSpc>
              <a:spcBef>
                <a:spcPts val="0"/>
              </a:spcBef>
              <a:spcAft>
                <a:spcPts val="800"/>
              </a:spcAft>
            </a:pPr>
            <a:r>
              <a:rPr lang="en-US" sz="1800" kern="100" dirty="0">
                <a:effectLst/>
                <a:latin typeface="Helvetica" pitchFamily="2" charset="0"/>
                <a:ea typeface="Malgun Gothic" panose="020B0503020000020004" pitchFamily="34" charset="-127"/>
                <a:cs typeface="Times New Roman" panose="02020603050405020304" pitchFamily="18" charset="0"/>
              </a:rPr>
              <a:t>“According to the Bible, why do people get sick? Divine Healing – Question 16” by Don Stewart</a:t>
            </a:r>
            <a:r>
              <a:rPr lang="en-US" sz="1800" kern="100" dirty="0">
                <a:latin typeface="Aptos" panose="020B0004020202020204" pitchFamily="34" charset="0"/>
                <a:ea typeface="Malgun Gothic" panose="020B0503020000020004" pitchFamily="34" charset="-127"/>
                <a:cs typeface="Times New Roman" panose="02020603050405020304" pitchFamily="18" charset="0"/>
              </a:rPr>
              <a:t> </a:t>
            </a:r>
            <a:r>
              <a:rPr lang="en-US" sz="1800" u="sng" kern="100" dirty="0">
                <a:solidFill>
                  <a:srgbClr val="467886"/>
                </a:solidFill>
                <a:effectLst/>
                <a:latin typeface="Helvetica" pitchFamily="2" charset="0"/>
                <a:ea typeface="Malgun Gothic" panose="020B0503020000020004" pitchFamily="34" charset="-127"/>
                <a:cs typeface="Times New Roman" panose="02020603050405020304" pitchFamily="18" charset="0"/>
                <a:hlinkClick r:id="rId4"/>
              </a:rPr>
              <a:t>https://www.blueletterbible.org/Comm/stewart_don/faq/divine-reading/16-why-do-people-get-sick.cfm</a:t>
            </a:r>
            <a:r>
              <a:rPr lang="en-US" sz="1800" kern="100" dirty="0">
                <a:effectLst/>
                <a:latin typeface="Helvetica" pitchFamily="2" charset="0"/>
                <a:ea typeface="Malgun Gothic" panose="020B0503020000020004" pitchFamily="34" charset="-127"/>
                <a:cs typeface="Times New Roman" panose="02020603050405020304" pitchFamily="18" charset="0"/>
              </a:rPr>
              <a:t> </a:t>
            </a:r>
            <a:endParaRPr lang="en-US" sz="1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indent="0">
              <a:buNone/>
            </a:pPr>
            <a:endParaRPr lang="en-US" sz="3600" dirty="0">
              <a:latin typeface="Helvetica" pitchFamily="2" charset="0"/>
            </a:endParaRPr>
          </a:p>
        </p:txBody>
      </p:sp>
    </p:spTree>
    <p:extLst>
      <p:ext uri="{BB962C8B-B14F-4D97-AF65-F5344CB8AC3E}">
        <p14:creationId xmlns:p14="http://schemas.microsoft.com/office/powerpoint/2010/main" val="3161780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oup of people clapping hands&#10;&#10;Description automatically generated">
            <a:extLst>
              <a:ext uri="{FF2B5EF4-FFF2-40B4-BE49-F238E27FC236}">
                <a16:creationId xmlns:a16="http://schemas.microsoft.com/office/drawing/2014/main" id="{AC7C23B9-2CBC-5F58-6DF5-2F3CD79B83F9}"/>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1453445" y="643467"/>
            <a:ext cx="9285110" cy="5571066"/>
          </a:xfrm>
          <a:prstGeom prst="rect">
            <a:avLst/>
          </a:prstGeom>
        </p:spPr>
      </p:pic>
    </p:spTree>
    <p:extLst>
      <p:ext uri="{BB962C8B-B14F-4D97-AF65-F5344CB8AC3E}">
        <p14:creationId xmlns:p14="http://schemas.microsoft.com/office/powerpoint/2010/main" val="194199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and person holding hands&#10;&#10;Description automatically generated">
            <a:extLst>
              <a:ext uri="{FF2B5EF4-FFF2-40B4-BE49-F238E27FC236}">
                <a16:creationId xmlns:a16="http://schemas.microsoft.com/office/drawing/2014/main" id="{8377A9B2-F2D7-A338-6A6A-DC6D55710117}"/>
              </a:ext>
            </a:extLst>
          </p:cNvPr>
          <p:cNvPicPr>
            <a:picLocks noChangeAspect="1"/>
          </p:cNvPicPr>
          <p:nvPr/>
        </p:nvPicPr>
        <p:blipFill rotWithShape="1">
          <a:blip r:embed="rId3"/>
          <a:srcRect r="289" b="1"/>
          <a:stretch/>
        </p:blipFill>
        <p:spPr>
          <a:xfrm>
            <a:off x="-3447" y="-1"/>
            <a:ext cx="12195447" cy="6879745"/>
          </a:xfrm>
          <a:prstGeom prst="rect">
            <a:avLst/>
          </a:prstGeom>
        </p:spPr>
      </p:pic>
      <p:sp>
        <p:nvSpPr>
          <p:cNvPr id="20" name="Rectangle 19">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9414" y="-733991"/>
            <a:ext cx="3020876" cy="12206596"/>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6" y="0"/>
            <a:ext cx="2843402"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38704" y="21736"/>
            <a:ext cx="3152862"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7" y="5288433"/>
            <a:ext cx="12199706"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8" name="Rectangle 27">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84596" y="2224929"/>
            <a:ext cx="3866773" cy="5442859"/>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C3E177-4497-8847-4684-90AACD69D29B}"/>
              </a:ext>
            </a:extLst>
          </p:cNvPr>
          <p:cNvSpPr>
            <a:spLocks noGrp="1"/>
          </p:cNvSpPr>
          <p:nvPr>
            <p:ph type="title"/>
          </p:nvPr>
        </p:nvSpPr>
        <p:spPr>
          <a:xfrm>
            <a:off x="859028" y="4121944"/>
            <a:ext cx="7927785" cy="1620665"/>
          </a:xfrm>
        </p:spPr>
        <p:txBody>
          <a:bodyPr vert="horz" lIns="91440" tIns="45720" rIns="91440" bIns="45720" rtlCol="0" anchor="b">
            <a:normAutofit/>
          </a:bodyPr>
          <a:lstStyle/>
          <a:p>
            <a:r>
              <a:rPr lang="en-US" sz="4000">
                <a:solidFill>
                  <a:srgbClr val="FFFFFF"/>
                </a:solidFill>
              </a:rPr>
              <a:t>In the beginning</a:t>
            </a:r>
          </a:p>
        </p:txBody>
      </p:sp>
      <p:sp>
        <p:nvSpPr>
          <p:cNvPr id="3" name="Text Placeholder 2">
            <a:extLst>
              <a:ext uri="{FF2B5EF4-FFF2-40B4-BE49-F238E27FC236}">
                <a16:creationId xmlns:a16="http://schemas.microsoft.com/office/drawing/2014/main" id="{18B4EE3E-1F5B-C827-54FF-CD64F6357E06}"/>
              </a:ext>
            </a:extLst>
          </p:cNvPr>
          <p:cNvSpPr>
            <a:spLocks noGrp="1"/>
          </p:cNvSpPr>
          <p:nvPr>
            <p:ph type="body" idx="1"/>
          </p:nvPr>
        </p:nvSpPr>
        <p:spPr>
          <a:xfrm>
            <a:off x="859028" y="5737867"/>
            <a:ext cx="7942381" cy="618479"/>
          </a:xfrm>
        </p:spPr>
        <p:txBody>
          <a:bodyPr vert="horz" lIns="91440" tIns="45720" rIns="91440" bIns="45720" rtlCol="0">
            <a:normAutofit/>
          </a:bodyPr>
          <a:lstStyle/>
          <a:p>
            <a:r>
              <a:rPr lang="en-US" sz="2000">
                <a:solidFill>
                  <a:srgbClr val="FFFFFF"/>
                </a:solidFill>
              </a:rPr>
              <a:t>God created us as integrated whole beings…</a:t>
            </a:r>
          </a:p>
        </p:txBody>
      </p:sp>
    </p:spTree>
    <p:extLst>
      <p:ext uri="{BB962C8B-B14F-4D97-AF65-F5344CB8AC3E}">
        <p14:creationId xmlns:p14="http://schemas.microsoft.com/office/powerpoint/2010/main" val="1625984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and person standing in front of a light&#10;&#10;Description automatically generated">
            <a:extLst>
              <a:ext uri="{FF2B5EF4-FFF2-40B4-BE49-F238E27FC236}">
                <a16:creationId xmlns:a16="http://schemas.microsoft.com/office/drawing/2014/main" id="{962B04DF-B11F-0657-E74F-0295B329DFE8}"/>
              </a:ext>
            </a:extLst>
          </p:cNvPr>
          <p:cNvPicPr>
            <a:picLocks noChangeAspect="1"/>
          </p:cNvPicPr>
          <p:nvPr/>
        </p:nvPicPr>
        <p:blipFill rotWithShape="1">
          <a:blip r:embed="rId2">
            <a:alphaModFix amt="40000"/>
          </a:blip>
          <a:srcRect t="9274"/>
          <a:stretch/>
        </p:blipFill>
        <p:spPr>
          <a:xfrm>
            <a:off x="20" y="1"/>
            <a:ext cx="12191980" cy="6857999"/>
          </a:xfrm>
          <a:prstGeom prst="rect">
            <a:avLst/>
          </a:prstGeom>
        </p:spPr>
      </p:pic>
      <p:sp>
        <p:nvSpPr>
          <p:cNvPr id="3" name="Text Placeholder 2">
            <a:extLst>
              <a:ext uri="{FF2B5EF4-FFF2-40B4-BE49-F238E27FC236}">
                <a16:creationId xmlns:a16="http://schemas.microsoft.com/office/drawing/2014/main" id="{C6808369-9779-28CA-B1F7-BBE2953D4102}"/>
              </a:ext>
            </a:extLst>
          </p:cNvPr>
          <p:cNvSpPr>
            <a:spLocks noGrp="1"/>
          </p:cNvSpPr>
          <p:nvPr>
            <p:ph type="body" idx="1"/>
          </p:nvPr>
        </p:nvSpPr>
        <p:spPr>
          <a:xfrm>
            <a:off x="965200" y="4572002"/>
            <a:ext cx="10261600" cy="1202995"/>
          </a:xfrm>
        </p:spPr>
        <p:txBody>
          <a:bodyPr vert="horz" lIns="91440" tIns="45720" rIns="91440" bIns="45720" rtlCol="0">
            <a:normAutofit/>
          </a:bodyPr>
          <a:lstStyle/>
          <a:p>
            <a:r>
              <a:rPr lang="en-US" sz="2700" b="1" dirty="0">
                <a:solidFill>
                  <a:schemeClr val="tx1"/>
                </a:solidFill>
              </a:rPr>
              <a:t>Romans 5:12 </a:t>
            </a:r>
            <a:r>
              <a:rPr lang="en-US" sz="2700" b="1" i="1" dirty="0">
                <a:solidFill>
                  <a:schemeClr val="tx1"/>
                </a:solidFill>
              </a:rPr>
              <a:t>Therefore, just as through one man sin entered the world, and death through sin, and thus death spread to all men.”</a:t>
            </a:r>
            <a:endParaRPr lang="en-US" sz="2700" b="1" dirty="0">
              <a:solidFill>
                <a:schemeClr val="tx1"/>
              </a:solidFill>
            </a:endParaRPr>
          </a:p>
        </p:txBody>
      </p:sp>
    </p:spTree>
    <p:extLst>
      <p:ext uri="{BB962C8B-B14F-4D97-AF65-F5344CB8AC3E}">
        <p14:creationId xmlns:p14="http://schemas.microsoft.com/office/powerpoint/2010/main" val="408862647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53E35B5-7E52-F929-A5CA-1388F0772ED5}"/>
              </a:ext>
            </a:extLst>
          </p:cNvPr>
          <p:cNvSpPr>
            <a:spLocks noGrp="1"/>
          </p:cNvSpPr>
          <p:nvPr>
            <p:ph type="title"/>
          </p:nvPr>
        </p:nvSpPr>
        <p:spPr>
          <a:xfrm>
            <a:off x="841248" y="548640"/>
            <a:ext cx="3600860" cy="5431536"/>
          </a:xfrm>
        </p:spPr>
        <p:txBody>
          <a:bodyPr>
            <a:normAutofit/>
          </a:bodyPr>
          <a:lstStyle/>
          <a:p>
            <a:r>
              <a:rPr lang="en-US" sz="5400" b="1"/>
              <a:t>Effect of the Fall</a:t>
            </a:r>
          </a:p>
        </p:txBody>
      </p:sp>
      <p:sp>
        <p:nvSpPr>
          <p:cNvPr id="1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A66F8846-77C7-CF6A-308E-79BAC2D773C8}"/>
              </a:ext>
            </a:extLst>
          </p:cNvPr>
          <p:cNvSpPr>
            <a:spLocks noGrp="1"/>
          </p:cNvSpPr>
          <p:nvPr>
            <p:ph idx="1"/>
          </p:nvPr>
        </p:nvSpPr>
        <p:spPr>
          <a:xfrm>
            <a:off x="5126418" y="552091"/>
            <a:ext cx="7044246" cy="5431536"/>
          </a:xfrm>
        </p:spPr>
        <p:txBody>
          <a:bodyPr anchor="ctr">
            <a:normAutofit/>
          </a:bodyPr>
          <a:lstStyle/>
          <a:p>
            <a:r>
              <a:rPr lang="en-US" b="1" dirty="0"/>
              <a:t>Sin</a:t>
            </a:r>
            <a:r>
              <a:rPr lang="en-US" dirty="0"/>
              <a:t>: affects every part of our human nature </a:t>
            </a:r>
          </a:p>
          <a:p>
            <a:pPr lvl="1"/>
            <a:r>
              <a:rPr lang="en-US" sz="2800" dirty="0"/>
              <a:t>Physical, Psychological, Emotional, Intellectual, Sexual, Social, Spiritual</a:t>
            </a:r>
          </a:p>
          <a:p>
            <a:r>
              <a:rPr lang="en-US" b="1" dirty="0"/>
              <a:t>Physical death </a:t>
            </a:r>
            <a:r>
              <a:rPr lang="en-US" dirty="0"/>
              <a:t>(Hebrews 9:27)</a:t>
            </a:r>
          </a:p>
          <a:p>
            <a:r>
              <a:rPr lang="en-US" b="1" dirty="0"/>
              <a:t>Sickness </a:t>
            </a:r>
          </a:p>
        </p:txBody>
      </p:sp>
    </p:spTree>
    <p:extLst>
      <p:ext uri="{BB962C8B-B14F-4D97-AF65-F5344CB8AC3E}">
        <p14:creationId xmlns:p14="http://schemas.microsoft.com/office/powerpoint/2010/main" val="2030609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fade">
                                      <p:cBhvr>
                                        <p:cTn id="16" dur="500"/>
                                        <p:tgtEl>
                                          <p:spTgt spid="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B1628-5314-224A-0B40-F52B1736CDD0}"/>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95B34746-CBC8-7137-9DBA-74ACADC339A5}"/>
              </a:ext>
            </a:extLst>
          </p:cNvPr>
          <p:cNvSpPr>
            <a:spLocks noGrp="1"/>
          </p:cNvSpPr>
          <p:nvPr>
            <p:ph idx="1"/>
          </p:nvPr>
        </p:nvSpPr>
        <p:spPr/>
        <p:txBody>
          <a:bodyPr>
            <a:normAutofit/>
          </a:bodyPr>
          <a:lstStyle/>
          <a:p>
            <a:r>
              <a:rPr lang="en-US" sz="3600" b="1" dirty="0"/>
              <a:t>God did not create sickness. </a:t>
            </a:r>
          </a:p>
          <a:p>
            <a:r>
              <a:rPr lang="en-US" sz="3600" b="1" dirty="0"/>
              <a:t>Bible never says sickness is a sin. </a:t>
            </a:r>
          </a:p>
          <a:p>
            <a:r>
              <a:rPr lang="en-US" sz="3600" b="1" dirty="0"/>
              <a:t>God’s healing is available for the whole person. </a:t>
            </a:r>
          </a:p>
          <a:p>
            <a:endParaRPr lang="en-US" sz="3600" dirty="0"/>
          </a:p>
        </p:txBody>
      </p:sp>
    </p:spTree>
    <p:extLst>
      <p:ext uri="{BB962C8B-B14F-4D97-AF65-F5344CB8AC3E}">
        <p14:creationId xmlns:p14="http://schemas.microsoft.com/office/powerpoint/2010/main" val="1929985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2625</TotalTime>
  <Words>2148</Words>
  <Application>Microsoft Macintosh PowerPoint</Application>
  <PresentationFormat>Widescreen</PresentationFormat>
  <Paragraphs>163</Paragraphs>
  <Slides>39</Slides>
  <Notes>22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system-ui</vt:lpstr>
      <vt:lpstr>Aptos</vt:lpstr>
      <vt:lpstr>Aptos Display</vt:lpstr>
      <vt:lpstr>Arial</vt:lpstr>
      <vt:lpstr>Calibri</vt:lpstr>
      <vt:lpstr>Helvetica</vt:lpstr>
      <vt:lpstr>Symbol</vt:lpstr>
      <vt:lpstr>Office Theme</vt:lpstr>
      <vt:lpstr>Healer</vt:lpstr>
      <vt:lpstr>PowerPoint Presentation</vt:lpstr>
      <vt:lpstr>PowerPoint Presentation</vt:lpstr>
      <vt:lpstr>Resources</vt:lpstr>
      <vt:lpstr>PowerPoint Presentation</vt:lpstr>
      <vt:lpstr>In the beginning</vt:lpstr>
      <vt:lpstr>PowerPoint Presentation</vt:lpstr>
      <vt:lpstr>Effect of the Fall</vt:lpstr>
      <vt:lpstr>PowerPoint Presentation</vt:lpstr>
      <vt:lpstr>Healer in the Old Testament</vt:lpstr>
      <vt:lpstr>רָפָא rāp̄ā'</vt:lpstr>
      <vt:lpstr>Divine Name: the LORD who heals</vt:lpstr>
      <vt:lpstr>Context of Exodus 15</vt:lpstr>
      <vt:lpstr>Jehovah (YHWH)-Rapha: the LORD who heals</vt:lpstr>
      <vt:lpstr>Jehovah (YHWH)-Rapha: the LORD who heals</vt:lpstr>
      <vt:lpstr>Jehovah (YHWH)-Rapha: the LORD who heals</vt:lpstr>
      <vt:lpstr>The people knew God could and did heal (cont’d) </vt:lpstr>
      <vt:lpstr>The people knew God could and did heal (cont’d) </vt:lpstr>
      <vt:lpstr>God’s Healing in the Old Testament (Old Covenant)</vt:lpstr>
      <vt:lpstr>PowerPoint Presentation</vt:lpstr>
      <vt:lpstr>PowerPoint Presentation</vt:lpstr>
      <vt:lpstr>Jesus</vt:lpstr>
      <vt:lpstr>PowerPoint Presentation</vt:lpstr>
      <vt:lpstr>PowerPoint Presentation</vt:lpstr>
      <vt:lpstr>Healing in the New Testament</vt:lpstr>
      <vt:lpstr>PowerPoint Presentation</vt:lpstr>
      <vt:lpstr>PowerPoint Presentation</vt:lpstr>
      <vt:lpstr>Different reactions to Jesus’ healing</vt:lpstr>
      <vt:lpstr>PowerPoint Presentation</vt:lpstr>
      <vt:lpstr>PowerPoint Presentation</vt:lpstr>
      <vt:lpstr>PowerPoint Presentation</vt:lpstr>
      <vt:lpstr>Healing for Today</vt:lpstr>
      <vt:lpstr>Peter’s message to the Gentiles</vt:lpstr>
      <vt:lpstr>PowerPoint Presentation</vt:lpstr>
      <vt:lpstr>Closing Song</vt:lpstr>
      <vt:lpstr>PowerPoint Presentation</vt:lpstr>
      <vt:lpstr>PowerPoint Presentation</vt:lpstr>
      <vt:lpstr>Isaiah’s Prophecy about the Suffering Servant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Healer</dc:title>
  <dc:creator>Grace Eun Sun Lee</dc:creator>
  <cp:lastModifiedBy>Eun Sun Lee</cp:lastModifiedBy>
  <cp:revision>14</cp:revision>
  <dcterms:created xsi:type="dcterms:W3CDTF">2024-03-24T18:51:12Z</dcterms:created>
  <dcterms:modified xsi:type="dcterms:W3CDTF">2024-03-26T15:19:29Z</dcterms:modified>
</cp:coreProperties>
</file>